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9" r:id="rId3"/>
    <p:sldId id="257" r:id="rId4"/>
    <p:sldId id="258" r:id="rId5"/>
    <p:sldId id="259" r:id="rId6"/>
    <p:sldId id="260" r:id="rId7"/>
    <p:sldId id="262" r:id="rId8"/>
    <p:sldId id="263" r:id="rId9"/>
    <p:sldId id="264" r:id="rId10"/>
    <p:sldId id="266" r:id="rId11"/>
    <p:sldId id="284" r:id="rId12"/>
    <p:sldId id="265" r:id="rId13"/>
    <p:sldId id="271" r:id="rId14"/>
    <p:sldId id="272" r:id="rId15"/>
    <p:sldId id="273" r:id="rId16"/>
    <p:sldId id="267" r:id="rId17"/>
    <p:sldId id="268" r:id="rId18"/>
    <p:sldId id="274" r:id="rId19"/>
    <p:sldId id="270" r:id="rId20"/>
    <p:sldId id="275" r:id="rId21"/>
    <p:sldId id="276" r:id="rId22"/>
    <p:sldId id="279" r:id="rId23"/>
    <p:sldId id="280" r:id="rId24"/>
    <p:sldId id="281" r:id="rId25"/>
    <p:sldId id="282" r:id="rId26"/>
    <p:sldId id="277" r:id="rId27"/>
    <p:sldId id="261" r:id="rId28"/>
    <p:sldId id="278"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40" autoAdjust="0"/>
  </p:normalViewPr>
  <p:slideViewPr>
    <p:cSldViewPr snapToGrid="0">
      <p:cViewPr varScale="1">
        <p:scale>
          <a:sx n="81" d="100"/>
          <a:sy n="81" d="100"/>
        </p:scale>
        <p:origin x="96"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1C7F2-819A-484D-A65D-22D39AD43757}" type="datetimeFigureOut">
              <a:rPr lang="en-GB" smtClean="0"/>
              <a:t>19/11/2018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E8A1E-85C2-4EAE-9AA3-C4686D4EAF01}" type="slidenum">
              <a:rPr lang="en-GB" smtClean="0"/>
              <a:t>‹#›</a:t>
            </a:fld>
            <a:endParaRPr lang="en-GB"/>
          </a:p>
        </p:txBody>
      </p:sp>
    </p:spTree>
    <p:extLst>
      <p:ext uri="{BB962C8B-B14F-4D97-AF65-F5344CB8AC3E}">
        <p14:creationId xmlns:p14="http://schemas.microsoft.com/office/powerpoint/2010/main" val="310160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1E8A1E-85C2-4EAE-9AA3-C4686D4EAF01}" type="slidenum">
              <a:rPr lang="en-GB" smtClean="0"/>
              <a:t>7</a:t>
            </a:fld>
            <a:endParaRPr lang="en-GB"/>
          </a:p>
        </p:txBody>
      </p:sp>
    </p:spTree>
    <p:extLst>
      <p:ext uri="{BB962C8B-B14F-4D97-AF65-F5344CB8AC3E}">
        <p14:creationId xmlns:p14="http://schemas.microsoft.com/office/powerpoint/2010/main" val="267669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0E41960-EFA8-481E-A06B-36F8F0FCFE6E}" type="datetimeFigureOut">
              <a:rPr lang="en-GB" smtClean="0"/>
              <a:t>19/11/2018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36598848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E41960-EFA8-481E-A06B-36F8F0FCFE6E}"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428056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E41960-EFA8-481E-A06B-36F8F0FCFE6E}"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50776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E41960-EFA8-481E-A06B-36F8F0FCFE6E}"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283337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0E41960-EFA8-481E-A06B-36F8F0FCFE6E}"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19921517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E41960-EFA8-481E-A06B-36F8F0FCFE6E}"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404257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0E41960-EFA8-481E-A06B-36F8F0FCFE6E}" type="datetimeFigureOut">
              <a:rPr lang="en-GB" smtClean="0"/>
              <a:t>19/11/2018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173992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0E41960-EFA8-481E-A06B-36F8F0FCFE6E}" type="datetimeFigureOut">
              <a:rPr lang="en-GB" smtClean="0"/>
              <a:t>19/11/2018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84325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41960-EFA8-481E-A06B-36F8F0FCFE6E}" type="datetimeFigureOut">
              <a:rPr lang="en-GB" smtClean="0"/>
              <a:t>19/11/2018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180786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E41960-EFA8-481E-A06B-36F8F0FCFE6E}"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24B43-0BEA-4BC3-9AAA-CE5EBEFAEF57}" type="slidenum">
              <a:rPr lang="en-GB" smtClean="0"/>
              <a:t>‹#›</a:t>
            </a:fld>
            <a:endParaRPr lang="en-GB"/>
          </a:p>
        </p:txBody>
      </p:sp>
    </p:spTree>
    <p:extLst>
      <p:ext uri="{BB962C8B-B14F-4D97-AF65-F5344CB8AC3E}">
        <p14:creationId xmlns:p14="http://schemas.microsoft.com/office/powerpoint/2010/main" val="148798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0E41960-EFA8-481E-A06B-36F8F0FCFE6E}"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68724B43-0BEA-4BC3-9AAA-CE5EBEFAEF57}"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5676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E41960-EFA8-481E-A06B-36F8F0FCFE6E}" type="datetimeFigureOut">
              <a:rPr lang="en-GB" smtClean="0"/>
              <a:t>19/11/2018</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724B43-0BEA-4BC3-9AAA-CE5EBEFAEF57}"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1983595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fPeprQ7oGc" TargetMode="External"/><Relationship Id="rId2" Type="http://schemas.openxmlformats.org/officeDocument/2006/relationships/hyperlink" Target="https://youtu.be/ZaxmEkVlOV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B1CDNqaIliM&amp;feature=youtu.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TodS8hkSD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9.bin"/><Relationship Id="rId4" Type="http://schemas.openxmlformats.org/officeDocument/2006/relationships/image" Target="../media/image33.gi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6.wmf"/><Relationship Id="rId11" Type="http://schemas.openxmlformats.org/officeDocument/2006/relationships/image" Target="../media/image39.jpg"/><Relationship Id="rId5" Type="http://schemas.openxmlformats.org/officeDocument/2006/relationships/oleObject" Target="../embeddings/oleObject11.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worldscienceu.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jp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1.emf"/><Relationship Id="rId5" Type="http://schemas.openxmlformats.org/officeDocument/2006/relationships/image" Target="../media/image8.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 to Quantum Theory </a:t>
            </a:r>
          </a:p>
        </p:txBody>
      </p:sp>
      <p:sp>
        <p:nvSpPr>
          <p:cNvPr id="3" name="Subtitle 2"/>
          <p:cNvSpPr>
            <a:spLocks noGrp="1"/>
          </p:cNvSpPr>
          <p:nvPr>
            <p:ph type="subTitle" idx="1"/>
          </p:nvPr>
        </p:nvSpPr>
        <p:spPr/>
        <p:txBody>
          <a:bodyPr/>
          <a:lstStyle/>
          <a:p>
            <a:r>
              <a:rPr lang="en-GB" dirty="0" smtClean="0"/>
              <a:t>AH </a:t>
            </a:r>
            <a:r>
              <a:rPr lang="en-GB" dirty="0"/>
              <a:t>Quanta &amp; Waves</a:t>
            </a:r>
          </a:p>
        </p:txBody>
      </p:sp>
    </p:spTree>
    <p:extLst>
      <p:ext uri="{BB962C8B-B14F-4D97-AF65-F5344CB8AC3E}">
        <p14:creationId xmlns:p14="http://schemas.microsoft.com/office/powerpoint/2010/main" val="804408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729488"/>
            <a:ext cx="10972800" cy="626346"/>
          </a:xfrm>
        </p:spPr>
        <p:txBody>
          <a:bodyPr>
            <a:normAutofit fontScale="90000"/>
          </a:bodyPr>
          <a:lstStyle/>
          <a:p>
            <a:r>
              <a:rPr lang="en-US" dirty="0" smtClean="0"/>
              <a:t>examples</a:t>
            </a:r>
            <a:endParaRPr lang="en-US" dirty="0"/>
          </a:p>
        </p:txBody>
      </p:sp>
      <p:sp>
        <p:nvSpPr>
          <p:cNvPr id="3" name="Content Placeholder 2"/>
          <p:cNvSpPr>
            <a:spLocks noGrp="1"/>
          </p:cNvSpPr>
          <p:nvPr>
            <p:ph idx="1"/>
          </p:nvPr>
        </p:nvSpPr>
        <p:spPr>
          <a:xfrm>
            <a:off x="461580" y="1478718"/>
            <a:ext cx="10972800" cy="4389120"/>
          </a:xfrm>
        </p:spPr>
        <p:txBody>
          <a:bodyPr/>
          <a:lstStyle/>
          <a:p>
            <a:pPr marL="0" indent="0">
              <a:buNone/>
            </a:pPr>
            <a:r>
              <a:rPr lang="en-US" dirty="0"/>
              <a:t>Using the </a:t>
            </a:r>
            <a:r>
              <a:rPr lang="en-US" dirty="0" err="1"/>
              <a:t>deBroglie</a:t>
            </a:r>
            <a:r>
              <a:rPr lang="en-US" dirty="0"/>
              <a:t> relationship determine:</a:t>
            </a:r>
          </a:p>
          <a:p>
            <a:r>
              <a:rPr lang="en-US" dirty="0"/>
              <a:t>1. The wavelength of a 0.2kg baseball travelling at 120 ms</a:t>
            </a:r>
            <a:r>
              <a:rPr lang="en-US" baseline="30000" dirty="0"/>
              <a:t>-1</a:t>
            </a:r>
          </a:p>
          <a:p>
            <a:r>
              <a:rPr lang="en-US" dirty="0"/>
              <a:t>2. The momentum </a:t>
            </a:r>
            <a:r>
              <a:rPr lang="en-US" dirty="0" smtClean="0"/>
              <a:t>of </a:t>
            </a:r>
            <a:r>
              <a:rPr lang="en-US" dirty="0"/>
              <a:t>a photon of red light </a:t>
            </a:r>
            <a:r>
              <a:rPr lang="en-US" dirty="0" smtClean="0"/>
              <a:t>(700nm)</a:t>
            </a:r>
            <a:endParaRPr lang="en-US" dirty="0"/>
          </a:p>
          <a:p>
            <a:r>
              <a:rPr lang="en-US" dirty="0"/>
              <a:t>3. The momentum of a photon of UV light</a:t>
            </a:r>
            <a:r>
              <a:rPr lang="en-US" dirty="0" smtClean="0"/>
              <a:t>. (200nm)</a:t>
            </a:r>
            <a:endParaRPr lang="en-US" dirty="0"/>
          </a:p>
          <a:p>
            <a:pPr marL="0" indent="0">
              <a:buNone/>
            </a:pPr>
            <a:endParaRPr lang="en-US" dirty="0"/>
          </a:p>
          <a:p>
            <a:pPr marL="0" indent="0">
              <a:buNone/>
            </a:pPr>
            <a:r>
              <a:rPr lang="en-US" dirty="0"/>
              <a:t>The </a:t>
            </a:r>
            <a:r>
              <a:rPr lang="en-US" dirty="0" err="1"/>
              <a:t>deBroglie</a:t>
            </a:r>
            <a:r>
              <a:rPr lang="en-US" dirty="0"/>
              <a:t> relationship provided mathematical agreement with the experimental observations in electron diffraction and the photoelectric effect. </a:t>
            </a:r>
            <a:r>
              <a:rPr lang="en-US" dirty="0" smtClean="0"/>
              <a:t>Wave-like nature of </a:t>
            </a:r>
            <a:r>
              <a:rPr lang="en-US" dirty="0"/>
              <a:t>everyday </a:t>
            </a:r>
            <a:r>
              <a:rPr lang="en-US" dirty="0" smtClean="0"/>
              <a:t>objects </a:t>
            </a:r>
            <a:r>
              <a:rPr lang="en-US" dirty="0"/>
              <a:t>are insignificant!</a:t>
            </a:r>
          </a:p>
        </p:txBody>
      </p:sp>
    </p:spTree>
    <p:extLst>
      <p:ext uri="{BB962C8B-B14F-4D97-AF65-F5344CB8AC3E}">
        <p14:creationId xmlns:p14="http://schemas.microsoft.com/office/powerpoint/2010/main" val="143259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67360"/>
          </a:xfrm>
        </p:spPr>
        <p:txBody>
          <a:bodyPr>
            <a:normAutofit fontScale="90000"/>
          </a:bodyPr>
          <a:lstStyle/>
          <a:p>
            <a:r>
              <a:rPr lang="en-GB" dirty="0" smtClean="0"/>
              <a:t>electron diffraction</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544" y="3223391"/>
            <a:ext cx="6772275" cy="2533650"/>
          </a:xfrm>
          <a:prstGeom prst="rect">
            <a:avLst/>
          </a:prstGeom>
        </p:spPr>
      </p:pic>
      <p:sp>
        <p:nvSpPr>
          <p:cNvPr id="6" name="Content Placeholder 5"/>
          <p:cNvSpPr>
            <a:spLocks noGrp="1"/>
          </p:cNvSpPr>
          <p:nvPr>
            <p:ph idx="1"/>
          </p:nvPr>
        </p:nvSpPr>
        <p:spPr>
          <a:xfrm>
            <a:off x="762000" y="1471448"/>
            <a:ext cx="10068910" cy="1406810"/>
          </a:xfrm>
        </p:spPr>
        <p:txBody>
          <a:bodyPr/>
          <a:lstStyle/>
          <a:p>
            <a:r>
              <a:rPr lang="en-GB" dirty="0" smtClean="0"/>
              <a:t>Electrons are accelerated by an electric field (high voltage)</a:t>
            </a:r>
          </a:p>
          <a:p>
            <a:r>
              <a:rPr lang="en-GB" dirty="0" smtClean="0"/>
              <a:t>The fact that they can be </a:t>
            </a:r>
            <a:r>
              <a:rPr lang="en-GB" b="1" u="sng" dirty="0" smtClean="0"/>
              <a:t>accelerated</a:t>
            </a:r>
            <a:r>
              <a:rPr lang="en-GB" dirty="0" smtClean="0"/>
              <a:t> by an electric force shows that they are </a:t>
            </a:r>
            <a:r>
              <a:rPr lang="en-GB" b="1" u="sng" dirty="0" smtClean="0"/>
              <a:t>particles  </a:t>
            </a:r>
            <a:r>
              <a:rPr lang="en-GB" dirty="0" smtClean="0"/>
              <a:t>(F=ma)</a:t>
            </a:r>
          </a:p>
          <a:p>
            <a:endParaRPr lang="en-GB" dirty="0"/>
          </a:p>
        </p:txBody>
      </p:sp>
      <p:sp>
        <p:nvSpPr>
          <p:cNvPr id="7" name="TextBox 6"/>
          <p:cNvSpPr txBox="1"/>
          <p:nvPr/>
        </p:nvSpPr>
        <p:spPr>
          <a:xfrm>
            <a:off x="762000" y="3151388"/>
            <a:ext cx="3899338" cy="2677656"/>
          </a:xfrm>
          <a:prstGeom prst="rect">
            <a:avLst/>
          </a:prstGeom>
          <a:noFill/>
        </p:spPr>
        <p:txBody>
          <a:bodyPr wrap="square" rtlCol="0">
            <a:spAutoFit/>
          </a:bodyPr>
          <a:lstStyle/>
          <a:p>
            <a:r>
              <a:rPr lang="en-GB" sz="2400" dirty="0" smtClean="0"/>
              <a:t>Electron then pass through a carbon grid and produce an </a:t>
            </a:r>
            <a:r>
              <a:rPr lang="en-GB" sz="2400" b="1" u="sng" dirty="0" smtClean="0"/>
              <a:t>interference</a:t>
            </a:r>
            <a:r>
              <a:rPr lang="en-GB" sz="2400" dirty="0" smtClean="0"/>
              <a:t> pattern on a phosph0r screen.</a:t>
            </a:r>
          </a:p>
          <a:p>
            <a:endParaRPr lang="en-GB" sz="2400" dirty="0"/>
          </a:p>
          <a:p>
            <a:r>
              <a:rPr lang="en-GB" sz="2400" dirty="0" smtClean="0"/>
              <a:t>This shows that electrons are behaving like waves!</a:t>
            </a:r>
            <a:endParaRPr lang="en-GB" sz="2400" dirty="0"/>
          </a:p>
        </p:txBody>
      </p:sp>
    </p:spTree>
    <p:extLst>
      <p:ext uri="{BB962C8B-B14F-4D97-AF65-F5344CB8AC3E}">
        <p14:creationId xmlns:p14="http://schemas.microsoft.com/office/powerpoint/2010/main" val="380723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01027" y="2804165"/>
            <a:ext cx="4925800" cy="2750771"/>
          </a:xfrm>
          <a:prstGeom prst="rect">
            <a:avLst/>
          </a:prstGeom>
        </p:spPr>
      </p:pic>
      <p:sp>
        <p:nvSpPr>
          <p:cNvPr id="2" name="Title 1"/>
          <p:cNvSpPr>
            <a:spLocks noGrp="1"/>
          </p:cNvSpPr>
          <p:nvPr>
            <p:ph type="title"/>
          </p:nvPr>
        </p:nvSpPr>
        <p:spPr>
          <a:xfrm>
            <a:off x="596901" y="407171"/>
            <a:ext cx="10972800" cy="664884"/>
          </a:xfrm>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460267" y="1938545"/>
            <a:ext cx="7433002" cy="4389120"/>
          </a:xfrm>
        </p:spPr>
        <p:txBody>
          <a:bodyPr>
            <a:normAutofit lnSpcReduction="10000"/>
          </a:bodyPr>
          <a:lstStyle/>
          <a:p>
            <a:pPr marL="0" indent="0">
              <a:buNone/>
            </a:pPr>
            <a:r>
              <a:rPr lang="en-US" sz="2400" dirty="0" smtClean="0"/>
              <a:t>a) Calculate:</a:t>
            </a:r>
          </a:p>
          <a:p>
            <a:r>
              <a:rPr lang="en-US" sz="2400" dirty="0" smtClean="0"/>
              <a:t>(i) </a:t>
            </a:r>
            <a:r>
              <a:rPr lang="en-US" sz="2400" dirty="0"/>
              <a:t>the work done by the </a:t>
            </a:r>
            <a:r>
              <a:rPr lang="en-US" sz="2400" dirty="0" smtClean="0"/>
              <a:t>electric field </a:t>
            </a:r>
            <a:r>
              <a:rPr lang="en-US" sz="2400" dirty="0"/>
              <a:t>on the </a:t>
            </a:r>
            <a:r>
              <a:rPr lang="en-US" sz="2400" dirty="0" smtClean="0"/>
              <a:t>electron (ii) </a:t>
            </a:r>
            <a:r>
              <a:rPr lang="en-US" sz="2400" dirty="0"/>
              <a:t>the final velocity of the electron</a:t>
            </a:r>
          </a:p>
          <a:p>
            <a:r>
              <a:rPr lang="en-US" sz="2400" dirty="0" smtClean="0"/>
              <a:t>(iii) </a:t>
            </a:r>
            <a:r>
              <a:rPr lang="en-US" sz="2400" dirty="0"/>
              <a:t>the momentum of the electron</a:t>
            </a:r>
          </a:p>
          <a:p>
            <a:r>
              <a:rPr lang="en-US" sz="2400" dirty="0" smtClean="0"/>
              <a:t>(iv) </a:t>
            </a:r>
            <a:r>
              <a:rPr lang="en-US" sz="2400" dirty="0"/>
              <a:t>the wavelength of the </a:t>
            </a:r>
            <a:r>
              <a:rPr lang="en-US" sz="2400" dirty="0" smtClean="0"/>
              <a:t>electron</a:t>
            </a:r>
          </a:p>
          <a:p>
            <a:pPr marL="0" indent="0">
              <a:buNone/>
            </a:pPr>
            <a:endParaRPr lang="en-US" sz="2400" dirty="0" smtClean="0"/>
          </a:p>
          <a:p>
            <a:pPr marL="0" indent="0">
              <a:buNone/>
            </a:pPr>
            <a:r>
              <a:rPr lang="en-US" sz="2400" dirty="0" smtClean="0"/>
              <a:t>b)</a:t>
            </a:r>
          </a:p>
          <a:p>
            <a:r>
              <a:rPr lang="en-US" sz="2400" dirty="0" smtClean="0"/>
              <a:t>(i) In which stage of the process are the  electrons behaving like particles. </a:t>
            </a:r>
          </a:p>
          <a:p>
            <a:r>
              <a:rPr lang="en-US" sz="2400" dirty="0" smtClean="0"/>
              <a:t>(ii) In which stage are the electrons behaving like waves.</a:t>
            </a:r>
            <a:endParaRPr lang="en-US" sz="2400" dirty="0"/>
          </a:p>
        </p:txBody>
      </p:sp>
      <p:sp>
        <p:nvSpPr>
          <p:cNvPr id="5" name="TextBox 4"/>
          <p:cNvSpPr txBox="1"/>
          <p:nvPr/>
        </p:nvSpPr>
        <p:spPr>
          <a:xfrm>
            <a:off x="460267" y="1231217"/>
            <a:ext cx="9984827" cy="800219"/>
          </a:xfrm>
          <a:prstGeom prst="rect">
            <a:avLst/>
          </a:prstGeom>
          <a:noFill/>
        </p:spPr>
        <p:txBody>
          <a:bodyPr wrap="square" rtlCol="0">
            <a:spAutoFit/>
          </a:bodyPr>
          <a:lstStyle/>
          <a:p>
            <a:r>
              <a:rPr lang="en-US" sz="2800" dirty="0"/>
              <a:t>An electron is accelerated through 25kV in a particle accelerator</a:t>
            </a:r>
          </a:p>
          <a:p>
            <a:endParaRPr lang="en-GB" dirty="0"/>
          </a:p>
        </p:txBody>
      </p:sp>
    </p:spTree>
    <p:extLst>
      <p:ext uri="{BB962C8B-B14F-4D97-AF65-F5344CB8AC3E}">
        <p14:creationId xmlns:p14="http://schemas.microsoft.com/office/powerpoint/2010/main" val="2081602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5488"/>
            <a:ext cx="10972800" cy="942495"/>
          </a:xfrm>
        </p:spPr>
        <p:txBody>
          <a:bodyPr/>
          <a:lstStyle/>
          <a:p>
            <a:r>
              <a:rPr lang="en-US" dirty="0"/>
              <a:t>The double slit experiment with particles </a:t>
            </a:r>
          </a:p>
        </p:txBody>
      </p:sp>
      <p:sp>
        <p:nvSpPr>
          <p:cNvPr id="3" name="Content Placeholder 2"/>
          <p:cNvSpPr>
            <a:spLocks noGrp="1"/>
          </p:cNvSpPr>
          <p:nvPr>
            <p:ph idx="1"/>
          </p:nvPr>
        </p:nvSpPr>
        <p:spPr>
          <a:xfrm>
            <a:off x="609600" y="1417983"/>
            <a:ext cx="10972800" cy="3182620"/>
          </a:xfrm>
        </p:spPr>
        <p:txBody>
          <a:bodyPr/>
          <a:lstStyle/>
          <a:p>
            <a:r>
              <a:rPr lang="en-US" dirty="0"/>
              <a:t>If  electrons are fired at a double slit then an interference pattern is observed!   Electrons are behaving like waves.</a:t>
            </a:r>
          </a:p>
          <a:p>
            <a:r>
              <a:rPr lang="en-US" dirty="0"/>
              <a:t>But if the beam of electrons is slowed down so that only one electron at a time is fired at the double slit, an interference pattern is </a:t>
            </a:r>
            <a:r>
              <a:rPr lang="en-US" b="1" u="sng" dirty="0"/>
              <a:t>still</a:t>
            </a:r>
            <a:r>
              <a:rPr lang="en-US" dirty="0"/>
              <a:t> built up over a period of time.</a:t>
            </a:r>
          </a:p>
          <a:p>
            <a:r>
              <a:rPr lang="en-US" dirty="0"/>
              <a:t>The </a:t>
            </a:r>
            <a:r>
              <a:rPr lang="en-US" dirty="0" err="1"/>
              <a:t>deBroglie</a:t>
            </a:r>
            <a:r>
              <a:rPr lang="en-US" dirty="0"/>
              <a:t> interpretation </a:t>
            </a:r>
            <a:r>
              <a:rPr lang="en-US" dirty="0" smtClean="0"/>
              <a:t>is </a:t>
            </a:r>
            <a:r>
              <a:rPr lang="en-US" dirty="0"/>
              <a:t>that the electron goes through </a:t>
            </a:r>
            <a:r>
              <a:rPr lang="en-US" b="1" u="sng" dirty="0"/>
              <a:t>both slits simultaneously</a:t>
            </a:r>
            <a:r>
              <a:rPr lang="en-US" dirty="0"/>
              <a:t> as its wavelength is bigger than the slit separation.</a:t>
            </a:r>
          </a:p>
        </p:txBody>
      </p:sp>
      <p:sp>
        <p:nvSpPr>
          <p:cNvPr id="4" name="Rectangle 3"/>
          <p:cNvSpPr/>
          <p:nvPr/>
        </p:nvSpPr>
        <p:spPr>
          <a:xfrm>
            <a:off x="4213930" y="5384800"/>
            <a:ext cx="710451" cy="369332"/>
          </a:xfrm>
          <a:prstGeom prst="rect">
            <a:avLst/>
          </a:prstGeom>
        </p:spPr>
        <p:txBody>
          <a:bodyPr wrap="none">
            <a:spAutoFit/>
          </a:bodyPr>
          <a:lstStyle/>
          <a:p>
            <a:r>
              <a:rPr lang="en-US" dirty="0">
                <a:hlinkClick r:id="rId2"/>
              </a:rPr>
              <a:t>Nova</a:t>
            </a:r>
            <a:endParaRPr lang="en-US" dirty="0"/>
          </a:p>
        </p:txBody>
      </p:sp>
      <p:sp>
        <p:nvSpPr>
          <p:cNvPr id="5" name="TextBox 4"/>
          <p:cNvSpPr txBox="1"/>
          <p:nvPr/>
        </p:nvSpPr>
        <p:spPr>
          <a:xfrm>
            <a:off x="2235200" y="5384800"/>
            <a:ext cx="1625600" cy="369332"/>
          </a:xfrm>
          <a:prstGeom prst="rect">
            <a:avLst/>
          </a:prstGeom>
          <a:noFill/>
        </p:spPr>
        <p:txBody>
          <a:bodyPr wrap="square" rtlCol="0">
            <a:spAutoFit/>
          </a:bodyPr>
          <a:lstStyle/>
          <a:p>
            <a:r>
              <a:rPr lang="en-US" dirty="0" err="1">
                <a:hlinkClick r:id="rId3"/>
              </a:rPr>
              <a:t>Dr</a:t>
            </a:r>
            <a:r>
              <a:rPr lang="en-US" dirty="0">
                <a:hlinkClick r:id="rId3"/>
              </a:rPr>
              <a:t> Quantum</a:t>
            </a:r>
            <a:endParaRPr lang="en-US" dirty="0"/>
          </a:p>
        </p:txBody>
      </p:sp>
      <p:pic>
        <p:nvPicPr>
          <p:cNvPr id="6" name="Picture 5"/>
          <p:cNvPicPr>
            <a:picLocks noChangeAspect="1"/>
          </p:cNvPicPr>
          <p:nvPr/>
        </p:nvPicPr>
        <p:blipFill>
          <a:blip r:embed="rId4"/>
          <a:stretch>
            <a:fillRect/>
          </a:stretch>
        </p:blipFill>
        <p:spPr>
          <a:xfrm>
            <a:off x="6463748" y="4432509"/>
            <a:ext cx="4635500" cy="2221177"/>
          </a:xfrm>
          <a:prstGeom prst="rect">
            <a:avLst/>
          </a:prstGeom>
        </p:spPr>
      </p:pic>
    </p:spTree>
    <p:extLst>
      <p:ext uri="{BB962C8B-B14F-4D97-AF65-F5344CB8AC3E}">
        <p14:creationId xmlns:p14="http://schemas.microsoft.com/office/powerpoint/2010/main" val="331416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027"/>
            <a:ext cx="10972800" cy="1143000"/>
          </a:xfrm>
        </p:spPr>
        <p:txBody>
          <a:bodyPr/>
          <a:lstStyle/>
          <a:p>
            <a:r>
              <a:rPr lang="en-US" dirty="0"/>
              <a:t>The Schr</a:t>
            </a:r>
            <a:r>
              <a:rPr lang="en-US" dirty="0">
                <a:latin typeface="Calibri" panose="020F0502020204030204" pitchFamily="34" charset="0"/>
                <a:cs typeface="Calibri" panose="020F0502020204030204" pitchFamily="34" charset="0"/>
              </a:rPr>
              <a:t>ö</a:t>
            </a:r>
            <a:r>
              <a:rPr lang="en-US" dirty="0"/>
              <a:t>dinger interpretation</a:t>
            </a:r>
          </a:p>
        </p:txBody>
      </p:sp>
      <p:sp>
        <p:nvSpPr>
          <p:cNvPr id="3" name="Content Placeholder 2"/>
          <p:cNvSpPr>
            <a:spLocks noGrp="1"/>
          </p:cNvSpPr>
          <p:nvPr>
            <p:ph idx="1"/>
          </p:nvPr>
        </p:nvSpPr>
        <p:spPr>
          <a:xfrm>
            <a:off x="609600" y="1657184"/>
            <a:ext cx="10972800" cy="4389120"/>
          </a:xfrm>
        </p:spPr>
        <p:txBody>
          <a:bodyPr/>
          <a:lstStyle/>
          <a:p>
            <a:r>
              <a:rPr lang="en-US" dirty="0"/>
              <a:t>Edwin Schr</a:t>
            </a:r>
            <a:r>
              <a:rPr lang="en-US" dirty="0">
                <a:latin typeface="Calibri" panose="020F0502020204030204" pitchFamily="34" charset="0"/>
                <a:cs typeface="Calibri" panose="020F0502020204030204" pitchFamily="34" charset="0"/>
              </a:rPr>
              <a:t>ö</a:t>
            </a:r>
            <a:r>
              <a:rPr lang="en-US" dirty="0"/>
              <a:t>dinger (1935) formulated </a:t>
            </a:r>
            <a:r>
              <a:rPr lang="en-US" dirty="0" smtClean="0"/>
              <a:t>another </a:t>
            </a:r>
            <a:r>
              <a:rPr lang="en-US" smtClean="0"/>
              <a:t>idea that </a:t>
            </a:r>
            <a:r>
              <a:rPr lang="en-US" dirty="0"/>
              <a:t>matter exists as a probability function.</a:t>
            </a:r>
          </a:p>
          <a:p>
            <a:r>
              <a:rPr lang="en-US" dirty="0"/>
              <a:t>When a particle is observed, the probability function collapses and the particle takes on  definite position .</a:t>
            </a:r>
          </a:p>
          <a:p>
            <a:endParaRPr lang="en-US" dirty="0"/>
          </a:p>
          <a:p>
            <a:r>
              <a:rPr lang="en-US" dirty="0"/>
              <a:t>Einstein didn’t believe this interpretation of quantum mechanics. He said “I believe that the moon is still there even when I am not looking at it”</a:t>
            </a:r>
          </a:p>
          <a:p>
            <a:r>
              <a:rPr lang="en-US" dirty="0"/>
              <a:t>Schrodinger is most famous for his “</a:t>
            </a:r>
            <a:r>
              <a:rPr lang="en-US" dirty="0" err="1"/>
              <a:t>Schr</a:t>
            </a:r>
            <a:r>
              <a:rPr lang="en-US" dirty="0" err="1">
                <a:latin typeface="Calibri" panose="020F0502020204030204" pitchFamily="34" charset="0"/>
                <a:cs typeface="Calibri" panose="020F0502020204030204" pitchFamily="34" charset="0"/>
              </a:rPr>
              <a:t>ö</a:t>
            </a:r>
            <a:r>
              <a:rPr lang="en-US" dirty="0" err="1"/>
              <a:t>dingers</a:t>
            </a:r>
            <a:r>
              <a:rPr lang="en-US" dirty="0"/>
              <a:t> Cat” analogy for probability functions. </a:t>
            </a:r>
          </a:p>
        </p:txBody>
      </p:sp>
    </p:spTree>
    <p:extLst>
      <p:ext uri="{BB962C8B-B14F-4D97-AF65-F5344CB8AC3E}">
        <p14:creationId xmlns:p14="http://schemas.microsoft.com/office/powerpoint/2010/main" val="2263517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Schr</a:t>
            </a:r>
            <a:r>
              <a:rPr lang="en-US" dirty="0" err="1">
                <a:latin typeface="Calibri" panose="020F0502020204030204" pitchFamily="34" charset="0"/>
                <a:cs typeface="Calibri" panose="020F0502020204030204" pitchFamily="34" charset="0"/>
              </a:rPr>
              <a:t>ö</a:t>
            </a:r>
            <a:r>
              <a:rPr lang="en-US" dirty="0" err="1"/>
              <a:t>dingers</a:t>
            </a:r>
            <a:r>
              <a:rPr lang="en-US" dirty="0"/>
              <a:t> Cat – interest only</a:t>
            </a:r>
          </a:p>
        </p:txBody>
      </p:sp>
      <p:pic>
        <p:nvPicPr>
          <p:cNvPr id="8" name="Picture 7"/>
          <p:cNvPicPr>
            <a:picLocks noChangeAspect="1"/>
          </p:cNvPicPr>
          <p:nvPr/>
        </p:nvPicPr>
        <p:blipFill>
          <a:blip r:embed="rId2"/>
          <a:stretch>
            <a:fillRect/>
          </a:stretch>
        </p:blipFill>
        <p:spPr>
          <a:xfrm>
            <a:off x="6785708" y="2260600"/>
            <a:ext cx="4923692" cy="2540000"/>
          </a:xfrm>
          <a:prstGeom prst="rect">
            <a:avLst/>
          </a:prstGeom>
        </p:spPr>
      </p:pic>
      <p:sp>
        <p:nvSpPr>
          <p:cNvPr id="9" name="TextBox 8"/>
          <p:cNvSpPr txBox="1"/>
          <p:nvPr/>
        </p:nvSpPr>
        <p:spPr>
          <a:xfrm>
            <a:off x="571500" y="2057400"/>
            <a:ext cx="5930900" cy="3970318"/>
          </a:xfrm>
          <a:prstGeom prst="rect">
            <a:avLst/>
          </a:prstGeom>
          <a:noFill/>
        </p:spPr>
        <p:txBody>
          <a:bodyPr wrap="square" rtlCol="0">
            <a:spAutoFit/>
          </a:bodyPr>
          <a:lstStyle/>
          <a:p>
            <a:r>
              <a:rPr lang="en-US" dirty="0"/>
              <a:t>A cat is in a box along with a radioactive source with a half life of an hour and a glass bottle of poison</a:t>
            </a:r>
          </a:p>
          <a:p>
            <a:endParaRPr lang="en-US" dirty="0"/>
          </a:p>
          <a:p>
            <a:r>
              <a:rPr lang="en-US" dirty="0"/>
              <a:t>If the source emits half of its radiation (which is a totally random process), a hammer smashes the jar of poison and the cat dies.</a:t>
            </a:r>
          </a:p>
          <a:p>
            <a:endParaRPr lang="en-US" dirty="0"/>
          </a:p>
          <a:p>
            <a:r>
              <a:rPr lang="en-US" dirty="0"/>
              <a:t>So after a time of 1 hour………..as long as you don’t open the box the cat has a probability function of being </a:t>
            </a:r>
            <a:r>
              <a:rPr lang="en-US" b="1" u="sng" dirty="0"/>
              <a:t>both</a:t>
            </a:r>
            <a:r>
              <a:rPr lang="en-US" dirty="0"/>
              <a:t> dead and alive at the same time.. (50-50 chance)</a:t>
            </a:r>
          </a:p>
          <a:p>
            <a:endParaRPr lang="en-US" dirty="0"/>
          </a:p>
          <a:p>
            <a:r>
              <a:rPr lang="en-US" dirty="0"/>
              <a:t>The act of opening the box and observing the cat collapses the probability wave function and the cat is observed to be either dead or alive.</a:t>
            </a:r>
          </a:p>
        </p:txBody>
      </p:sp>
      <p:sp>
        <p:nvSpPr>
          <p:cNvPr id="3" name="TextBox 2">
            <a:extLst>
              <a:ext uri="{FF2B5EF4-FFF2-40B4-BE49-F238E27FC236}">
                <a16:creationId xmlns:a16="http://schemas.microsoft.com/office/drawing/2014/main" id="{D7D49C95-AA83-4C8E-82A9-69D229EBC784}"/>
              </a:ext>
            </a:extLst>
          </p:cNvPr>
          <p:cNvSpPr txBox="1"/>
          <p:nvPr/>
        </p:nvSpPr>
        <p:spPr>
          <a:xfrm>
            <a:off x="7209183" y="5062330"/>
            <a:ext cx="4081669" cy="923330"/>
          </a:xfrm>
          <a:prstGeom prst="rect">
            <a:avLst/>
          </a:prstGeom>
          <a:noFill/>
        </p:spPr>
        <p:txBody>
          <a:bodyPr wrap="square" rtlCol="0">
            <a:spAutoFit/>
          </a:bodyPr>
          <a:lstStyle/>
          <a:p>
            <a:r>
              <a:rPr lang="en-GB" dirty="0"/>
              <a:t>It is the act of observing that makes matter take on a definite state of existence.</a:t>
            </a:r>
            <a:endParaRPr lang="en-US" dirty="0"/>
          </a:p>
        </p:txBody>
      </p:sp>
    </p:spTree>
    <p:extLst>
      <p:ext uri="{BB962C8B-B14F-4D97-AF65-F5344CB8AC3E}">
        <p14:creationId xmlns:p14="http://schemas.microsoft.com/office/powerpoint/2010/main" val="1854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62257"/>
          </a:xfrm>
        </p:spPr>
        <p:txBody>
          <a:bodyPr>
            <a:normAutofit fontScale="90000"/>
          </a:bodyPr>
          <a:lstStyle/>
          <a:p>
            <a:r>
              <a:rPr lang="en-US" dirty="0"/>
              <a:t>The Heisenberg Uncertainty Principle </a:t>
            </a:r>
            <a:r>
              <a:rPr lang="en-US" sz="3100" dirty="0"/>
              <a:t>(1927)</a:t>
            </a:r>
          </a:p>
        </p:txBody>
      </p:sp>
      <p:sp>
        <p:nvSpPr>
          <p:cNvPr id="3" name="Content Placeholder 2"/>
          <p:cNvSpPr>
            <a:spLocks noGrp="1"/>
          </p:cNvSpPr>
          <p:nvPr>
            <p:ph idx="1"/>
          </p:nvPr>
        </p:nvSpPr>
        <p:spPr>
          <a:xfrm>
            <a:off x="609600" y="1452004"/>
            <a:ext cx="10972800" cy="4389120"/>
          </a:xfrm>
        </p:spPr>
        <p:txBody>
          <a:bodyPr/>
          <a:lstStyle/>
          <a:p>
            <a:r>
              <a:rPr lang="en-US" dirty="0"/>
              <a:t>Werner Heisenberg (1927) tried to quantify wave particle duality of matter and energy. </a:t>
            </a:r>
          </a:p>
          <a:p>
            <a:r>
              <a:rPr lang="en-US" dirty="0"/>
              <a:t>Whether we observe the wave nature or the particle nature of matter or energy depends on how we carry out our observations and measurements. </a:t>
            </a:r>
          </a:p>
          <a:p>
            <a:r>
              <a:rPr lang="en-US" dirty="0"/>
              <a:t>Werner Heisenberg (1927) suggested that the the more precisely you try to measure the position of a particle, the less precisely you can determine its momentum </a:t>
            </a:r>
            <a:r>
              <a:rPr lang="en-US" dirty="0" smtClean="0"/>
              <a:t>(and hence wavelength) and </a:t>
            </a:r>
            <a:r>
              <a:rPr lang="en-US" dirty="0"/>
              <a:t>vice versa.</a:t>
            </a:r>
          </a:p>
          <a:p>
            <a:r>
              <a:rPr lang="en-US" dirty="0"/>
              <a:t>This idea was mathematically formulated into the Heisenberg uncertainty principle.   					</a:t>
            </a:r>
            <a:r>
              <a:rPr lang="en-US" dirty="0">
                <a:hlinkClick r:id="rId2"/>
              </a:rPr>
              <a:t>World Science U</a:t>
            </a:r>
            <a:endParaRPr lang="en-US" dirty="0"/>
          </a:p>
        </p:txBody>
      </p:sp>
    </p:spTree>
    <p:extLst>
      <p:ext uri="{BB962C8B-B14F-4D97-AF65-F5344CB8AC3E}">
        <p14:creationId xmlns:p14="http://schemas.microsoft.com/office/powerpoint/2010/main" val="728508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455" y="1552082"/>
            <a:ext cx="10857186" cy="86529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09600" y="637827"/>
            <a:ext cx="10972800" cy="806660"/>
          </a:xfrm>
        </p:spPr>
        <p:txBody>
          <a:bodyPr>
            <a:normAutofit fontScale="90000"/>
          </a:bodyPr>
          <a:lstStyle/>
          <a:p>
            <a:r>
              <a:rPr lang="en-US" dirty="0"/>
              <a:t>The Heisenberg Uncertainty Principle</a:t>
            </a:r>
          </a:p>
        </p:txBody>
      </p:sp>
      <p:sp>
        <p:nvSpPr>
          <p:cNvPr id="3" name="Content Placeholder 2"/>
          <p:cNvSpPr>
            <a:spLocks noGrp="1"/>
          </p:cNvSpPr>
          <p:nvPr>
            <p:ph idx="1"/>
          </p:nvPr>
        </p:nvSpPr>
        <p:spPr>
          <a:xfrm>
            <a:off x="609600" y="1552082"/>
            <a:ext cx="10972800" cy="4389120"/>
          </a:xfrm>
        </p:spPr>
        <p:txBody>
          <a:bodyPr>
            <a:normAutofit/>
          </a:bodyPr>
          <a:lstStyle/>
          <a:p>
            <a:pPr marL="0" indent="0">
              <a:buNone/>
            </a:pPr>
            <a:r>
              <a:rPr lang="en-US" dirty="0"/>
              <a:t>“The </a:t>
            </a:r>
            <a:r>
              <a:rPr lang="en-US" b="1" u="sng" dirty="0"/>
              <a:t>precise</a:t>
            </a:r>
            <a:r>
              <a:rPr lang="en-US" b="1" dirty="0"/>
              <a:t> </a:t>
            </a:r>
            <a:r>
              <a:rPr lang="en-US" dirty="0" smtClean="0"/>
              <a:t>position </a:t>
            </a:r>
            <a:r>
              <a:rPr lang="en-US" dirty="0"/>
              <a:t>and momentum of a particle cannot be known </a:t>
            </a:r>
            <a:r>
              <a:rPr lang="en-US" dirty="0" smtClean="0"/>
              <a:t>simultaneously”</a:t>
            </a:r>
            <a:endParaRPr lang="en-US" dirty="0"/>
          </a:p>
          <a:p>
            <a:pPr marL="0" indent="0">
              <a:buNone/>
            </a:pPr>
            <a:r>
              <a:rPr lang="en-US" dirty="0"/>
              <a:t>(In other words, the more </a:t>
            </a:r>
            <a:r>
              <a:rPr lang="en-US" b="1" u="sng" dirty="0"/>
              <a:t>precisely</a:t>
            </a:r>
            <a:r>
              <a:rPr lang="en-US" dirty="0"/>
              <a:t> you measure the position of a particle, the less </a:t>
            </a:r>
            <a:r>
              <a:rPr lang="en-US" b="1" u="sng" dirty="0"/>
              <a:t>precisely</a:t>
            </a:r>
            <a:r>
              <a:rPr lang="en-US" dirty="0"/>
              <a:t> you can determine its momentum and vice versa.)</a:t>
            </a:r>
          </a:p>
          <a:p>
            <a:pPr marL="0" indent="0">
              <a:buNone/>
            </a:pPr>
            <a:endParaRPr lang="en-US" dirty="0"/>
          </a:p>
          <a:p>
            <a:pPr marL="0" indent="0">
              <a:buNone/>
            </a:pPr>
            <a:r>
              <a:rPr lang="en-US" dirty="0"/>
              <a:t>The uncertainty principle puts to an end the idea that the universe is deterministic. We cannot predict the future </a:t>
            </a:r>
            <a:r>
              <a:rPr lang="en-US" dirty="0" err="1"/>
              <a:t>behaviour</a:t>
            </a:r>
            <a:r>
              <a:rPr lang="en-US" dirty="0"/>
              <a:t> of matter and energy due to the limitations of the </a:t>
            </a:r>
            <a:r>
              <a:rPr lang="en-US" b="1" u="sng" dirty="0"/>
              <a:t>precision</a:t>
            </a:r>
            <a:r>
              <a:rPr lang="en-US" dirty="0"/>
              <a:t> of simultaneous measurements of position and momentum</a:t>
            </a:r>
          </a:p>
          <a:p>
            <a:pPr marL="0" indent="0">
              <a:buNone/>
            </a:pPr>
            <a:r>
              <a:rPr lang="en-GB" dirty="0"/>
              <a:t>(</a:t>
            </a:r>
            <a:r>
              <a:rPr lang="en-US" b="1" u="sng" dirty="0"/>
              <a:t>don’t</a:t>
            </a:r>
            <a:r>
              <a:rPr lang="en-US" dirty="0"/>
              <a:t> use the word accurate when talking about the uncertainty principle!)</a:t>
            </a:r>
          </a:p>
        </p:txBody>
      </p:sp>
    </p:spTree>
    <p:extLst>
      <p:ext uri="{BB962C8B-B14F-4D97-AF65-F5344CB8AC3E}">
        <p14:creationId xmlns:p14="http://schemas.microsoft.com/office/powerpoint/2010/main" val="2639203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CF28-04DB-47C7-B59D-42E1E885C1ED}"/>
              </a:ext>
            </a:extLst>
          </p:cNvPr>
          <p:cNvSpPr>
            <a:spLocks noGrp="1"/>
          </p:cNvSpPr>
          <p:nvPr>
            <p:ph type="title"/>
          </p:nvPr>
        </p:nvSpPr>
        <p:spPr>
          <a:xfrm>
            <a:off x="609600" y="704088"/>
            <a:ext cx="10972800" cy="819912"/>
          </a:xfrm>
        </p:spPr>
        <p:txBody>
          <a:bodyPr>
            <a:normAutofit/>
          </a:bodyPr>
          <a:lstStyle/>
          <a:p>
            <a:r>
              <a:rPr lang="en-GB" dirty="0"/>
              <a:t>A note on precision and accuracy</a:t>
            </a:r>
            <a:endParaRPr lang="en-US" dirty="0"/>
          </a:p>
        </p:txBody>
      </p:sp>
      <p:sp>
        <p:nvSpPr>
          <p:cNvPr id="3" name="Content Placeholder 2">
            <a:extLst>
              <a:ext uri="{FF2B5EF4-FFF2-40B4-BE49-F238E27FC236}">
                <a16:creationId xmlns:a16="http://schemas.microsoft.com/office/drawing/2014/main" id="{C425568A-8308-4741-A2EC-ABEC60E8B008}"/>
              </a:ext>
            </a:extLst>
          </p:cNvPr>
          <p:cNvSpPr>
            <a:spLocks noGrp="1"/>
          </p:cNvSpPr>
          <p:nvPr>
            <p:ph idx="1"/>
          </p:nvPr>
        </p:nvSpPr>
        <p:spPr>
          <a:xfrm>
            <a:off x="609600" y="1524000"/>
            <a:ext cx="10972800" cy="4389120"/>
          </a:xfrm>
        </p:spPr>
        <p:txBody>
          <a:bodyPr/>
          <a:lstStyle/>
          <a:p>
            <a:r>
              <a:rPr lang="en-GB" dirty="0"/>
              <a:t>Accuracy is a measure of how close you are to a required </a:t>
            </a:r>
            <a:r>
              <a:rPr lang="en-GB" b="1" u="sng" dirty="0"/>
              <a:t>actual value</a:t>
            </a:r>
            <a:r>
              <a:rPr lang="en-GB" dirty="0"/>
              <a:t>. </a:t>
            </a:r>
          </a:p>
          <a:p>
            <a:r>
              <a:rPr lang="en-GB" dirty="0"/>
              <a:t>Precision is a measure of the level of significant figures you have in your measurements or how close a set of measurements are to </a:t>
            </a:r>
            <a:r>
              <a:rPr lang="en-GB" b="1" u="sng" dirty="0"/>
              <a:t>each other</a:t>
            </a:r>
            <a:r>
              <a:rPr lang="en-GB" dirty="0"/>
              <a:t>,</a:t>
            </a:r>
          </a:p>
          <a:p>
            <a:r>
              <a:rPr lang="en-GB" dirty="0"/>
              <a:t>Measurements can be very precise but not accurate and vice versa.</a:t>
            </a:r>
            <a:endParaRPr lang="en-US" dirty="0"/>
          </a:p>
        </p:txBody>
      </p:sp>
      <p:pic>
        <p:nvPicPr>
          <p:cNvPr id="5" name="Picture 4">
            <a:extLst>
              <a:ext uri="{FF2B5EF4-FFF2-40B4-BE49-F238E27FC236}">
                <a16:creationId xmlns:a16="http://schemas.microsoft.com/office/drawing/2014/main" id="{1340A7D7-D2EB-42B0-B575-711259F80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279" y="3506525"/>
            <a:ext cx="7380381" cy="2527876"/>
          </a:xfrm>
          <a:prstGeom prst="rect">
            <a:avLst/>
          </a:prstGeom>
        </p:spPr>
      </p:pic>
    </p:spTree>
    <p:extLst>
      <p:ext uri="{BB962C8B-B14F-4D97-AF65-F5344CB8AC3E}">
        <p14:creationId xmlns:p14="http://schemas.microsoft.com/office/powerpoint/2010/main" val="385170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15279"/>
          </a:xfrm>
        </p:spPr>
        <p:txBody>
          <a:bodyPr>
            <a:normAutofit fontScale="90000"/>
          </a:bodyPr>
          <a:lstStyle/>
          <a:p>
            <a:r>
              <a:rPr lang="en-US" dirty="0"/>
              <a:t>The Heisenberg uncertainty principle equation</a:t>
            </a:r>
          </a:p>
        </p:txBody>
      </p:sp>
      <p:sp>
        <p:nvSpPr>
          <p:cNvPr id="3" name="Content Placeholder 2"/>
          <p:cNvSpPr>
            <a:spLocks noGrp="1"/>
          </p:cNvSpPr>
          <p:nvPr>
            <p:ph idx="1"/>
          </p:nvPr>
        </p:nvSpPr>
        <p:spPr>
          <a:xfrm>
            <a:off x="5408148" y="2997546"/>
            <a:ext cx="5588000" cy="1849120"/>
          </a:xfrm>
        </p:spPr>
        <p:txBody>
          <a:bodyPr>
            <a:normAutofit lnSpcReduction="10000"/>
          </a:bodyPr>
          <a:lstStyle/>
          <a:p>
            <a:r>
              <a:rPr lang="en-US" sz="2200" dirty="0" err="1"/>
              <a:t>Δx</a:t>
            </a:r>
            <a:r>
              <a:rPr lang="en-US" sz="2200" dirty="0"/>
              <a:t> = absolute uncertainty in the position 	of an object (m)</a:t>
            </a:r>
          </a:p>
          <a:p>
            <a:r>
              <a:rPr lang="en-US" sz="2200" dirty="0" err="1"/>
              <a:t>Δp</a:t>
            </a:r>
            <a:r>
              <a:rPr lang="en-US" sz="2200" dirty="0"/>
              <a:t> = uncertainty in the momentum of the 	object (kgms</a:t>
            </a:r>
            <a:r>
              <a:rPr lang="en-US" sz="2200" baseline="30000" dirty="0"/>
              <a:t>-1</a:t>
            </a:r>
            <a:r>
              <a:rPr lang="en-US" sz="2200" dirty="0"/>
              <a:t>)</a:t>
            </a:r>
          </a:p>
          <a:p>
            <a:r>
              <a:rPr lang="en-US" sz="2200" dirty="0"/>
              <a:t>h = </a:t>
            </a:r>
            <a:r>
              <a:rPr lang="en-US" sz="2200" dirty="0" err="1"/>
              <a:t>plancks</a:t>
            </a:r>
            <a:r>
              <a:rPr lang="en-US" sz="2200" dirty="0"/>
              <a:t> constant 6.63 x10</a:t>
            </a:r>
            <a:r>
              <a:rPr lang="en-US" sz="2200" baseline="30000" dirty="0"/>
              <a:t>-34</a:t>
            </a:r>
            <a:r>
              <a:rPr lang="en-US" sz="2200" dirty="0"/>
              <a:t>Js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22286580"/>
              </p:ext>
            </p:extLst>
          </p:nvPr>
        </p:nvGraphicFramePr>
        <p:xfrm>
          <a:off x="1497495" y="2997546"/>
          <a:ext cx="2540000" cy="1445172"/>
        </p:xfrm>
        <a:graphic>
          <a:graphicData uri="http://schemas.openxmlformats.org/presentationml/2006/ole">
            <mc:AlternateContent xmlns:mc="http://schemas.openxmlformats.org/markup-compatibility/2006">
              <mc:Choice xmlns:v="urn:schemas-microsoft-com:vml" Requires="v">
                <p:oleObj spid="_x0000_s2084" name="Equation" r:id="rId3" imgW="736600" imgH="419100" progId="Equation.DSMT4">
                  <p:embed/>
                </p:oleObj>
              </mc:Choice>
              <mc:Fallback>
                <p:oleObj name="Equation" r:id="rId3" imgW="736600" imgH="419100" progId="Equation.DSMT4">
                  <p:embed/>
                  <p:pic>
                    <p:nvPicPr>
                      <p:cNvPr id="0" name=""/>
                      <p:cNvPicPr/>
                      <p:nvPr/>
                    </p:nvPicPr>
                    <p:blipFill>
                      <a:blip r:embed="rId4"/>
                      <a:stretch>
                        <a:fillRect/>
                      </a:stretch>
                    </p:blipFill>
                    <p:spPr>
                      <a:xfrm>
                        <a:off x="1497495" y="2997546"/>
                        <a:ext cx="2540000" cy="1445172"/>
                      </a:xfrm>
                      <a:prstGeom prst="rect">
                        <a:avLst/>
                      </a:prstGeom>
                    </p:spPr>
                  </p:pic>
                </p:oleObj>
              </mc:Fallback>
            </mc:AlternateContent>
          </a:graphicData>
        </a:graphic>
      </p:graphicFrame>
      <p:sp>
        <p:nvSpPr>
          <p:cNvPr id="5" name="TextBox 4"/>
          <p:cNvSpPr txBox="1"/>
          <p:nvPr/>
        </p:nvSpPr>
        <p:spPr>
          <a:xfrm>
            <a:off x="609600" y="1608292"/>
            <a:ext cx="10596770" cy="1200329"/>
          </a:xfrm>
          <a:prstGeom prst="rect">
            <a:avLst/>
          </a:prstGeom>
          <a:noFill/>
        </p:spPr>
        <p:txBody>
          <a:bodyPr wrap="square" rtlCol="0">
            <a:spAutoFit/>
          </a:bodyPr>
          <a:lstStyle/>
          <a:p>
            <a:r>
              <a:rPr lang="en-US" sz="2400" dirty="0"/>
              <a:t>The uncertainty principle can be stated in a relationship that Heisenberg developed that states the limits to measuring the </a:t>
            </a:r>
            <a:r>
              <a:rPr lang="en-US" sz="2400" b="1" u="sng" dirty="0"/>
              <a:t>precision</a:t>
            </a:r>
            <a:r>
              <a:rPr lang="en-US" sz="2400" dirty="0"/>
              <a:t> in position and momentum of a particle simultaneously</a:t>
            </a:r>
            <a:r>
              <a:rPr lang="en-US" dirty="0"/>
              <a:t>.</a:t>
            </a:r>
          </a:p>
        </p:txBody>
      </p:sp>
    </p:spTree>
    <p:extLst>
      <p:ext uri="{BB962C8B-B14F-4D97-AF65-F5344CB8AC3E}">
        <p14:creationId xmlns:p14="http://schemas.microsoft.com/office/powerpoint/2010/main" val="399865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1427480"/>
            <a:ext cx="10972800" cy="5087620"/>
          </a:xfrm>
        </p:spPr>
        <p:txBody>
          <a:bodyPr>
            <a:normAutofit/>
          </a:bodyPr>
          <a:lstStyle/>
          <a:p>
            <a:r>
              <a:rPr lang="en-US" dirty="0"/>
              <a:t>“I think it’s safe to say that no-one understands quantum mechanics”    (Richard Feynman 1965)</a:t>
            </a:r>
          </a:p>
          <a:p>
            <a:r>
              <a:rPr lang="en-US" dirty="0"/>
              <a:t>“God, doesn’t play dice with the Universe”    (Einstein 1927)</a:t>
            </a:r>
          </a:p>
          <a:p>
            <a:r>
              <a:rPr lang="en-US" dirty="0"/>
              <a:t>“If quantum Mechanics hasn’t shocked you, you haven’t understood it yet”    (</a:t>
            </a:r>
            <a:r>
              <a:rPr lang="en-US" dirty="0" err="1"/>
              <a:t>Niels</a:t>
            </a:r>
            <a:r>
              <a:rPr lang="en-US" dirty="0"/>
              <a:t> Bohr 1952)</a:t>
            </a:r>
          </a:p>
          <a:p>
            <a:r>
              <a:rPr lang="en-US" dirty="0"/>
              <a:t>“It doesn’t matter how beautiful your mathematical theory is, if it doesn’t fit the experimental evidence, it’s wrong!”    (Feynman 1965)</a:t>
            </a:r>
          </a:p>
          <a:p>
            <a:r>
              <a:rPr lang="en-US" dirty="0"/>
              <a:t>“Not only is the Universe stranger than we think, it is stranger than we can think”     (Werner Heisenberg 1972)</a:t>
            </a:r>
          </a:p>
          <a:p>
            <a:pPr marL="0" indent="0">
              <a:buNone/>
            </a:pPr>
            <a:endParaRPr lang="en-US" dirty="0"/>
          </a:p>
        </p:txBody>
      </p:sp>
      <p:sp>
        <p:nvSpPr>
          <p:cNvPr id="4" name="TextBox 3"/>
          <p:cNvSpPr txBox="1"/>
          <p:nvPr/>
        </p:nvSpPr>
        <p:spPr>
          <a:xfrm>
            <a:off x="4927600" y="863600"/>
            <a:ext cx="1549400" cy="461665"/>
          </a:xfrm>
          <a:prstGeom prst="rect">
            <a:avLst/>
          </a:prstGeom>
          <a:noFill/>
        </p:spPr>
        <p:txBody>
          <a:bodyPr wrap="square" rtlCol="0">
            <a:spAutoFit/>
          </a:bodyPr>
          <a:lstStyle/>
          <a:p>
            <a:r>
              <a:rPr lang="en-US" sz="2400" b="1" u="sng" dirty="0"/>
              <a:t>Quotes</a:t>
            </a:r>
          </a:p>
        </p:txBody>
      </p:sp>
    </p:spTree>
    <p:extLst>
      <p:ext uri="{BB962C8B-B14F-4D97-AF65-F5344CB8AC3E}">
        <p14:creationId xmlns:p14="http://schemas.microsoft.com/office/powerpoint/2010/main" val="3727196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FDFE-2704-4FCC-9497-4817F8C7BA83}"/>
              </a:ext>
            </a:extLst>
          </p:cNvPr>
          <p:cNvSpPr>
            <a:spLocks noGrp="1"/>
          </p:cNvSpPr>
          <p:nvPr>
            <p:ph type="title"/>
          </p:nvPr>
        </p:nvSpPr>
        <p:spPr>
          <a:xfrm>
            <a:off x="609600" y="704088"/>
            <a:ext cx="10972800" cy="634382"/>
          </a:xfrm>
        </p:spPr>
        <p:txBody>
          <a:bodyPr>
            <a:normAutofit fontScale="90000"/>
          </a:bodyPr>
          <a:lstStyle/>
          <a:p>
            <a:r>
              <a:rPr lang="en-GB" dirty="0"/>
              <a:t>Past Paper Question  2016</a:t>
            </a:r>
            <a:endParaRPr lang="en-US" dirty="0"/>
          </a:p>
        </p:txBody>
      </p:sp>
      <p:pic>
        <p:nvPicPr>
          <p:cNvPr id="4" name="Picture 3">
            <a:extLst>
              <a:ext uri="{FF2B5EF4-FFF2-40B4-BE49-F238E27FC236}">
                <a16:creationId xmlns:a16="http://schemas.microsoft.com/office/drawing/2014/main" id="{9ECAA4CA-9A53-472E-A89E-B97C16A9A117}"/>
              </a:ext>
            </a:extLst>
          </p:cNvPr>
          <p:cNvPicPr>
            <a:picLocks noChangeAspect="1"/>
          </p:cNvPicPr>
          <p:nvPr/>
        </p:nvPicPr>
        <p:blipFill>
          <a:blip r:embed="rId2"/>
          <a:stretch>
            <a:fillRect/>
          </a:stretch>
        </p:blipFill>
        <p:spPr>
          <a:xfrm>
            <a:off x="1340808" y="1476164"/>
            <a:ext cx="8347127" cy="2897053"/>
          </a:xfrm>
          <a:prstGeom prst="rect">
            <a:avLst/>
          </a:prstGeom>
        </p:spPr>
      </p:pic>
      <p:pic>
        <p:nvPicPr>
          <p:cNvPr id="5" name="Picture 4">
            <a:extLst>
              <a:ext uri="{FF2B5EF4-FFF2-40B4-BE49-F238E27FC236}">
                <a16:creationId xmlns:a16="http://schemas.microsoft.com/office/drawing/2014/main" id="{E0D952C2-6393-4215-B804-C5F3E2B7CAE5}"/>
              </a:ext>
            </a:extLst>
          </p:cNvPr>
          <p:cNvPicPr>
            <a:picLocks noChangeAspect="1"/>
          </p:cNvPicPr>
          <p:nvPr/>
        </p:nvPicPr>
        <p:blipFill>
          <a:blip r:embed="rId3"/>
          <a:stretch>
            <a:fillRect/>
          </a:stretch>
        </p:blipFill>
        <p:spPr>
          <a:xfrm>
            <a:off x="1868998" y="4510911"/>
            <a:ext cx="7818937" cy="662610"/>
          </a:xfrm>
          <a:prstGeom prst="rect">
            <a:avLst/>
          </a:prstGeom>
        </p:spPr>
      </p:pic>
      <p:sp>
        <p:nvSpPr>
          <p:cNvPr id="6" name="TextBox 5">
            <a:extLst>
              <a:ext uri="{FF2B5EF4-FFF2-40B4-BE49-F238E27FC236}">
                <a16:creationId xmlns:a16="http://schemas.microsoft.com/office/drawing/2014/main" id="{41E2A0F6-C4F4-4745-A133-506694D01503}"/>
              </a:ext>
            </a:extLst>
          </p:cNvPr>
          <p:cNvSpPr txBox="1"/>
          <p:nvPr/>
        </p:nvSpPr>
        <p:spPr>
          <a:xfrm>
            <a:off x="941696" y="5472752"/>
            <a:ext cx="10413241" cy="646331"/>
          </a:xfrm>
          <a:prstGeom prst="rect">
            <a:avLst/>
          </a:prstGeom>
          <a:noFill/>
        </p:spPr>
        <p:txBody>
          <a:bodyPr wrap="square" rtlCol="0">
            <a:spAutoFit/>
          </a:bodyPr>
          <a:lstStyle/>
          <a:p>
            <a:pPr marL="342900" indent="-342900">
              <a:buAutoNum type="alphaLcParenR"/>
            </a:pPr>
            <a:r>
              <a:rPr lang="en-GB" dirty="0" smtClean="0"/>
              <a:t>(</a:t>
            </a:r>
            <a:r>
              <a:rPr lang="en-GB" dirty="0" err="1" smtClean="0"/>
              <a:t>i</a:t>
            </a:r>
            <a:r>
              <a:rPr lang="en-GB" dirty="0" smtClean="0"/>
              <a:t>) Uncertainty </a:t>
            </a:r>
            <a:r>
              <a:rPr lang="en-GB" dirty="0"/>
              <a:t>in momentum</a:t>
            </a:r>
          </a:p>
          <a:p>
            <a:r>
              <a:rPr lang="en-GB" dirty="0" smtClean="0"/>
              <a:t>a)   (ii) </a:t>
            </a:r>
            <a:r>
              <a:rPr lang="en-GB" dirty="0" smtClean="0"/>
              <a:t>Position </a:t>
            </a:r>
            <a:r>
              <a:rPr lang="en-GB" dirty="0"/>
              <a:t>and momentum cannot be determined precisely simultaneously</a:t>
            </a:r>
            <a:endParaRPr lang="en-US" dirty="0"/>
          </a:p>
        </p:txBody>
      </p:sp>
    </p:spTree>
    <p:extLst>
      <p:ext uri="{BB962C8B-B14F-4D97-AF65-F5344CB8AC3E}">
        <p14:creationId xmlns:p14="http://schemas.microsoft.com/office/powerpoint/2010/main" val="23691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0D347B-7A55-4DD5-9650-27A463D3BD84}"/>
              </a:ext>
            </a:extLst>
          </p:cNvPr>
          <p:cNvPicPr>
            <a:picLocks noChangeAspect="1"/>
          </p:cNvPicPr>
          <p:nvPr/>
        </p:nvPicPr>
        <p:blipFill>
          <a:blip r:embed="rId2"/>
          <a:stretch>
            <a:fillRect/>
          </a:stretch>
        </p:blipFill>
        <p:spPr>
          <a:xfrm>
            <a:off x="7930333" y="1035249"/>
            <a:ext cx="3620030" cy="1923750"/>
          </a:xfrm>
          <a:prstGeom prst="rect">
            <a:avLst/>
          </a:prstGeom>
        </p:spPr>
      </p:pic>
      <p:pic>
        <p:nvPicPr>
          <p:cNvPr id="8" name="Picture 7">
            <a:extLst>
              <a:ext uri="{FF2B5EF4-FFF2-40B4-BE49-F238E27FC236}">
                <a16:creationId xmlns:a16="http://schemas.microsoft.com/office/drawing/2014/main" id="{77FA8374-AA42-4F36-BB05-98CFF1A72BFA}"/>
              </a:ext>
            </a:extLst>
          </p:cNvPr>
          <p:cNvPicPr>
            <a:picLocks noChangeAspect="1"/>
          </p:cNvPicPr>
          <p:nvPr/>
        </p:nvPicPr>
        <p:blipFill>
          <a:blip r:embed="rId3"/>
          <a:stretch>
            <a:fillRect/>
          </a:stretch>
        </p:blipFill>
        <p:spPr>
          <a:xfrm>
            <a:off x="921665" y="2832906"/>
            <a:ext cx="6910289" cy="1717119"/>
          </a:xfrm>
          <a:prstGeom prst="rect">
            <a:avLst/>
          </a:prstGeom>
        </p:spPr>
      </p:pic>
      <p:pic>
        <p:nvPicPr>
          <p:cNvPr id="9" name="Picture 8">
            <a:extLst>
              <a:ext uri="{FF2B5EF4-FFF2-40B4-BE49-F238E27FC236}">
                <a16:creationId xmlns:a16="http://schemas.microsoft.com/office/drawing/2014/main" id="{9EEF9DB5-DA63-49FC-AD35-67CDBB9D9FD8}"/>
              </a:ext>
            </a:extLst>
          </p:cNvPr>
          <p:cNvPicPr>
            <a:picLocks noChangeAspect="1"/>
          </p:cNvPicPr>
          <p:nvPr/>
        </p:nvPicPr>
        <p:blipFill>
          <a:blip r:embed="rId4"/>
          <a:stretch>
            <a:fillRect/>
          </a:stretch>
        </p:blipFill>
        <p:spPr>
          <a:xfrm>
            <a:off x="939586" y="4681015"/>
            <a:ext cx="6892368" cy="1121746"/>
          </a:xfrm>
          <a:prstGeom prst="rect">
            <a:avLst/>
          </a:prstGeom>
        </p:spPr>
      </p:pic>
      <p:pic>
        <p:nvPicPr>
          <p:cNvPr id="10" name="Picture 9">
            <a:extLst>
              <a:ext uri="{FF2B5EF4-FFF2-40B4-BE49-F238E27FC236}">
                <a16:creationId xmlns:a16="http://schemas.microsoft.com/office/drawing/2014/main" id="{B17873E6-1494-4169-BCB1-2D31B7CED6F6}"/>
              </a:ext>
            </a:extLst>
          </p:cNvPr>
          <p:cNvPicPr>
            <a:picLocks noChangeAspect="1"/>
          </p:cNvPicPr>
          <p:nvPr/>
        </p:nvPicPr>
        <p:blipFill>
          <a:blip r:embed="rId5"/>
          <a:stretch>
            <a:fillRect/>
          </a:stretch>
        </p:blipFill>
        <p:spPr>
          <a:xfrm>
            <a:off x="427494" y="1035249"/>
            <a:ext cx="7502839" cy="1089289"/>
          </a:xfrm>
          <a:prstGeom prst="rect">
            <a:avLst/>
          </a:prstGeom>
        </p:spPr>
      </p:pic>
      <p:pic>
        <p:nvPicPr>
          <p:cNvPr id="11" name="Picture 10">
            <a:extLst>
              <a:ext uri="{FF2B5EF4-FFF2-40B4-BE49-F238E27FC236}">
                <a16:creationId xmlns:a16="http://schemas.microsoft.com/office/drawing/2014/main" id="{A44CE8EA-D981-4845-A7BA-5B2053A965ED}"/>
              </a:ext>
            </a:extLst>
          </p:cNvPr>
          <p:cNvPicPr>
            <a:picLocks noChangeAspect="1"/>
          </p:cNvPicPr>
          <p:nvPr/>
        </p:nvPicPr>
        <p:blipFill>
          <a:blip r:embed="rId6"/>
          <a:stretch>
            <a:fillRect/>
          </a:stretch>
        </p:blipFill>
        <p:spPr>
          <a:xfrm>
            <a:off x="823723" y="2253223"/>
            <a:ext cx="7106171" cy="366080"/>
          </a:xfrm>
          <a:prstGeom prst="rect">
            <a:avLst/>
          </a:prstGeom>
        </p:spPr>
      </p:pic>
      <p:pic>
        <p:nvPicPr>
          <p:cNvPr id="12" name="Picture 11">
            <a:extLst>
              <a:ext uri="{FF2B5EF4-FFF2-40B4-BE49-F238E27FC236}">
                <a16:creationId xmlns:a16="http://schemas.microsoft.com/office/drawing/2014/main" id="{882C42A0-F965-42C6-8298-403C4D692224}"/>
              </a:ext>
            </a:extLst>
          </p:cNvPr>
          <p:cNvPicPr>
            <a:picLocks noChangeAspect="1"/>
          </p:cNvPicPr>
          <p:nvPr/>
        </p:nvPicPr>
        <p:blipFill>
          <a:blip r:embed="rId7"/>
          <a:stretch>
            <a:fillRect/>
          </a:stretch>
        </p:blipFill>
        <p:spPr>
          <a:xfrm>
            <a:off x="8828265" y="3225109"/>
            <a:ext cx="1824165" cy="1495035"/>
          </a:xfrm>
          <a:prstGeom prst="rect">
            <a:avLst/>
          </a:prstGeom>
        </p:spPr>
      </p:pic>
      <p:pic>
        <p:nvPicPr>
          <p:cNvPr id="13" name="Picture 12">
            <a:extLst>
              <a:ext uri="{FF2B5EF4-FFF2-40B4-BE49-F238E27FC236}">
                <a16:creationId xmlns:a16="http://schemas.microsoft.com/office/drawing/2014/main" id="{41015B2E-1408-451F-B608-D3BF3BDB4A98}"/>
              </a:ext>
            </a:extLst>
          </p:cNvPr>
          <p:cNvPicPr>
            <a:picLocks noChangeAspect="1"/>
          </p:cNvPicPr>
          <p:nvPr/>
        </p:nvPicPr>
        <p:blipFill>
          <a:blip r:embed="rId8"/>
          <a:stretch>
            <a:fillRect/>
          </a:stretch>
        </p:blipFill>
        <p:spPr>
          <a:xfrm>
            <a:off x="8375071" y="4986254"/>
            <a:ext cx="2673929" cy="1467944"/>
          </a:xfrm>
          <a:prstGeom prst="rect">
            <a:avLst/>
          </a:prstGeom>
        </p:spPr>
      </p:pic>
    </p:spTree>
    <p:extLst>
      <p:ext uri="{BB962C8B-B14F-4D97-AF65-F5344CB8AC3E}">
        <p14:creationId xmlns:p14="http://schemas.microsoft.com/office/powerpoint/2010/main" val="40760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E310-9E96-4D81-8819-E6FE4CCCDFAB}"/>
              </a:ext>
            </a:extLst>
          </p:cNvPr>
          <p:cNvSpPr>
            <a:spLocks noGrp="1"/>
          </p:cNvSpPr>
          <p:nvPr>
            <p:ph type="title"/>
          </p:nvPr>
        </p:nvSpPr>
        <p:spPr>
          <a:xfrm>
            <a:off x="609600" y="648459"/>
            <a:ext cx="10972800" cy="727147"/>
          </a:xfrm>
        </p:spPr>
        <p:txBody>
          <a:bodyPr>
            <a:normAutofit fontScale="90000"/>
          </a:bodyPr>
          <a:lstStyle/>
          <a:p>
            <a:r>
              <a:rPr lang="en-GB" dirty="0"/>
              <a:t>Energy and “lifetime”</a:t>
            </a:r>
            <a:endParaRPr lang="en-US" dirty="0"/>
          </a:p>
        </p:txBody>
      </p:sp>
      <p:sp>
        <p:nvSpPr>
          <p:cNvPr id="3" name="Content Placeholder 2">
            <a:extLst>
              <a:ext uri="{FF2B5EF4-FFF2-40B4-BE49-F238E27FC236}">
                <a16:creationId xmlns:a16="http://schemas.microsoft.com/office/drawing/2014/main" id="{EA1007E7-FF72-4691-BE0C-C71E4A9DC5D0}"/>
              </a:ext>
            </a:extLst>
          </p:cNvPr>
          <p:cNvSpPr>
            <a:spLocks noGrp="1"/>
          </p:cNvSpPr>
          <p:nvPr>
            <p:ph idx="1"/>
          </p:nvPr>
        </p:nvSpPr>
        <p:spPr>
          <a:xfrm>
            <a:off x="609600" y="1497828"/>
            <a:ext cx="10972800" cy="2358225"/>
          </a:xfrm>
        </p:spPr>
        <p:txBody>
          <a:bodyPr/>
          <a:lstStyle/>
          <a:p>
            <a:r>
              <a:rPr lang="en-GB" dirty="0"/>
              <a:t>The units of Planck’s constant are </a:t>
            </a:r>
            <a:r>
              <a:rPr lang="en-GB" dirty="0" err="1"/>
              <a:t>Js</a:t>
            </a:r>
            <a:r>
              <a:rPr lang="en-GB" dirty="0"/>
              <a:t>.</a:t>
            </a:r>
            <a:endParaRPr lang="en-US" dirty="0"/>
          </a:p>
          <a:p>
            <a:r>
              <a:rPr lang="en-GB" dirty="0"/>
              <a:t>T</a:t>
            </a:r>
            <a:r>
              <a:rPr lang="en-US" dirty="0"/>
              <a:t>he units of 	  are  kgm</a:t>
            </a:r>
            <a:r>
              <a:rPr lang="en-US" baseline="30000" dirty="0"/>
              <a:t>2</a:t>
            </a:r>
            <a:r>
              <a:rPr lang="en-US" dirty="0"/>
              <a:t>s</a:t>
            </a:r>
            <a:r>
              <a:rPr lang="en-US" baseline="30000" dirty="0"/>
              <a:t>-1  </a:t>
            </a:r>
            <a:r>
              <a:rPr lang="en-US" dirty="0"/>
              <a:t> which are equivalent to </a:t>
            </a:r>
            <a:r>
              <a:rPr lang="en-US" dirty="0" err="1"/>
              <a:t>Js</a:t>
            </a:r>
            <a:r>
              <a:rPr lang="en-US" dirty="0"/>
              <a:t>.   </a:t>
            </a:r>
          </a:p>
          <a:p>
            <a:endParaRPr lang="en-GB" baseline="30000" dirty="0"/>
          </a:p>
          <a:p>
            <a:r>
              <a:rPr lang="en-GB" dirty="0"/>
              <a:t>H</a:t>
            </a:r>
            <a:r>
              <a:rPr lang="en-US" dirty="0" err="1"/>
              <a:t>eisenberg</a:t>
            </a:r>
            <a:r>
              <a:rPr lang="en-US" dirty="0"/>
              <a:t> reasoned that any pair of quantities that units equivalent to </a:t>
            </a:r>
            <a:r>
              <a:rPr lang="en-US" dirty="0" err="1"/>
              <a:t>Js</a:t>
            </a:r>
            <a:r>
              <a:rPr lang="en-US" dirty="0"/>
              <a:t> would also obey the uncertainty principle.</a:t>
            </a:r>
            <a:endParaRPr lang="en-GB"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ECD70F2-FB4D-4A89-BCDF-AB9B06551697}"/>
                  </a:ext>
                </a:extLst>
              </p:cNvPr>
              <p:cNvSpPr/>
              <p:nvPr/>
            </p:nvSpPr>
            <p:spPr>
              <a:xfrm>
                <a:off x="2578988" y="2051639"/>
                <a:ext cx="113162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𝛥</m:t>
                      </m:r>
                      <m:r>
                        <a:rPr lang="en-US" sz="2400" i="1">
                          <a:latin typeface="Cambria Math" panose="02040503050406030204" pitchFamily="18" charset="0"/>
                        </a:rPr>
                        <m:t>𝑥</m:t>
                      </m:r>
                      <m:r>
                        <a:rPr lang="en-US" sz="2400" i="1">
                          <a:latin typeface="Cambria Math" panose="02040503050406030204" pitchFamily="18" charset="0"/>
                        </a:rPr>
                        <m:t>𝛥</m:t>
                      </m:r>
                      <m:r>
                        <a:rPr lang="en-US" sz="2400" i="1">
                          <a:latin typeface="Cambria Math" panose="02040503050406030204" pitchFamily="18" charset="0"/>
                        </a:rPr>
                        <m:t>𝑝</m:t>
                      </m:r>
                    </m:oMath>
                  </m:oMathPara>
                </a14:m>
                <a:endParaRPr lang="en-US" sz="2400" dirty="0"/>
              </a:p>
            </p:txBody>
          </p:sp>
        </mc:Choice>
        <mc:Fallback xmlns="">
          <p:sp>
            <p:nvSpPr>
              <p:cNvPr id="4" name="Rectangle 3">
                <a:extLst>
                  <a:ext uri="{FF2B5EF4-FFF2-40B4-BE49-F238E27FC236}">
                    <a16:creationId xmlns:a16="http://schemas.microsoft.com/office/drawing/2014/main" id="{3ECD70F2-FB4D-4A89-BCDF-AB9B06551697}"/>
                  </a:ext>
                </a:extLst>
              </p:cNvPr>
              <p:cNvSpPr>
                <a:spLocks noRot="1" noChangeAspect="1" noMove="1" noResize="1" noEditPoints="1" noAdjustHandles="1" noChangeArrowheads="1" noChangeShapeType="1" noTextEdit="1"/>
              </p:cNvSpPr>
              <p:nvPr/>
            </p:nvSpPr>
            <p:spPr>
              <a:xfrm>
                <a:off x="2578988" y="2051639"/>
                <a:ext cx="1131620" cy="461665"/>
              </a:xfrm>
              <a:prstGeom prst="rect">
                <a:avLst/>
              </a:prstGeom>
              <a:blipFill>
                <a:blip r:embed="rId3"/>
                <a:stretch>
                  <a:fillRect b="-17333"/>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301E8C3D-10B7-4078-BC66-FEFB76FF894B}"/>
              </a:ext>
            </a:extLst>
          </p:cNvPr>
          <p:cNvGraphicFramePr>
            <a:graphicFrameLocks noChangeAspect="1"/>
          </p:cNvGraphicFramePr>
          <p:nvPr>
            <p:extLst>
              <p:ext uri="{D42A27DB-BD31-4B8C-83A1-F6EECF244321}">
                <p14:modId xmlns:p14="http://schemas.microsoft.com/office/powerpoint/2010/main" val="2945468935"/>
              </p:ext>
            </p:extLst>
          </p:nvPr>
        </p:nvGraphicFramePr>
        <p:xfrm>
          <a:off x="1468878" y="3856053"/>
          <a:ext cx="2540000" cy="1358900"/>
        </p:xfrm>
        <a:graphic>
          <a:graphicData uri="http://schemas.openxmlformats.org/presentationml/2006/ole">
            <mc:AlternateContent xmlns:mc="http://schemas.openxmlformats.org/markup-compatibility/2006">
              <mc:Choice xmlns:v="urn:schemas-microsoft-com:vml" Requires="v">
                <p:oleObj spid="_x0000_s6167" name="Equation" r:id="rId4" imgW="736560" imgH="393480" progId="Equation.DSMT4">
                  <p:embed/>
                </p:oleObj>
              </mc:Choice>
              <mc:Fallback>
                <p:oleObj name="Equation" r:id="rId4" imgW="736560" imgH="393480" progId="Equation.DSMT4">
                  <p:embed/>
                  <p:pic>
                    <p:nvPicPr>
                      <p:cNvPr id="4" name="Object 3"/>
                      <p:cNvPicPr/>
                      <p:nvPr/>
                    </p:nvPicPr>
                    <p:blipFill>
                      <a:blip r:embed="rId5"/>
                      <a:stretch>
                        <a:fillRect/>
                      </a:stretch>
                    </p:blipFill>
                    <p:spPr>
                      <a:xfrm>
                        <a:off x="1468878" y="3856053"/>
                        <a:ext cx="2540000" cy="1358900"/>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28BAE691-260D-4E7F-80B0-26A34F6D1CFE}"/>
              </a:ext>
            </a:extLst>
          </p:cNvPr>
          <p:cNvSpPr txBox="1">
            <a:spLocks/>
          </p:cNvSpPr>
          <p:nvPr/>
        </p:nvSpPr>
        <p:spPr>
          <a:xfrm>
            <a:off x="5116599" y="3856053"/>
            <a:ext cx="5588000" cy="184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a:t>ΔE = absolute uncertainty in the Energy 	of an object (J)</a:t>
            </a:r>
          </a:p>
          <a:p>
            <a:r>
              <a:rPr lang="en-US" sz="2200" dirty="0" err="1"/>
              <a:t>Δt</a:t>
            </a:r>
            <a:r>
              <a:rPr lang="en-US" sz="2200" dirty="0"/>
              <a:t> = </a:t>
            </a:r>
            <a:r>
              <a:rPr lang="en-US" sz="2200" b="1" u="sng" dirty="0"/>
              <a:t>lifetime</a:t>
            </a:r>
            <a:r>
              <a:rPr lang="en-US" sz="2200" dirty="0"/>
              <a:t> of the particle (s)</a:t>
            </a:r>
          </a:p>
          <a:p>
            <a:r>
              <a:rPr lang="en-US" sz="2200" dirty="0"/>
              <a:t>h = </a:t>
            </a:r>
            <a:r>
              <a:rPr lang="en-US" sz="2200" dirty="0" err="1"/>
              <a:t>Plancks</a:t>
            </a:r>
            <a:r>
              <a:rPr lang="en-US" sz="2200" dirty="0"/>
              <a:t> constant 6.63 x10</a:t>
            </a:r>
            <a:r>
              <a:rPr lang="en-US" sz="2200" baseline="30000" dirty="0"/>
              <a:t>-34</a:t>
            </a:r>
            <a:r>
              <a:rPr lang="en-US" sz="2200" dirty="0"/>
              <a:t>Js</a:t>
            </a:r>
          </a:p>
          <a:p>
            <a:endParaRPr lang="en-US" dirty="0"/>
          </a:p>
        </p:txBody>
      </p:sp>
      <p:sp>
        <p:nvSpPr>
          <p:cNvPr id="7" name="TextBox 6">
            <a:extLst>
              <a:ext uri="{FF2B5EF4-FFF2-40B4-BE49-F238E27FC236}">
                <a16:creationId xmlns:a16="http://schemas.microsoft.com/office/drawing/2014/main" id="{B27D3F24-9FE7-4AE3-B2BF-D9D960DF127A}"/>
              </a:ext>
            </a:extLst>
          </p:cNvPr>
          <p:cNvSpPr txBox="1"/>
          <p:nvPr/>
        </p:nvSpPr>
        <p:spPr>
          <a:xfrm>
            <a:off x="954157" y="5687463"/>
            <a:ext cx="10384403" cy="646331"/>
          </a:xfrm>
          <a:prstGeom prst="rect">
            <a:avLst/>
          </a:prstGeom>
          <a:noFill/>
        </p:spPr>
        <p:txBody>
          <a:bodyPr wrap="square" rtlCol="0">
            <a:spAutoFit/>
          </a:bodyPr>
          <a:lstStyle/>
          <a:p>
            <a:r>
              <a:rPr lang="en-GB" dirty="0"/>
              <a:t>This relationship provided the mathematical support to other phenomena that could not be explained by classical physics.  These phenomena are often called examples of  “Quantum tunnelling”</a:t>
            </a:r>
            <a:endParaRPr lang="en-US" dirty="0"/>
          </a:p>
        </p:txBody>
      </p:sp>
      <p:sp>
        <p:nvSpPr>
          <p:cNvPr id="8" name="TextBox 7">
            <a:extLst>
              <a:ext uri="{FF2B5EF4-FFF2-40B4-BE49-F238E27FC236}">
                <a16:creationId xmlns:a16="http://schemas.microsoft.com/office/drawing/2014/main" id="{4A7DB382-5A9C-4C02-A480-44BACC00895A}"/>
              </a:ext>
            </a:extLst>
          </p:cNvPr>
          <p:cNvSpPr txBox="1"/>
          <p:nvPr/>
        </p:nvSpPr>
        <p:spPr>
          <a:xfrm>
            <a:off x="8099392" y="766334"/>
            <a:ext cx="3671801" cy="923330"/>
          </a:xfrm>
          <a:prstGeom prst="rect">
            <a:avLst/>
          </a:prstGeom>
          <a:noFill/>
          <a:ln>
            <a:solidFill>
              <a:schemeClr val="accent1"/>
            </a:solidFill>
          </a:ln>
        </p:spPr>
        <p:txBody>
          <a:bodyPr wrap="square" rtlCol="0">
            <a:spAutoFit/>
          </a:bodyPr>
          <a:lstStyle/>
          <a:p>
            <a:r>
              <a:rPr lang="en-GB" dirty="0"/>
              <a:t>Energy x time = </a:t>
            </a:r>
            <a:r>
              <a:rPr lang="en-GB" dirty="0" err="1"/>
              <a:t>Js</a:t>
            </a:r>
            <a:endParaRPr lang="en-GB" dirty="0"/>
          </a:p>
          <a:p>
            <a:r>
              <a:rPr lang="en-GB" dirty="0"/>
              <a:t>(F x d) x t = </a:t>
            </a:r>
            <a:r>
              <a:rPr lang="en-GB" dirty="0" err="1"/>
              <a:t>Nms</a:t>
            </a:r>
            <a:endParaRPr lang="en-GB" dirty="0"/>
          </a:p>
          <a:p>
            <a:r>
              <a:rPr lang="en-GB" dirty="0"/>
              <a:t>ma x d x t =  kgms</a:t>
            </a:r>
            <a:r>
              <a:rPr lang="en-GB" baseline="30000" dirty="0"/>
              <a:t>-2</a:t>
            </a:r>
            <a:r>
              <a:rPr lang="en-GB" dirty="0"/>
              <a:t>ms = kgm</a:t>
            </a:r>
            <a:r>
              <a:rPr lang="en-GB" baseline="30000" dirty="0"/>
              <a:t>2</a:t>
            </a:r>
            <a:r>
              <a:rPr lang="en-GB" dirty="0"/>
              <a:t>s</a:t>
            </a:r>
            <a:r>
              <a:rPr lang="en-GB" baseline="30000" dirty="0"/>
              <a:t>-1</a:t>
            </a:r>
            <a:endParaRPr lang="en-US" baseline="30000" dirty="0"/>
          </a:p>
        </p:txBody>
      </p:sp>
    </p:spTree>
    <p:extLst>
      <p:ext uri="{BB962C8B-B14F-4D97-AF65-F5344CB8AC3E}">
        <p14:creationId xmlns:p14="http://schemas.microsoft.com/office/powerpoint/2010/main" val="1449902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9F7E1-29A0-4536-8214-7FDF7BDF7FA7}"/>
              </a:ext>
            </a:extLst>
          </p:cNvPr>
          <p:cNvSpPr>
            <a:spLocks noGrp="1"/>
          </p:cNvSpPr>
          <p:nvPr>
            <p:ph type="title"/>
          </p:nvPr>
        </p:nvSpPr>
        <p:spPr>
          <a:xfrm>
            <a:off x="609600" y="704088"/>
            <a:ext cx="10972800" cy="899629"/>
          </a:xfrm>
        </p:spPr>
        <p:txBody>
          <a:bodyPr/>
          <a:lstStyle/>
          <a:p>
            <a:r>
              <a:rPr lang="en-GB" dirty="0"/>
              <a:t>Nuclear fusion</a:t>
            </a:r>
            <a:endParaRPr lang="en-US" dirty="0"/>
          </a:p>
        </p:txBody>
      </p:sp>
      <p:sp>
        <p:nvSpPr>
          <p:cNvPr id="3" name="Content Placeholder 2">
            <a:extLst>
              <a:ext uri="{FF2B5EF4-FFF2-40B4-BE49-F238E27FC236}">
                <a16:creationId xmlns:a16="http://schemas.microsoft.com/office/drawing/2014/main" id="{B0656E0A-CE06-4B97-B156-767B7CB15277}"/>
              </a:ext>
            </a:extLst>
          </p:cNvPr>
          <p:cNvSpPr>
            <a:spLocks noGrp="1"/>
          </p:cNvSpPr>
          <p:nvPr>
            <p:ph idx="1"/>
          </p:nvPr>
        </p:nvSpPr>
        <p:spPr>
          <a:xfrm>
            <a:off x="609600" y="1603717"/>
            <a:ext cx="10972800" cy="2439573"/>
          </a:xfrm>
        </p:spPr>
        <p:txBody>
          <a:bodyPr/>
          <a:lstStyle/>
          <a:p>
            <a:r>
              <a:rPr lang="en-GB" dirty="0"/>
              <a:t>According to classical theory, temperatures and pressures in the sun are not high enough to allow nuclear fusion to take place. </a:t>
            </a:r>
          </a:p>
          <a:p>
            <a:r>
              <a:rPr lang="en-GB" dirty="0"/>
              <a:t>According to quantum theory, if the proton-proton pair exist for a very small lifetime (</a:t>
            </a:r>
            <a:r>
              <a:rPr lang="el-GR" dirty="0"/>
              <a:t>Δ</a:t>
            </a:r>
            <a:r>
              <a:rPr lang="en-GB" dirty="0"/>
              <a:t>t) then the uncertainty in their energy (</a:t>
            </a:r>
            <a:r>
              <a:rPr lang="el-GR" dirty="0"/>
              <a:t>Δ</a:t>
            </a:r>
            <a:r>
              <a:rPr lang="en-GB" dirty="0"/>
              <a:t>E) can be large enough to result in enough energy to produce fusion into deuterium.</a:t>
            </a:r>
            <a:endParaRPr lang="en-US" dirty="0"/>
          </a:p>
        </p:txBody>
      </p:sp>
      <p:pic>
        <p:nvPicPr>
          <p:cNvPr id="5" name="Picture 4">
            <a:extLst>
              <a:ext uri="{FF2B5EF4-FFF2-40B4-BE49-F238E27FC236}">
                <a16:creationId xmlns:a16="http://schemas.microsoft.com/office/drawing/2014/main" id="{3BFF97D0-97B3-4E48-BBD6-9900C86E7B25}"/>
              </a:ext>
            </a:extLst>
          </p:cNvPr>
          <p:cNvPicPr>
            <a:picLocks noChangeAspect="1"/>
          </p:cNvPicPr>
          <p:nvPr/>
        </p:nvPicPr>
        <p:blipFill rotWithShape="1">
          <a:blip r:embed="rId2">
            <a:extLst>
              <a:ext uri="{28A0092B-C50C-407E-A947-70E740481C1C}">
                <a14:useLocalDpi xmlns:a14="http://schemas.microsoft.com/office/drawing/2010/main" val="0"/>
              </a:ext>
            </a:extLst>
          </a:blip>
          <a:srcRect b="54304"/>
          <a:stretch/>
        </p:blipFill>
        <p:spPr>
          <a:xfrm>
            <a:off x="2761957" y="4043290"/>
            <a:ext cx="6668086" cy="1932944"/>
          </a:xfrm>
          <a:prstGeom prst="rect">
            <a:avLst/>
          </a:prstGeom>
        </p:spPr>
      </p:pic>
    </p:spTree>
    <p:extLst>
      <p:ext uri="{BB962C8B-B14F-4D97-AF65-F5344CB8AC3E}">
        <p14:creationId xmlns:p14="http://schemas.microsoft.com/office/powerpoint/2010/main" val="42168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256A-3B9E-4A4E-A6DF-24708AF17311}"/>
              </a:ext>
            </a:extLst>
          </p:cNvPr>
          <p:cNvSpPr>
            <a:spLocks noGrp="1"/>
          </p:cNvSpPr>
          <p:nvPr>
            <p:ph type="title"/>
          </p:nvPr>
        </p:nvSpPr>
        <p:spPr>
          <a:xfrm>
            <a:off x="609600" y="408667"/>
            <a:ext cx="10972800" cy="1054373"/>
          </a:xfrm>
        </p:spPr>
        <p:txBody>
          <a:bodyPr/>
          <a:lstStyle/>
          <a:p>
            <a:r>
              <a:rPr lang="en-GB" dirty="0"/>
              <a:t>Alpha decay</a:t>
            </a:r>
            <a:endParaRPr lang="en-US" dirty="0"/>
          </a:p>
        </p:txBody>
      </p:sp>
      <p:sp>
        <p:nvSpPr>
          <p:cNvPr id="3" name="Content Placeholder 2">
            <a:extLst>
              <a:ext uri="{FF2B5EF4-FFF2-40B4-BE49-F238E27FC236}">
                <a16:creationId xmlns:a16="http://schemas.microsoft.com/office/drawing/2014/main" id="{8559AB77-A143-46E7-BB02-B27C1542977F}"/>
              </a:ext>
            </a:extLst>
          </p:cNvPr>
          <p:cNvSpPr>
            <a:spLocks noGrp="1"/>
          </p:cNvSpPr>
          <p:nvPr>
            <p:ph idx="1"/>
          </p:nvPr>
        </p:nvSpPr>
        <p:spPr>
          <a:xfrm>
            <a:off x="609600" y="1551452"/>
            <a:ext cx="10972800" cy="1961271"/>
          </a:xfrm>
        </p:spPr>
        <p:txBody>
          <a:bodyPr>
            <a:normAutofit/>
          </a:bodyPr>
          <a:lstStyle/>
          <a:p>
            <a:r>
              <a:rPr lang="en-GB" dirty="0"/>
              <a:t>According to classical physics there should not be enough energy available to cause an alpha emission from a radioactive nucleus</a:t>
            </a:r>
          </a:p>
          <a:p>
            <a:r>
              <a:rPr lang="en-GB" dirty="0"/>
              <a:t>Quantum mechanics shows that an alpha particle can borrow enough energy to tunnel out of the unstable nucleus in a very short lifetime. </a:t>
            </a:r>
            <a:endParaRPr lang="en-US" dirty="0"/>
          </a:p>
        </p:txBody>
      </p:sp>
      <p:pic>
        <p:nvPicPr>
          <p:cNvPr id="5" name="Picture 4">
            <a:extLst>
              <a:ext uri="{FF2B5EF4-FFF2-40B4-BE49-F238E27FC236}">
                <a16:creationId xmlns:a16="http://schemas.microsoft.com/office/drawing/2014/main" id="{F84EB414-F442-4845-9F10-D78DA7671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478" y="3971917"/>
            <a:ext cx="2601350" cy="1766750"/>
          </a:xfrm>
          <a:prstGeom prst="rect">
            <a:avLst/>
          </a:prstGeom>
        </p:spPr>
      </p:pic>
      <p:graphicFrame>
        <p:nvGraphicFramePr>
          <p:cNvPr id="6" name="Object 5">
            <a:extLst>
              <a:ext uri="{FF2B5EF4-FFF2-40B4-BE49-F238E27FC236}">
                <a16:creationId xmlns:a16="http://schemas.microsoft.com/office/drawing/2014/main" id="{2E8BE173-F1C1-4D19-8F9D-FECCB37F6F96}"/>
              </a:ext>
            </a:extLst>
          </p:cNvPr>
          <p:cNvGraphicFramePr>
            <a:graphicFrameLocks noChangeAspect="1"/>
          </p:cNvGraphicFramePr>
          <p:nvPr>
            <p:extLst>
              <p:ext uri="{D42A27DB-BD31-4B8C-83A1-F6EECF244321}">
                <p14:modId xmlns:p14="http://schemas.microsoft.com/office/powerpoint/2010/main" val="2953471400"/>
              </p:ext>
            </p:extLst>
          </p:nvPr>
        </p:nvGraphicFramePr>
        <p:xfrm>
          <a:off x="3133969" y="3601136"/>
          <a:ext cx="2540000" cy="1358900"/>
        </p:xfrm>
        <a:graphic>
          <a:graphicData uri="http://schemas.openxmlformats.org/presentationml/2006/ole">
            <mc:AlternateContent xmlns:mc="http://schemas.openxmlformats.org/markup-compatibility/2006">
              <mc:Choice xmlns:v="urn:schemas-microsoft-com:vml" Requires="v">
                <p:oleObj spid="_x0000_s7188" name="Equation" r:id="rId4" imgW="736560" imgH="393480" progId="Equation.DSMT4">
                  <p:embed/>
                </p:oleObj>
              </mc:Choice>
              <mc:Fallback>
                <p:oleObj name="Equation" r:id="rId4" imgW="736560" imgH="393480" progId="Equation.DSMT4">
                  <p:embed/>
                  <p:pic>
                    <p:nvPicPr>
                      <p:cNvPr id="5" name="Object 4">
                        <a:extLst>
                          <a:ext uri="{FF2B5EF4-FFF2-40B4-BE49-F238E27FC236}">
                            <a16:creationId xmlns:a16="http://schemas.microsoft.com/office/drawing/2014/main" id="{301E8C3D-10B7-4078-BC66-FEFB76FF894B}"/>
                          </a:ext>
                        </a:extLst>
                      </p:cNvPr>
                      <p:cNvPicPr/>
                      <p:nvPr/>
                    </p:nvPicPr>
                    <p:blipFill>
                      <a:blip r:embed="rId5"/>
                      <a:stretch>
                        <a:fillRect/>
                      </a:stretch>
                    </p:blipFill>
                    <p:spPr>
                      <a:xfrm>
                        <a:off x="3133969" y="3601136"/>
                        <a:ext cx="2540000" cy="1358900"/>
                      </a:xfrm>
                      <a:prstGeom prst="rect">
                        <a:avLst/>
                      </a:prstGeom>
                    </p:spPr>
                  </p:pic>
                </p:oleObj>
              </mc:Fallback>
            </mc:AlternateContent>
          </a:graphicData>
        </a:graphic>
      </p:graphicFrame>
    </p:spTree>
    <p:extLst>
      <p:ext uri="{BB962C8B-B14F-4D97-AF65-F5344CB8AC3E}">
        <p14:creationId xmlns:p14="http://schemas.microsoft.com/office/powerpoint/2010/main" val="1184742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ED9A-B75D-4692-B586-281DDDD45D3B}"/>
              </a:ext>
            </a:extLst>
          </p:cNvPr>
          <p:cNvSpPr>
            <a:spLocks noGrp="1"/>
          </p:cNvSpPr>
          <p:nvPr>
            <p:ph type="title"/>
          </p:nvPr>
        </p:nvSpPr>
        <p:spPr>
          <a:xfrm>
            <a:off x="609599" y="577480"/>
            <a:ext cx="10972800" cy="829290"/>
          </a:xfrm>
        </p:spPr>
        <p:txBody>
          <a:bodyPr>
            <a:normAutofit/>
          </a:bodyPr>
          <a:lstStyle/>
          <a:p>
            <a:r>
              <a:rPr lang="en-GB" dirty="0"/>
              <a:t>Quantum tunnelling – another look</a:t>
            </a:r>
            <a:endParaRPr lang="en-US" dirty="0"/>
          </a:p>
        </p:txBody>
      </p:sp>
      <p:pic>
        <p:nvPicPr>
          <p:cNvPr id="5" name="Picture 4">
            <a:extLst>
              <a:ext uri="{FF2B5EF4-FFF2-40B4-BE49-F238E27FC236}">
                <a16:creationId xmlns:a16="http://schemas.microsoft.com/office/drawing/2014/main" id="{E679307D-0F7A-4A33-A678-B6F268B4D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431" y="1406770"/>
            <a:ext cx="9114811" cy="3403353"/>
          </a:xfrm>
          <a:prstGeom prst="rect">
            <a:avLst/>
          </a:prstGeom>
        </p:spPr>
      </p:pic>
      <p:sp>
        <p:nvSpPr>
          <p:cNvPr id="6" name="TextBox 5">
            <a:extLst>
              <a:ext uri="{FF2B5EF4-FFF2-40B4-BE49-F238E27FC236}">
                <a16:creationId xmlns:a16="http://schemas.microsoft.com/office/drawing/2014/main" id="{B84E1577-D9DC-4B76-9514-EC28FE30576E}"/>
              </a:ext>
            </a:extLst>
          </p:cNvPr>
          <p:cNvSpPr txBox="1"/>
          <p:nvPr/>
        </p:nvSpPr>
        <p:spPr>
          <a:xfrm>
            <a:off x="957128" y="4816006"/>
            <a:ext cx="10277741" cy="1569660"/>
          </a:xfrm>
          <a:prstGeom prst="rect">
            <a:avLst/>
          </a:prstGeom>
          <a:noFill/>
        </p:spPr>
        <p:txBody>
          <a:bodyPr wrap="square" rtlCol="0">
            <a:spAutoFit/>
          </a:bodyPr>
          <a:lstStyle/>
          <a:p>
            <a:r>
              <a:rPr lang="en-GB" sz="2400" dirty="0"/>
              <a:t>Running through walls is impossible, right?  Or is it?       </a:t>
            </a:r>
            <a:r>
              <a:rPr lang="en-GB" sz="2400" dirty="0">
                <a:hlinkClick r:id="rId3"/>
              </a:rPr>
              <a:t>watch</a:t>
            </a:r>
            <a:endParaRPr lang="en-GB" sz="2400" dirty="0"/>
          </a:p>
          <a:p>
            <a:r>
              <a:rPr lang="en-GB" sz="2400" dirty="0"/>
              <a:t>If we consider the wave nature of a particle then when it encounters a barrier for a very short </a:t>
            </a:r>
            <a:r>
              <a:rPr lang="en-GB" sz="2400" b="1" u="sng" dirty="0"/>
              <a:t>time</a:t>
            </a:r>
            <a:r>
              <a:rPr lang="en-GB" sz="2400" dirty="0"/>
              <a:t> there is a very small, but real, probability that it could appear on the other side of the barrier.</a:t>
            </a:r>
            <a:endParaRPr lang="en-US" sz="2400" dirty="0"/>
          </a:p>
        </p:txBody>
      </p:sp>
    </p:spTree>
    <p:extLst>
      <p:ext uri="{BB962C8B-B14F-4D97-AF65-F5344CB8AC3E}">
        <p14:creationId xmlns:p14="http://schemas.microsoft.com/office/powerpoint/2010/main" val="1719037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7343-AC29-48D1-97A5-348824056476}"/>
              </a:ext>
            </a:extLst>
          </p:cNvPr>
          <p:cNvSpPr>
            <a:spLocks noGrp="1"/>
          </p:cNvSpPr>
          <p:nvPr>
            <p:ph type="title"/>
          </p:nvPr>
        </p:nvSpPr>
        <p:spPr>
          <a:xfrm>
            <a:off x="609600" y="704088"/>
            <a:ext cx="10972800" cy="742575"/>
          </a:xfrm>
        </p:spPr>
        <p:txBody>
          <a:bodyPr>
            <a:normAutofit fontScale="90000"/>
          </a:bodyPr>
          <a:lstStyle/>
          <a:p>
            <a:r>
              <a:rPr lang="en-GB" dirty="0"/>
              <a:t>Bohr model of the hydrogen atom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52D485-8D6F-489A-874F-E66815E46DA5}"/>
                  </a:ext>
                </a:extLst>
              </p:cNvPr>
              <p:cNvSpPr>
                <a:spLocks noGrp="1"/>
              </p:cNvSpPr>
              <p:nvPr>
                <p:ph idx="1"/>
              </p:nvPr>
            </p:nvSpPr>
            <p:spPr>
              <a:xfrm>
                <a:off x="609600" y="1615149"/>
                <a:ext cx="7865660" cy="2008722"/>
              </a:xfrm>
            </p:spPr>
            <p:txBody>
              <a:bodyPr>
                <a:normAutofit fontScale="92500" lnSpcReduction="10000"/>
              </a:bodyPr>
              <a:lstStyle/>
              <a:p>
                <a:r>
                  <a:rPr lang="en-GB" dirty="0"/>
                  <a:t>When the spectrum of excited hydrogen atoms is analysed only a few discrete visible lines are detected.</a:t>
                </a:r>
              </a:p>
              <a:p>
                <a:r>
                  <a:rPr lang="en-GB" dirty="0"/>
                  <a:t>Niels Bohr suggested that the electron could only exist in specific energy levels where the angular momentum was quantised in units of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h</m:t>
                        </m:r>
                      </m:num>
                      <m:den>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den>
                    </m:f>
                    <m:r>
                      <a:rPr lang="en-GB"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952D485-8D6F-489A-874F-E66815E46DA5}"/>
                  </a:ext>
                </a:extLst>
              </p:cNvPr>
              <p:cNvSpPr>
                <a:spLocks noGrp="1" noRot="1" noChangeAspect="1" noMove="1" noResize="1" noEditPoints="1" noAdjustHandles="1" noChangeArrowheads="1" noChangeShapeType="1" noTextEdit="1"/>
              </p:cNvSpPr>
              <p:nvPr>
                <p:ph idx="1"/>
              </p:nvPr>
            </p:nvSpPr>
            <p:spPr>
              <a:xfrm>
                <a:off x="609600" y="1615149"/>
                <a:ext cx="7865660" cy="2008722"/>
              </a:xfrm>
              <a:blipFill>
                <a:blip r:embed="rId3"/>
                <a:stretch>
                  <a:fillRect l="-775" t="-4255" b="-121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AEDC02C-5389-4B57-A0AF-F3D6E7DDC668}"/>
              </a:ext>
            </a:extLst>
          </p:cNvPr>
          <p:cNvPicPr>
            <a:picLocks noChangeAspect="1"/>
          </p:cNvPicPr>
          <p:nvPr/>
        </p:nvPicPr>
        <p:blipFill rotWithShape="1">
          <a:blip r:embed="rId4">
            <a:extLst>
              <a:ext uri="{28A0092B-C50C-407E-A947-70E740481C1C}">
                <a14:useLocalDpi xmlns:a14="http://schemas.microsoft.com/office/drawing/2010/main" val="0"/>
              </a:ext>
            </a:extLst>
          </a:blip>
          <a:srcRect l="41394"/>
          <a:stretch/>
        </p:blipFill>
        <p:spPr>
          <a:xfrm>
            <a:off x="8761863" y="704087"/>
            <a:ext cx="3207791" cy="3758415"/>
          </a:xfrm>
          <a:prstGeom prst="rect">
            <a:avLst/>
          </a:prstGeom>
        </p:spPr>
      </p:pic>
      <p:graphicFrame>
        <p:nvGraphicFramePr>
          <p:cNvPr id="6" name="Object 5">
            <a:extLst>
              <a:ext uri="{FF2B5EF4-FFF2-40B4-BE49-F238E27FC236}">
                <a16:creationId xmlns:a16="http://schemas.microsoft.com/office/drawing/2014/main" id="{80667DB7-42DE-45B9-B1AB-F747D6F02AF4}"/>
              </a:ext>
            </a:extLst>
          </p:cNvPr>
          <p:cNvGraphicFramePr>
            <a:graphicFrameLocks noChangeAspect="1"/>
          </p:cNvGraphicFramePr>
          <p:nvPr>
            <p:extLst>
              <p:ext uri="{D42A27DB-BD31-4B8C-83A1-F6EECF244321}">
                <p14:modId xmlns:p14="http://schemas.microsoft.com/office/powerpoint/2010/main" val="3481302511"/>
              </p:ext>
            </p:extLst>
          </p:nvPr>
        </p:nvGraphicFramePr>
        <p:xfrm>
          <a:off x="1675707" y="3608503"/>
          <a:ext cx="2261094" cy="1374390"/>
        </p:xfrm>
        <a:graphic>
          <a:graphicData uri="http://schemas.openxmlformats.org/presentationml/2006/ole">
            <mc:AlternateContent xmlns:mc="http://schemas.openxmlformats.org/markup-compatibility/2006">
              <mc:Choice xmlns:v="urn:schemas-microsoft-com:vml" Requires="v">
                <p:oleObj spid="_x0000_s4122" name="Equation" r:id="rId5" imgW="647640" imgH="393480" progId="Equation.DSMT4">
                  <p:embed/>
                </p:oleObj>
              </mc:Choice>
              <mc:Fallback>
                <p:oleObj name="Equation" r:id="rId5" imgW="647640" imgH="393480" progId="Equation.DSMT4">
                  <p:embed/>
                  <p:pic>
                    <p:nvPicPr>
                      <p:cNvPr id="0" name=""/>
                      <p:cNvPicPr/>
                      <p:nvPr/>
                    </p:nvPicPr>
                    <p:blipFill>
                      <a:blip r:embed="rId6"/>
                      <a:stretch>
                        <a:fillRect/>
                      </a:stretch>
                    </p:blipFill>
                    <p:spPr>
                      <a:xfrm>
                        <a:off x="1675707" y="3608503"/>
                        <a:ext cx="2261094" cy="137439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12DDDC-0522-4B44-BF54-EE0ECCA86449}"/>
              </a:ext>
            </a:extLst>
          </p:cNvPr>
          <p:cNvSpPr txBox="1"/>
          <p:nvPr/>
        </p:nvSpPr>
        <p:spPr>
          <a:xfrm>
            <a:off x="989746" y="5172053"/>
            <a:ext cx="9376012" cy="1200329"/>
          </a:xfrm>
          <a:prstGeom prst="rect">
            <a:avLst/>
          </a:prstGeom>
          <a:noFill/>
        </p:spPr>
        <p:txBody>
          <a:bodyPr wrap="square" rtlCol="0">
            <a:spAutoFit/>
          </a:bodyPr>
          <a:lstStyle/>
          <a:p>
            <a:r>
              <a:rPr lang="en-GB" dirty="0"/>
              <a:t>Electrons are not permitted to exist between these quantised states. </a:t>
            </a:r>
          </a:p>
          <a:p>
            <a:r>
              <a:rPr lang="en-GB" dirty="0"/>
              <a:t>Electrons gain or lose energy when moving between states.</a:t>
            </a:r>
          </a:p>
          <a:p>
            <a:r>
              <a:rPr lang="en-GB" dirty="0"/>
              <a:t>Energy is absorbed or released in the form of a photon of energy. </a:t>
            </a:r>
          </a:p>
          <a:p>
            <a:r>
              <a:rPr lang="en-GB" dirty="0"/>
              <a:t>This theory exactly matched the observed spectrum of hydrogen</a:t>
            </a:r>
            <a:endParaRPr lang="en-US" dirty="0"/>
          </a:p>
        </p:txBody>
      </p:sp>
    </p:spTree>
    <p:extLst>
      <p:ext uri="{BB962C8B-B14F-4D97-AF65-F5344CB8AC3E}">
        <p14:creationId xmlns:p14="http://schemas.microsoft.com/office/powerpoint/2010/main" val="735571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06701"/>
          </a:xfrm>
        </p:spPr>
        <p:txBody>
          <a:bodyPr>
            <a:normAutofit fontScale="90000"/>
          </a:bodyPr>
          <a:lstStyle/>
          <a:p>
            <a:r>
              <a:rPr lang="en-GB" dirty="0"/>
              <a:t>Example:</a:t>
            </a:r>
          </a:p>
        </p:txBody>
      </p:sp>
      <p:sp>
        <p:nvSpPr>
          <p:cNvPr id="3" name="Content Placeholder 2"/>
          <p:cNvSpPr>
            <a:spLocks noGrp="1"/>
          </p:cNvSpPr>
          <p:nvPr>
            <p:ph idx="1"/>
          </p:nvPr>
        </p:nvSpPr>
        <p:spPr>
          <a:xfrm>
            <a:off x="609600" y="1504406"/>
            <a:ext cx="10972800" cy="4389120"/>
          </a:xfrm>
        </p:spPr>
        <p:txBody>
          <a:bodyPr/>
          <a:lstStyle/>
          <a:p>
            <a:r>
              <a:rPr lang="en-GB" dirty="0"/>
              <a:t>Calculate the angular momentum of an electron in the 2</a:t>
            </a:r>
            <a:r>
              <a:rPr lang="en-GB" baseline="30000" dirty="0"/>
              <a:t>nd</a:t>
            </a:r>
            <a:r>
              <a:rPr lang="en-GB" dirty="0"/>
              <a:t> energy level of the hydrogen atom</a:t>
            </a:r>
          </a:p>
          <a:p>
            <a:r>
              <a:rPr lang="en-GB" dirty="0"/>
              <a:t>Calculate the speed of the electron if the radius of the 2</a:t>
            </a:r>
            <a:r>
              <a:rPr lang="en-GB" baseline="30000" dirty="0"/>
              <a:t>nd</a:t>
            </a:r>
            <a:r>
              <a:rPr lang="en-GB" dirty="0"/>
              <a:t> energy level is 2.1 x10</a:t>
            </a:r>
            <a:r>
              <a:rPr lang="en-GB" baseline="30000" dirty="0"/>
              <a:t>-10</a:t>
            </a:r>
            <a:r>
              <a:rPr lang="en-GB" dirty="0"/>
              <a:t>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04" y="3282513"/>
            <a:ext cx="4049348" cy="270463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011652" y="3408319"/>
                <a:ext cx="1888979" cy="935000"/>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𝑚𝑣𝑟</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𝑛h</m:t>
                          </m:r>
                        </m:num>
                        <m:den>
                          <m:r>
                            <a:rPr lang="en-GB" sz="3200" b="0" i="1" smtClean="0">
                              <a:latin typeface="Cambria Math" panose="02040503050406030204" pitchFamily="18" charset="0"/>
                            </a:rPr>
                            <m:t>2</m:t>
                          </m:r>
                          <m:r>
                            <a:rPr lang="en-GB" sz="3200" b="0" i="1" smtClean="0">
                              <a:latin typeface="Cambria Math" panose="02040503050406030204" pitchFamily="18" charset="0"/>
                              <a:ea typeface="Cambria Math" panose="02040503050406030204" pitchFamily="18" charset="0"/>
                            </a:rPr>
                            <m:t>𝜋</m:t>
                          </m:r>
                        </m:den>
                      </m:f>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11652" y="3408319"/>
                <a:ext cx="1888979" cy="93500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92482" y="3432639"/>
                <a:ext cx="4450770" cy="12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𝑚𝑣𝑟</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2 </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 6.63</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−34</m:t>
                              </m:r>
                            </m:sup>
                          </m:sSup>
                          <m:r>
                            <a:rPr lang="en-GB" b="0" i="1" smtClean="0">
                              <a:latin typeface="Cambria Math" panose="02040503050406030204" pitchFamily="18" charset="0"/>
                            </a:rPr>
                            <m:t> </m:t>
                          </m:r>
                        </m:num>
                        <m:den>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𝜋</m:t>
                          </m:r>
                        </m:den>
                      </m:f>
                    </m:oMath>
                  </m:oMathPara>
                </a14:m>
                <a:endParaRPr lang="en-GB" b="0" dirty="0"/>
              </a:p>
              <a:p>
                <a:endParaRPr lang="en-GB" dirty="0"/>
              </a:p>
              <a:p>
                <a:r>
                  <a:rPr lang="en-GB" dirty="0"/>
                  <a:t>Angular momentum = </a:t>
                </a:r>
                <a:r>
                  <a:rPr lang="en-GB" sz="2400" dirty="0"/>
                  <a:t>2.1 x 10</a:t>
                </a:r>
                <a:r>
                  <a:rPr lang="en-GB" sz="2400" baseline="30000" dirty="0"/>
                  <a:t>-34</a:t>
                </a:r>
                <a:r>
                  <a:rPr lang="en-GB" sz="2400" dirty="0"/>
                  <a:t> kgm</a:t>
                </a:r>
                <a:r>
                  <a:rPr lang="en-GB" sz="2400" baseline="30000" dirty="0"/>
                  <a:t>2</a:t>
                </a:r>
                <a:r>
                  <a:rPr lang="en-GB" sz="2400" dirty="0"/>
                  <a:t>s</a:t>
                </a:r>
                <a:r>
                  <a:rPr lang="en-GB" sz="2400" baseline="30000" dirty="0"/>
                  <a:t>-1</a:t>
                </a:r>
              </a:p>
            </p:txBody>
          </p:sp>
        </mc:Choice>
        <mc:Fallback xmlns="">
          <p:sp>
            <p:nvSpPr>
              <p:cNvPr id="7" name="TextBox 6"/>
              <p:cNvSpPr txBox="1">
                <a:spLocks noRot="1" noChangeAspect="1" noMove="1" noResize="1" noEditPoints="1" noAdjustHandles="1" noChangeArrowheads="1" noChangeShapeType="1" noTextEdit="1"/>
              </p:cNvSpPr>
              <p:nvPr/>
            </p:nvSpPr>
            <p:spPr>
              <a:xfrm>
                <a:off x="3192482" y="3432639"/>
                <a:ext cx="4450770" cy="1202189"/>
              </a:xfrm>
              <a:prstGeom prst="rect">
                <a:avLst/>
              </a:prstGeom>
              <a:blipFill rotWithShape="0">
                <a:blip r:embed="rId4"/>
                <a:stretch>
                  <a:fillRect l="-3288" r="-1644" b="-147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40335" y="5225651"/>
                <a:ext cx="5238206" cy="667875"/>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rPr>
                      <m:t>𝑣</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r>
                          <a:rPr lang="en-GB" sz="2400" b="0" i="1" smtClean="0">
                            <a:latin typeface="Cambria Math" panose="02040503050406030204" pitchFamily="18" charset="0"/>
                            <a:ea typeface="Cambria Math" panose="02040503050406030204" pitchFamily="18" charset="0"/>
                          </a:rPr>
                          <m:t>×</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−10</m:t>
                            </m:r>
                          </m:sup>
                        </m:sSup>
                      </m:num>
                      <m:den>
                        <m:r>
                          <a:rPr lang="en-GB" sz="2400" b="0" i="1" smtClean="0">
                            <a:latin typeface="Cambria Math" panose="02040503050406030204" pitchFamily="18" charset="0"/>
                          </a:rPr>
                          <m:t>9.11</m:t>
                        </m:r>
                        <m:r>
                          <a:rPr lang="en-GB" sz="2400" b="0" i="1" smtClean="0">
                            <a:latin typeface="Cambria Math" panose="02040503050406030204" pitchFamily="18" charset="0"/>
                            <a:ea typeface="Cambria Math" panose="02040503050406030204" pitchFamily="18" charset="0"/>
                          </a:rPr>
                          <m:t>×</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−31</m:t>
                            </m:r>
                          </m:sup>
                        </m:sSup>
                        <m:r>
                          <a:rPr lang="en-GB" sz="2400" b="0" i="1" smtClean="0">
                            <a:latin typeface="Cambria Math" panose="02040503050406030204" pitchFamily="18" charset="0"/>
                            <a:ea typeface="Cambria Math" panose="02040503050406030204" pitchFamily="18" charset="0"/>
                          </a:rPr>
                          <m:t>×2.1×</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−10</m:t>
                            </m:r>
                          </m:sup>
                        </m:sSup>
                      </m:den>
                    </m:f>
                  </m:oMath>
                </a14:m>
                <a:r>
                  <a:rPr lang="en-GB" dirty="0"/>
                  <a:t> =   1.1 x 10</a:t>
                </a:r>
                <a:r>
                  <a:rPr lang="en-GB" baseline="30000" dirty="0"/>
                  <a:t>6</a:t>
                </a:r>
                <a:r>
                  <a:rPr lang="en-GB" dirty="0"/>
                  <a:t> ms</a:t>
                </a:r>
                <a:r>
                  <a:rPr lang="en-GB" baseline="30000" dirty="0"/>
                  <a:t>-1</a:t>
                </a:r>
                <a:r>
                  <a:rPr lang="en-GB"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1740335" y="5225651"/>
                <a:ext cx="5238206" cy="667875"/>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88562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971B-0470-4327-8748-3BF0BD129571}"/>
              </a:ext>
            </a:extLst>
          </p:cNvPr>
          <p:cNvSpPr>
            <a:spLocks noGrp="1"/>
          </p:cNvSpPr>
          <p:nvPr>
            <p:ph type="title"/>
          </p:nvPr>
        </p:nvSpPr>
        <p:spPr>
          <a:xfrm>
            <a:off x="609600" y="704089"/>
            <a:ext cx="10972800" cy="587548"/>
          </a:xfrm>
        </p:spPr>
        <p:txBody>
          <a:bodyPr>
            <a:normAutofit fontScale="90000"/>
          </a:bodyPr>
          <a:lstStyle/>
          <a:p>
            <a:r>
              <a:rPr lang="en-GB" dirty="0"/>
              <a:t>Bohr and de Broglie</a:t>
            </a:r>
            <a:endParaRPr lang="en-US" dirty="0"/>
          </a:p>
        </p:txBody>
      </p:sp>
      <p:sp>
        <p:nvSpPr>
          <p:cNvPr id="3" name="Content Placeholder 2">
            <a:extLst>
              <a:ext uri="{FF2B5EF4-FFF2-40B4-BE49-F238E27FC236}">
                <a16:creationId xmlns:a16="http://schemas.microsoft.com/office/drawing/2014/main" id="{8D5B1EEF-94B3-48BD-BF87-EDF4263F056D}"/>
              </a:ext>
            </a:extLst>
          </p:cNvPr>
          <p:cNvSpPr>
            <a:spLocks noGrp="1"/>
          </p:cNvSpPr>
          <p:nvPr>
            <p:ph idx="1"/>
          </p:nvPr>
        </p:nvSpPr>
        <p:spPr>
          <a:xfrm>
            <a:off x="336645" y="1335447"/>
            <a:ext cx="10972800" cy="1353630"/>
          </a:xfrm>
        </p:spPr>
        <p:txBody>
          <a:bodyPr/>
          <a:lstStyle/>
          <a:p>
            <a:r>
              <a:rPr lang="en-GB" dirty="0"/>
              <a:t>If we combine the ideas of Bohr and de Broglie then an alternative explanation can be given for the discrete energy levels in the hydrogen atom.</a:t>
            </a:r>
          </a:p>
          <a:p>
            <a:pPr marL="0" indent="0">
              <a:buNone/>
            </a:pPr>
            <a:endParaRPr lang="en-US" dirty="0"/>
          </a:p>
        </p:txBody>
      </p:sp>
      <p:graphicFrame>
        <p:nvGraphicFramePr>
          <p:cNvPr id="4" name="Object 3">
            <a:extLst>
              <a:ext uri="{FF2B5EF4-FFF2-40B4-BE49-F238E27FC236}">
                <a16:creationId xmlns:a16="http://schemas.microsoft.com/office/drawing/2014/main" id="{DBD21596-E7FA-4139-9988-C5382B563535}"/>
              </a:ext>
            </a:extLst>
          </p:cNvPr>
          <p:cNvGraphicFramePr>
            <a:graphicFrameLocks noChangeAspect="1"/>
          </p:cNvGraphicFramePr>
          <p:nvPr>
            <p:extLst>
              <p:ext uri="{D42A27DB-BD31-4B8C-83A1-F6EECF244321}">
                <p14:modId xmlns:p14="http://schemas.microsoft.com/office/powerpoint/2010/main" val="2915778072"/>
              </p:ext>
            </p:extLst>
          </p:nvPr>
        </p:nvGraphicFramePr>
        <p:xfrm>
          <a:off x="902968" y="3152143"/>
          <a:ext cx="2262188" cy="1373188"/>
        </p:xfrm>
        <a:graphic>
          <a:graphicData uri="http://schemas.openxmlformats.org/presentationml/2006/ole">
            <mc:AlternateContent xmlns:mc="http://schemas.openxmlformats.org/markup-compatibility/2006">
              <mc:Choice xmlns:v="urn:schemas-microsoft-com:vml" Requires="v">
                <p:oleObj spid="_x0000_s5216" name="Equation" r:id="rId3" imgW="647640" imgH="393480" progId="Equation.DSMT4">
                  <p:embed/>
                </p:oleObj>
              </mc:Choice>
              <mc:Fallback>
                <p:oleObj name="Equation" r:id="rId3" imgW="647640" imgH="393480" progId="Equation.DSMT4">
                  <p:embed/>
                  <p:pic>
                    <p:nvPicPr>
                      <p:cNvPr id="6" name="Object 5">
                        <a:extLst>
                          <a:ext uri="{FF2B5EF4-FFF2-40B4-BE49-F238E27FC236}">
                            <a16:creationId xmlns:a16="http://schemas.microsoft.com/office/drawing/2014/main" id="{80667DB7-42DE-45B9-B1AB-F747D6F02AF4}"/>
                          </a:ext>
                        </a:extLst>
                      </p:cNvPr>
                      <p:cNvPicPr/>
                      <p:nvPr/>
                    </p:nvPicPr>
                    <p:blipFill>
                      <a:blip r:embed="rId4"/>
                      <a:stretch>
                        <a:fillRect/>
                      </a:stretch>
                    </p:blipFill>
                    <p:spPr>
                      <a:xfrm>
                        <a:off x="902968" y="3152143"/>
                        <a:ext cx="2262188" cy="137318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142E497-5A6D-48AC-BC2E-70794D42E955}"/>
              </a:ext>
            </a:extLst>
          </p:cNvPr>
          <p:cNvGraphicFramePr>
            <a:graphicFrameLocks noChangeAspect="1"/>
          </p:cNvGraphicFramePr>
          <p:nvPr>
            <p:extLst>
              <p:ext uri="{D42A27DB-BD31-4B8C-83A1-F6EECF244321}">
                <p14:modId xmlns:p14="http://schemas.microsoft.com/office/powerpoint/2010/main" val="872392333"/>
              </p:ext>
            </p:extLst>
          </p:nvPr>
        </p:nvGraphicFramePr>
        <p:xfrm>
          <a:off x="4153256" y="3152143"/>
          <a:ext cx="2733224" cy="1318466"/>
        </p:xfrm>
        <a:graphic>
          <a:graphicData uri="http://schemas.openxmlformats.org/presentationml/2006/ole">
            <mc:AlternateContent xmlns:mc="http://schemas.openxmlformats.org/markup-compatibility/2006">
              <mc:Choice xmlns:v="urn:schemas-microsoft-com:vml" Requires="v">
                <p:oleObj spid="_x0000_s5217" name="Equation" r:id="rId5" imgW="749160" imgH="419040" progId="Equation.DSMT4">
                  <p:embed/>
                </p:oleObj>
              </mc:Choice>
              <mc:Fallback>
                <p:oleObj name="Equation" r:id="rId5" imgW="749160" imgH="419040" progId="Equation.DSMT4">
                  <p:embed/>
                  <p:pic>
                    <p:nvPicPr>
                      <p:cNvPr id="10" name="Object 9"/>
                      <p:cNvPicPr/>
                      <p:nvPr/>
                    </p:nvPicPr>
                    <p:blipFill>
                      <a:blip r:embed="rId6"/>
                      <a:stretch>
                        <a:fillRect/>
                      </a:stretch>
                    </p:blipFill>
                    <p:spPr>
                      <a:xfrm>
                        <a:off x="4153256" y="3152143"/>
                        <a:ext cx="2733224" cy="131846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04EA0B6-2DBA-4EAE-B91F-5B4FEA5056CE}"/>
              </a:ext>
            </a:extLst>
          </p:cNvPr>
          <p:cNvGraphicFramePr>
            <a:graphicFrameLocks noChangeAspect="1"/>
          </p:cNvGraphicFramePr>
          <p:nvPr>
            <p:extLst>
              <p:ext uri="{D42A27DB-BD31-4B8C-83A1-F6EECF244321}">
                <p14:modId xmlns:p14="http://schemas.microsoft.com/office/powerpoint/2010/main" val="3513681337"/>
              </p:ext>
            </p:extLst>
          </p:nvPr>
        </p:nvGraphicFramePr>
        <p:xfrm>
          <a:off x="902968" y="4760333"/>
          <a:ext cx="2262188" cy="1375055"/>
        </p:xfrm>
        <a:graphic>
          <a:graphicData uri="http://schemas.openxmlformats.org/presentationml/2006/ole">
            <mc:AlternateContent xmlns:mc="http://schemas.openxmlformats.org/markup-compatibility/2006">
              <mc:Choice xmlns:v="urn:schemas-microsoft-com:vml" Requires="v">
                <p:oleObj spid="_x0000_s5218" name="Equation" r:id="rId7" imgW="647640" imgH="393480" progId="Equation.DSMT4">
                  <p:embed/>
                </p:oleObj>
              </mc:Choice>
              <mc:Fallback>
                <p:oleObj name="Equation" r:id="rId7" imgW="647640" imgH="393480" progId="Equation.DSMT4">
                  <p:embed/>
                  <p:pic>
                    <p:nvPicPr>
                      <p:cNvPr id="0" name=""/>
                      <p:cNvPicPr/>
                      <p:nvPr/>
                    </p:nvPicPr>
                    <p:blipFill>
                      <a:blip r:embed="rId8"/>
                      <a:stretch>
                        <a:fillRect/>
                      </a:stretch>
                    </p:blipFill>
                    <p:spPr>
                      <a:xfrm>
                        <a:off x="902968" y="4760333"/>
                        <a:ext cx="2262188" cy="137505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A4EDC61-73E8-4F3C-B6F4-002B7228831D}"/>
              </a:ext>
            </a:extLst>
          </p:cNvPr>
          <p:cNvGraphicFramePr>
            <a:graphicFrameLocks noChangeAspect="1"/>
          </p:cNvGraphicFramePr>
          <p:nvPr>
            <p:extLst>
              <p:ext uri="{D42A27DB-BD31-4B8C-83A1-F6EECF244321}">
                <p14:modId xmlns:p14="http://schemas.microsoft.com/office/powerpoint/2010/main" val="1164115285"/>
              </p:ext>
            </p:extLst>
          </p:nvPr>
        </p:nvGraphicFramePr>
        <p:xfrm>
          <a:off x="4456432" y="4973852"/>
          <a:ext cx="2126873" cy="620338"/>
        </p:xfrm>
        <a:graphic>
          <a:graphicData uri="http://schemas.openxmlformats.org/presentationml/2006/ole">
            <mc:AlternateContent xmlns:mc="http://schemas.openxmlformats.org/markup-compatibility/2006">
              <mc:Choice xmlns:v="urn:schemas-microsoft-com:vml" Requires="v">
                <p:oleObj spid="_x0000_s5219" name="Equation" r:id="rId9" imgW="609480" imgH="177480" progId="Equation.DSMT4">
                  <p:embed/>
                </p:oleObj>
              </mc:Choice>
              <mc:Fallback>
                <p:oleObj name="Equation" r:id="rId9" imgW="609480" imgH="177480" progId="Equation.DSMT4">
                  <p:embed/>
                  <p:pic>
                    <p:nvPicPr>
                      <p:cNvPr id="0" name=""/>
                      <p:cNvPicPr/>
                      <p:nvPr/>
                    </p:nvPicPr>
                    <p:blipFill>
                      <a:blip r:embed="rId10"/>
                      <a:stretch>
                        <a:fillRect/>
                      </a:stretch>
                    </p:blipFill>
                    <p:spPr>
                      <a:xfrm>
                        <a:off x="4456432" y="4973852"/>
                        <a:ext cx="2126873" cy="620338"/>
                      </a:xfrm>
                      <a:prstGeom prst="rect">
                        <a:avLst/>
                      </a:prstGeom>
                      <a:solidFill>
                        <a:schemeClr val="accent1">
                          <a:lumMod val="20000"/>
                          <a:lumOff val="80000"/>
                        </a:schemeClr>
                      </a:solidFill>
                    </p:spPr>
                  </p:pic>
                </p:oleObj>
              </mc:Fallback>
            </mc:AlternateContent>
          </a:graphicData>
        </a:graphic>
      </p:graphicFrame>
      <p:pic>
        <p:nvPicPr>
          <p:cNvPr id="11" name="Picture 10">
            <a:extLst>
              <a:ext uri="{FF2B5EF4-FFF2-40B4-BE49-F238E27FC236}">
                <a16:creationId xmlns:a16="http://schemas.microsoft.com/office/drawing/2014/main" id="{C648A105-5E7E-4082-BF2B-FFDCC69C6D3E}"/>
              </a:ext>
            </a:extLst>
          </p:cNvPr>
          <p:cNvPicPr>
            <a:picLocks noChangeAspect="1"/>
          </p:cNvPicPr>
          <p:nvPr/>
        </p:nvPicPr>
        <p:blipFill rotWithShape="1">
          <a:blip r:embed="rId11">
            <a:extLst>
              <a:ext uri="{28A0092B-C50C-407E-A947-70E740481C1C}">
                <a14:useLocalDpi xmlns:a14="http://schemas.microsoft.com/office/drawing/2010/main" val="0"/>
              </a:ext>
            </a:extLst>
          </a:blip>
          <a:srcRect b="6613"/>
          <a:stretch/>
        </p:blipFill>
        <p:spPr>
          <a:xfrm>
            <a:off x="8177756" y="2430464"/>
            <a:ext cx="2952044" cy="2853557"/>
          </a:xfrm>
          <a:prstGeom prst="rect">
            <a:avLst/>
          </a:prstGeom>
        </p:spPr>
      </p:pic>
      <p:sp>
        <p:nvSpPr>
          <p:cNvPr id="12" name="TextBox 11">
            <a:extLst>
              <a:ext uri="{FF2B5EF4-FFF2-40B4-BE49-F238E27FC236}">
                <a16:creationId xmlns:a16="http://schemas.microsoft.com/office/drawing/2014/main" id="{9EFB07FA-E702-4FDB-8A54-C4EC5B044CB7}"/>
              </a:ext>
            </a:extLst>
          </p:cNvPr>
          <p:cNvSpPr txBox="1"/>
          <p:nvPr/>
        </p:nvSpPr>
        <p:spPr>
          <a:xfrm>
            <a:off x="7189657" y="5688467"/>
            <a:ext cx="4392743" cy="646331"/>
          </a:xfrm>
          <a:prstGeom prst="rect">
            <a:avLst/>
          </a:prstGeom>
          <a:noFill/>
        </p:spPr>
        <p:txBody>
          <a:bodyPr wrap="square" rtlCol="0">
            <a:spAutoFit/>
          </a:bodyPr>
          <a:lstStyle/>
          <a:p>
            <a:r>
              <a:rPr lang="en-GB" dirty="0"/>
              <a:t>The allowed electron orbits are equal to a whole number of de Broglie wavelengths</a:t>
            </a:r>
            <a:endParaRPr lang="en-US" dirty="0"/>
          </a:p>
        </p:txBody>
      </p:sp>
      <p:sp>
        <p:nvSpPr>
          <p:cNvPr id="13" name="TextBox 12">
            <a:extLst>
              <a:ext uri="{FF2B5EF4-FFF2-40B4-BE49-F238E27FC236}">
                <a16:creationId xmlns:a16="http://schemas.microsoft.com/office/drawing/2014/main" id="{588CFC4F-12CE-4405-8849-79EF4B8735A4}"/>
              </a:ext>
            </a:extLst>
          </p:cNvPr>
          <p:cNvSpPr txBox="1"/>
          <p:nvPr/>
        </p:nvSpPr>
        <p:spPr>
          <a:xfrm>
            <a:off x="4592499" y="2843432"/>
            <a:ext cx="1902123" cy="369332"/>
          </a:xfrm>
          <a:prstGeom prst="rect">
            <a:avLst/>
          </a:prstGeom>
          <a:noFill/>
        </p:spPr>
        <p:txBody>
          <a:bodyPr wrap="square" rtlCol="0">
            <a:spAutoFit/>
          </a:bodyPr>
          <a:lstStyle/>
          <a:p>
            <a:r>
              <a:rPr lang="en-GB" dirty="0"/>
              <a:t>From de Broglie</a:t>
            </a:r>
            <a:endParaRPr lang="en-US" dirty="0"/>
          </a:p>
        </p:txBody>
      </p:sp>
      <p:sp>
        <p:nvSpPr>
          <p:cNvPr id="14" name="TextBox 13">
            <a:extLst>
              <a:ext uri="{FF2B5EF4-FFF2-40B4-BE49-F238E27FC236}">
                <a16:creationId xmlns:a16="http://schemas.microsoft.com/office/drawing/2014/main" id="{498C50E6-4F4F-4690-A70B-5E9581D5D642}"/>
              </a:ext>
            </a:extLst>
          </p:cNvPr>
          <p:cNvSpPr txBox="1"/>
          <p:nvPr/>
        </p:nvSpPr>
        <p:spPr>
          <a:xfrm>
            <a:off x="1351128" y="2843432"/>
            <a:ext cx="1296538" cy="369332"/>
          </a:xfrm>
          <a:prstGeom prst="rect">
            <a:avLst/>
          </a:prstGeom>
          <a:noFill/>
        </p:spPr>
        <p:txBody>
          <a:bodyPr wrap="square" rtlCol="0">
            <a:spAutoFit/>
          </a:bodyPr>
          <a:lstStyle/>
          <a:p>
            <a:r>
              <a:rPr lang="en-GB" dirty="0"/>
              <a:t>From Bohr</a:t>
            </a:r>
            <a:endParaRPr lang="en-US" dirty="0"/>
          </a:p>
        </p:txBody>
      </p:sp>
    </p:spTree>
    <p:extLst>
      <p:ext uri="{BB962C8B-B14F-4D97-AF65-F5344CB8AC3E}">
        <p14:creationId xmlns:p14="http://schemas.microsoft.com/office/powerpoint/2010/main" val="121547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3791-9B16-4318-B6FB-E84BC79CF7DF}"/>
              </a:ext>
            </a:extLst>
          </p:cNvPr>
          <p:cNvSpPr>
            <a:spLocks noGrp="1"/>
          </p:cNvSpPr>
          <p:nvPr>
            <p:ph type="title"/>
          </p:nvPr>
        </p:nvSpPr>
        <p:spPr>
          <a:xfrm>
            <a:off x="609600" y="704088"/>
            <a:ext cx="10972800" cy="688614"/>
          </a:xfrm>
        </p:spPr>
        <p:txBody>
          <a:bodyPr>
            <a:normAutofit fontScale="90000"/>
          </a:bodyPr>
          <a:lstStyle/>
          <a:p>
            <a:r>
              <a:rPr lang="en-GB" dirty="0"/>
              <a:t>Any questions?</a:t>
            </a:r>
            <a:endParaRPr lang="en-US" dirty="0"/>
          </a:p>
        </p:txBody>
      </p:sp>
      <p:sp>
        <p:nvSpPr>
          <p:cNvPr id="3" name="Content Placeholder 2">
            <a:extLst>
              <a:ext uri="{FF2B5EF4-FFF2-40B4-BE49-F238E27FC236}">
                <a16:creationId xmlns:a16="http://schemas.microsoft.com/office/drawing/2014/main" id="{025DCF01-363F-4088-BC38-402B21DCCC83}"/>
              </a:ext>
            </a:extLst>
          </p:cNvPr>
          <p:cNvSpPr>
            <a:spLocks noGrp="1"/>
          </p:cNvSpPr>
          <p:nvPr>
            <p:ph idx="1"/>
          </p:nvPr>
        </p:nvSpPr>
        <p:spPr>
          <a:xfrm>
            <a:off x="609600" y="1392702"/>
            <a:ext cx="10972800" cy="844061"/>
          </a:xfrm>
        </p:spPr>
        <p:txBody>
          <a:bodyPr/>
          <a:lstStyle/>
          <a:p>
            <a:r>
              <a:rPr lang="en-GB" dirty="0"/>
              <a:t>For more questions and answers visit:       </a:t>
            </a:r>
            <a:r>
              <a:rPr lang="en-GB" sz="4400" dirty="0" err="1">
                <a:hlinkClick r:id="rId2"/>
              </a:rPr>
              <a:t>Worldscienceu</a:t>
            </a:r>
            <a:endParaRPr lang="en-US" sz="4400" dirty="0"/>
          </a:p>
        </p:txBody>
      </p:sp>
      <p:pic>
        <p:nvPicPr>
          <p:cNvPr id="4" name="Picture 3">
            <a:extLst>
              <a:ext uri="{FF2B5EF4-FFF2-40B4-BE49-F238E27FC236}">
                <a16:creationId xmlns:a16="http://schemas.microsoft.com/office/drawing/2014/main" id="{BE78817C-752D-4C08-9249-55240533EB70}"/>
              </a:ext>
            </a:extLst>
          </p:cNvPr>
          <p:cNvPicPr>
            <a:picLocks noChangeAspect="1"/>
          </p:cNvPicPr>
          <p:nvPr/>
        </p:nvPicPr>
        <p:blipFill rotWithShape="1">
          <a:blip r:embed="rId3"/>
          <a:srcRect t="12866" b="4647"/>
          <a:stretch/>
        </p:blipFill>
        <p:spPr>
          <a:xfrm>
            <a:off x="1885071" y="2335239"/>
            <a:ext cx="8281182" cy="3840480"/>
          </a:xfrm>
          <a:prstGeom prst="rect">
            <a:avLst/>
          </a:prstGeom>
        </p:spPr>
      </p:pic>
    </p:spTree>
    <p:extLst>
      <p:ext uri="{BB962C8B-B14F-4D97-AF65-F5344CB8AC3E}">
        <p14:creationId xmlns:p14="http://schemas.microsoft.com/office/powerpoint/2010/main" val="214450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84037"/>
          </a:xfrm>
        </p:spPr>
        <p:txBody>
          <a:bodyPr>
            <a:normAutofit fontScale="90000"/>
          </a:bodyPr>
          <a:lstStyle/>
          <a:p>
            <a:r>
              <a:rPr lang="en-GB" dirty="0"/>
              <a:t>Classical Physics</a:t>
            </a:r>
          </a:p>
        </p:txBody>
      </p:sp>
      <p:sp>
        <p:nvSpPr>
          <p:cNvPr id="3" name="Content Placeholder 2"/>
          <p:cNvSpPr>
            <a:spLocks noGrp="1"/>
          </p:cNvSpPr>
          <p:nvPr>
            <p:ph idx="1"/>
          </p:nvPr>
        </p:nvSpPr>
        <p:spPr>
          <a:xfrm>
            <a:off x="521465" y="1505565"/>
            <a:ext cx="10972800" cy="4389120"/>
          </a:xfrm>
        </p:spPr>
        <p:txBody>
          <a:bodyPr/>
          <a:lstStyle/>
          <a:p>
            <a:r>
              <a:rPr lang="en-GB" dirty="0"/>
              <a:t>At the turn of the 20</a:t>
            </a:r>
            <a:r>
              <a:rPr lang="en-GB" baseline="30000" dirty="0"/>
              <a:t>th</a:t>
            </a:r>
            <a:r>
              <a:rPr lang="en-GB" dirty="0"/>
              <a:t> Century experiments were being carried out that began to question the validity of “Classical Physics”</a:t>
            </a:r>
          </a:p>
          <a:p>
            <a:r>
              <a:rPr lang="en-GB" dirty="0"/>
              <a:t>Up until this point light energy was considered to be a </a:t>
            </a:r>
            <a:r>
              <a:rPr lang="en-GB" b="1" u="sng" dirty="0"/>
              <a:t>wave</a:t>
            </a:r>
            <a:r>
              <a:rPr lang="en-GB" dirty="0"/>
              <a:t>. This had been demonstrated experimentally by Thomas Young  in 1798 with his famous double slit experiment.</a:t>
            </a:r>
          </a:p>
          <a:p>
            <a:r>
              <a:rPr lang="en-GB" dirty="0"/>
              <a:t>It was also thought that matter was composed of </a:t>
            </a:r>
            <a:r>
              <a:rPr lang="en-GB" b="1" u="sng" dirty="0"/>
              <a:t>particles</a:t>
            </a:r>
            <a:r>
              <a:rPr lang="en-GB" dirty="0"/>
              <a:t> and if you could measure the position and velocity of particles with an unlimited level of precision, then future behaviour of those particles could be predicted precisely. In other words the universe was deterministic.</a:t>
            </a:r>
          </a:p>
          <a:p>
            <a:r>
              <a:rPr lang="en-GB" dirty="0"/>
              <a:t>But there was a large cloud on the horizon………..</a:t>
            </a:r>
          </a:p>
        </p:txBody>
      </p:sp>
    </p:spTree>
    <p:extLst>
      <p:ext uri="{BB962C8B-B14F-4D97-AF65-F5344CB8AC3E}">
        <p14:creationId xmlns:p14="http://schemas.microsoft.com/office/powerpoint/2010/main" val="2123177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7987"/>
            <a:ext cx="10972800" cy="728105"/>
          </a:xfrm>
        </p:spPr>
        <p:txBody>
          <a:bodyPr>
            <a:normAutofit fontScale="90000"/>
          </a:bodyPr>
          <a:lstStyle/>
          <a:p>
            <a:r>
              <a:rPr lang="en-GB" dirty="0"/>
              <a:t>The Challenge to Classical Physics</a:t>
            </a:r>
          </a:p>
        </p:txBody>
      </p:sp>
      <p:sp>
        <p:nvSpPr>
          <p:cNvPr id="3" name="Content Placeholder 2"/>
          <p:cNvSpPr>
            <a:spLocks noGrp="1"/>
          </p:cNvSpPr>
          <p:nvPr>
            <p:ph idx="1"/>
          </p:nvPr>
        </p:nvSpPr>
        <p:spPr>
          <a:xfrm>
            <a:off x="609600" y="1366092"/>
            <a:ext cx="10972800" cy="5034708"/>
          </a:xfrm>
        </p:spPr>
        <p:txBody>
          <a:bodyPr>
            <a:normAutofit/>
          </a:bodyPr>
          <a:lstStyle/>
          <a:p>
            <a:r>
              <a:rPr lang="en-GB" dirty="0"/>
              <a:t>A number of experiments and observations began to question to validity of classical physics.</a:t>
            </a:r>
          </a:p>
          <a:p>
            <a:endParaRPr lang="en-GB" dirty="0"/>
          </a:p>
          <a:p>
            <a:endParaRPr lang="en-GB" dirty="0"/>
          </a:p>
          <a:p>
            <a:pPr marL="0" indent="0">
              <a:buNone/>
            </a:pPr>
            <a:r>
              <a:rPr lang="en-GB" dirty="0"/>
              <a:t>1.  The Photoelectric effect (1900):</a:t>
            </a:r>
          </a:p>
          <a:p>
            <a:pPr marL="0" indent="0">
              <a:buNone/>
            </a:pPr>
            <a:r>
              <a:rPr lang="en-GB" dirty="0"/>
              <a:t>You met this at Higher, </a:t>
            </a:r>
            <a:r>
              <a:rPr lang="en-GB" b="1" u="sng" dirty="0"/>
              <a:t>light was behaving like a particle</a:t>
            </a:r>
            <a:r>
              <a:rPr lang="en-GB" dirty="0"/>
              <a:t>.</a:t>
            </a:r>
          </a:p>
          <a:p>
            <a:pPr marL="0" indent="0">
              <a:buNone/>
            </a:pPr>
            <a:r>
              <a:rPr lang="en-GB" dirty="0"/>
              <a:t>Only light above a certain threshold frequency would have enough “momentum” to knock electrons out of the surface of a metal.</a:t>
            </a:r>
          </a:p>
          <a:p>
            <a:pPr marL="0" indent="0">
              <a:buNone/>
            </a:pPr>
            <a:r>
              <a:rPr lang="en-GB" dirty="0"/>
              <a:t>This implied that light travelled in “packets” or “quanta” of energy.</a:t>
            </a:r>
          </a:p>
          <a:p>
            <a:pPr marL="0" indent="0">
              <a:buNone/>
            </a:pPr>
            <a:r>
              <a:rPr lang="en-GB" dirty="0"/>
              <a:t>The energy and momentum of each “packet” is directly proportional to its frequency</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497" y="1984504"/>
            <a:ext cx="3848100" cy="1181100"/>
          </a:xfrm>
          <a:prstGeom prst="rect">
            <a:avLst/>
          </a:prstGeom>
        </p:spPr>
      </p:pic>
      <p:graphicFrame>
        <p:nvGraphicFramePr>
          <p:cNvPr id="6" name="Object 5">
            <a:extLst>
              <a:ext uri="{FF2B5EF4-FFF2-40B4-BE49-F238E27FC236}">
                <a16:creationId xmlns:a16="http://schemas.microsoft.com/office/drawing/2014/main" id="{DA476B85-0103-4E85-AB99-A6EC6AB9731F}"/>
              </a:ext>
            </a:extLst>
          </p:cNvPr>
          <p:cNvGraphicFramePr>
            <a:graphicFrameLocks noChangeAspect="1"/>
          </p:cNvGraphicFramePr>
          <p:nvPr>
            <p:extLst>
              <p:ext uri="{D42A27DB-BD31-4B8C-83A1-F6EECF244321}">
                <p14:modId xmlns:p14="http://schemas.microsoft.com/office/powerpoint/2010/main" val="1733877881"/>
              </p:ext>
            </p:extLst>
          </p:nvPr>
        </p:nvGraphicFramePr>
        <p:xfrm>
          <a:off x="6835912" y="6018212"/>
          <a:ext cx="1218629" cy="541613"/>
        </p:xfrm>
        <a:graphic>
          <a:graphicData uri="http://schemas.openxmlformats.org/presentationml/2006/ole">
            <mc:AlternateContent xmlns:mc="http://schemas.openxmlformats.org/markup-compatibility/2006">
              <mc:Choice xmlns:v="urn:schemas-microsoft-com:vml" Requires="v">
                <p:oleObj spid="_x0000_s3099" name="Equation" r:id="rId4" imgW="457200" imgH="203040" progId="Equation.DSMT4">
                  <p:embed/>
                </p:oleObj>
              </mc:Choice>
              <mc:Fallback>
                <p:oleObj name="Equation" r:id="rId4" imgW="457200" imgH="203040" progId="Equation.DSMT4">
                  <p:embed/>
                  <p:pic>
                    <p:nvPicPr>
                      <p:cNvPr id="0" name=""/>
                      <p:cNvPicPr/>
                      <p:nvPr/>
                    </p:nvPicPr>
                    <p:blipFill>
                      <a:blip r:embed="rId5"/>
                      <a:stretch>
                        <a:fillRect/>
                      </a:stretch>
                    </p:blipFill>
                    <p:spPr>
                      <a:xfrm>
                        <a:off x="6835912" y="6018212"/>
                        <a:ext cx="1218629" cy="541613"/>
                      </a:xfrm>
                      <a:prstGeom prst="rect">
                        <a:avLst/>
                      </a:prstGeom>
                    </p:spPr>
                  </p:pic>
                </p:oleObj>
              </mc:Fallback>
            </mc:AlternateContent>
          </a:graphicData>
        </a:graphic>
      </p:graphicFrame>
    </p:spTree>
    <p:extLst>
      <p:ext uri="{BB962C8B-B14F-4D97-AF65-F5344CB8AC3E}">
        <p14:creationId xmlns:p14="http://schemas.microsoft.com/office/powerpoint/2010/main" val="265475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331" y="320541"/>
            <a:ext cx="10972800" cy="1012500"/>
          </a:xfrm>
        </p:spPr>
        <p:txBody>
          <a:bodyPr/>
          <a:lstStyle/>
          <a:p>
            <a:r>
              <a:rPr lang="en-GB" dirty="0"/>
              <a:t>2. The Ultraviolet Catastrophe </a:t>
            </a:r>
            <a:r>
              <a:rPr lang="en-GB" sz="2000" dirty="0"/>
              <a:t>(c.1900)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139" y="3415566"/>
            <a:ext cx="4984750" cy="3208447"/>
          </a:xfrm>
        </p:spPr>
      </p:pic>
      <p:sp>
        <p:nvSpPr>
          <p:cNvPr id="5" name="TextBox 4"/>
          <p:cNvSpPr txBox="1"/>
          <p:nvPr/>
        </p:nvSpPr>
        <p:spPr>
          <a:xfrm>
            <a:off x="821139" y="1333041"/>
            <a:ext cx="10294880" cy="1938992"/>
          </a:xfrm>
          <a:prstGeom prst="rect">
            <a:avLst/>
          </a:prstGeom>
          <a:noFill/>
        </p:spPr>
        <p:txBody>
          <a:bodyPr wrap="square" rtlCol="0">
            <a:spAutoFit/>
          </a:bodyPr>
          <a:lstStyle/>
          <a:p>
            <a:r>
              <a:rPr lang="en-GB" sz="2400" dirty="0"/>
              <a:t>Classical physics theory predicted that hot objects would radiate an ever increasing amount of energy as their temperature increased and they began to emit shorter wavelengths of light.</a:t>
            </a:r>
          </a:p>
          <a:p>
            <a:r>
              <a:rPr lang="en-GB" sz="2400" dirty="0"/>
              <a:t>The theory and equations predicted that the radiation of UV light would require an </a:t>
            </a:r>
            <a:r>
              <a:rPr lang="en-GB" sz="2400" b="1" u="sng" dirty="0"/>
              <a:t>infinite</a:t>
            </a:r>
            <a:r>
              <a:rPr lang="en-GB" sz="2400" dirty="0"/>
              <a:t> amount of energy. </a:t>
            </a:r>
          </a:p>
        </p:txBody>
      </p:sp>
      <p:sp>
        <p:nvSpPr>
          <p:cNvPr id="6" name="TextBox 5"/>
          <p:cNvSpPr txBox="1"/>
          <p:nvPr/>
        </p:nvSpPr>
        <p:spPr>
          <a:xfrm>
            <a:off x="6577070" y="3272033"/>
            <a:ext cx="4977061" cy="2554545"/>
          </a:xfrm>
          <a:prstGeom prst="rect">
            <a:avLst/>
          </a:prstGeom>
          <a:noFill/>
        </p:spPr>
        <p:txBody>
          <a:bodyPr wrap="square" rtlCol="0">
            <a:spAutoFit/>
          </a:bodyPr>
          <a:lstStyle/>
          <a:p>
            <a:r>
              <a:rPr lang="en-GB" sz="2000" dirty="0"/>
              <a:t>Observation of stars and analysis of blackbody radiation showed that this was obviously not the case.</a:t>
            </a:r>
          </a:p>
          <a:p>
            <a:endParaRPr lang="en-GB" sz="2000" dirty="0"/>
          </a:p>
          <a:p>
            <a:r>
              <a:rPr lang="en-GB" sz="2000" dirty="0"/>
              <a:t>It took Plank and Einstein using the idea of “quanta” of energy to explain the observed shape of the curve of the spectrum of light radiated by hot objects</a:t>
            </a:r>
          </a:p>
        </p:txBody>
      </p:sp>
    </p:spTree>
    <p:extLst>
      <p:ext uri="{BB962C8B-B14F-4D97-AF65-F5344CB8AC3E}">
        <p14:creationId xmlns:p14="http://schemas.microsoft.com/office/powerpoint/2010/main" val="2659209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149" y="2587047"/>
            <a:ext cx="2363651" cy="2363651"/>
          </a:xfrm>
          <a:prstGeom prst="rect">
            <a:avLst/>
          </a:prstGeom>
        </p:spPr>
      </p:pic>
      <p:sp>
        <p:nvSpPr>
          <p:cNvPr id="2" name="Title 1"/>
          <p:cNvSpPr>
            <a:spLocks noGrp="1"/>
          </p:cNvSpPr>
          <p:nvPr>
            <p:ph type="title"/>
          </p:nvPr>
        </p:nvSpPr>
        <p:spPr>
          <a:xfrm>
            <a:off x="609600" y="456208"/>
            <a:ext cx="10972800" cy="970476"/>
          </a:xfrm>
        </p:spPr>
        <p:txBody>
          <a:bodyPr/>
          <a:lstStyle/>
          <a:p>
            <a:r>
              <a:rPr lang="en-GB" dirty="0"/>
              <a:t>3. Hydrogen atom line spectrum</a:t>
            </a:r>
          </a:p>
        </p:txBody>
      </p:sp>
      <p:sp>
        <p:nvSpPr>
          <p:cNvPr id="3" name="Content Placeholder 2"/>
          <p:cNvSpPr>
            <a:spLocks noGrp="1"/>
          </p:cNvSpPr>
          <p:nvPr>
            <p:ph idx="1"/>
          </p:nvPr>
        </p:nvSpPr>
        <p:spPr>
          <a:xfrm>
            <a:off x="609600" y="1575944"/>
            <a:ext cx="10972800" cy="1311007"/>
          </a:xfrm>
        </p:spPr>
        <p:txBody>
          <a:bodyPr/>
          <a:lstStyle/>
          <a:p>
            <a:r>
              <a:rPr lang="en-GB" dirty="0"/>
              <a:t>Why is it that a Hydrogen atom that comprises of 1 proton and 1 electron is only capable of producing a line emission spectrum with only 5 discrete wavelengths of light in its visible spectrum?</a:t>
            </a:r>
          </a:p>
        </p:txBody>
      </p:sp>
      <p:sp>
        <p:nvSpPr>
          <p:cNvPr id="4" name="TextBox 3"/>
          <p:cNvSpPr txBox="1"/>
          <p:nvPr/>
        </p:nvSpPr>
        <p:spPr>
          <a:xfrm>
            <a:off x="729158" y="4785598"/>
            <a:ext cx="10344839" cy="830997"/>
          </a:xfrm>
          <a:prstGeom prst="rect">
            <a:avLst/>
          </a:prstGeom>
          <a:noFill/>
        </p:spPr>
        <p:txBody>
          <a:bodyPr wrap="square" rtlCol="0">
            <a:spAutoFit/>
          </a:bodyPr>
          <a:lstStyle/>
          <a:p>
            <a:r>
              <a:rPr lang="en-GB" sz="2400" dirty="0"/>
              <a:t>Niels Bohr (1913) considered that the electron could only exist in specific energy levels – more about this later.</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9729" b="25785"/>
          <a:stretch/>
        </p:blipFill>
        <p:spPr>
          <a:xfrm>
            <a:off x="1639660" y="3018722"/>
            <a:ext cx="5980340" cy="1500735"/>
          </a:xfrm>
          <a:prstGeom prst="rect">
            <a:avLst/>
          </a:prstGeom>
        </p:spPr>
      </p:pic>
    </p:spTree>
    <p:extLst>
      <p:ext uri="{BB962C8B-B14F-4D97-AF65-F5344CB8AC3E}">
        <p14:creationId xmlns:p14="http://schemas.microsoft.com/office/powerpoint/2010/main" val="3650819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05223"/>
          </a:xfrm>
        </p:spPr>
        <p:txBody>
          <a:bodyPr>
            <a:noAutofit/>
          </a:bodyPr>
          <a:lstStyle/>
          <a:p>
            <a:r>
              <a:rPr lang="en-GB" dirty="0"/>
              <a:t>4. Electron diffraction </a:t>
            </a:r>
            <a:r>
              <a:rPr lang="en-GB" sz="2000" dirty="0"/>
              <a:t>(1927)</a:t>
            </a:r>
          </a:p>
        </p:txBody>
      </p:sp>
      <p:pic>
        <p:nvPicPr>
          <p:cNvPr id="6" name="Picture 5"/>
          <p:cNvPicPr>
            <a:picLocks noChangeAspect="1"/>
          </p:cNvPicPr>
          <p:nvPr/>
        </p:nvPicPr>
        <p:blipFill rotWithShape="1">
          <a:blip r:embed="rId3"/>
          <a:srcRect l="20950" t="25865" r="25234" b="34296"/>
          <a:stretch/>
        </p:blipFill>
        <p:spPr>
          <a:xfrm>
            <a:off x="2049138" y="1509311"/>
            <a:ext cx="7524520" cy="3481495"/>
          </a:xfrm>
          <a:prstGeom prst="rect">
            <a:avLst/>
          </a:prstGeom>
        </p:spPr>
      </p:pic>
      <p:sp>
        <p:nvSpPr>
          <p:cNvPr id="7" name="TextBox 6"/>
          <p:cNvSpPr txBox="1"/>
          <p:nvPr/>
        </p:nvSpPr>
        <p:spPr>
          <a:xfrm>
            <a:off x="969485" y="5195864"/>
            <a:ext cx="9973937" cy="1200329"/>
          </a:xfrm>
          <a:prstGeom prst="rect">
            <a:avLst/>
          </a:prstGeom>
          <a:noFill/>
        </p:spPr>
        <p:txBody>
          <a:bodyPr wrap="square" rtlCol="0">
            <a:spAutoFit/>
          </a:bodyPr>
          <a:lstStyle/>
          <a:p>
            <a:r>
              <a:rPr lang="en-GB" sz="2400" dirty="0"/>
              <a:t>Electrons fired at a thin crystal structure of graphite (carbon) produced an interference pattern of bright and dark rings on a fluorescent screen</a:t>
            </a:r>
          </a:p>
          <a:p>
            <a:r>
              <a:rPr lang="en-GB" sz="2400" b="1" u="sng" dirty="0"/>
              <a:t>Particles were behaving like waves</a:t>
            </a:r>
            <a:r>
              <a:rPr lang="en-GB" sz="2400" dirty="0"/>
              <a:t>- more about this later.</a:t>
            </a:r>
          </a:p>
        </p:txBody>
      </p:sp>
    </p:spTree>
    <p:extLst>
      <p:ext uri="{BB962C8B-B14F-4D97-AF65-F5344CB8AC3E}">
        <p14:creationId xmlns:p14="http://schemas.microsoft.com/office/powerpoint/2010/main" val="215386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98141"/>
          </a:xfrm>
        </p:spPr>
        <p:txBody>
          <a:bodyPr>
            <a:normAutofit fontScale="90000"/>
          </a:bodyPr>
          <a:lstStyle/>
          <a:p>
            <a:r>
              <a:rPr lang="en-GB" dirty="0"/>
              <a:t>Modern Physics</a:t>
            </a:r>
          </a:p>
        </p:txBody>
      </p:sp>
      <p:sp>
        <p:nvSpPr>
          <p:cNvPr id="3" name="Content Placeholder 2"/>
          <p:cNvSpPr>
            <a:spLocks noGrp="1"/>
          </p:cNvSpPr>
          <p:nvPr>
            <p:ph idx="1"/>
          </p:nvPr>
        </p:nvSpPr>
        <p:spPr>
          <a:xfrm>
            <a:off x="364448" y="1502229"/>
            <a:ext cx="11107783" cy="4443229"/>
          </a:xfrm>
        </p:spPr>
        <p:txBody>
          <a:bodyPr>
            <a:normAutofit lnSpcReduction="10000"/>
          </a:bodyPr>
          <a:lstStyle/>
          <a:p>
            <a:r>
              <a:rPr lang="en-GB" dirty="0"/>
              <a:t>All of these experiments pointed to the fact that the laws of Classical Physics were broken and needed a complete re-write. This brought in the revolution in the early 1900’s of </a:t>
            </a:r>
            <a:r>
              <a:rPr lang="en-GB" b="1" u="sng" dirty="0"/>
              <a:t>Quantum mechanics</a:t>
            </a:r>
          </a:p>
          <a:p>
            <a:endParaRPr lang="en-GB" b="1" u="sng" dirty="0"/>
          </a:p>
          <a:p>
            <a:r>
              <a:rPr lang="en-GB" dirty="0"/>
              <a:t>Particles can have wave-like properties</a:t>
            </a:r>
          </a:p>
          <a:p>
            <a:r>
              <a:rPr lang="en-GB" dirty="0"/>
              <a:t>Waves can have particle-like properties</a:t>
            </a:r>
          </a:p>
          <a:p>
            <a:r>
              <a:rPr lang="en-GB" dirty="0"/>
              <a:t>The universe on the smallest scale is “quantised” – matter and energy exist in tiny “packets” -  photons of energy and fundamental particles of matter.</a:t>
            </a:r>
          </a:p>
          <a:p>
            <a:endParaRPr lang="en-GB" dirty="0"/>
          </a:p>
          <a:p>
            <a:r>
              <a:rPr lang="en-GB" dirty="0"/>
              <a:t>Matter and energy have a </a:t>
            </a:r>
            <a:r>
              <a:rPr lang="en-GB" b="1" u="sng" dirty="0"/>
              <a:t>wave- particle duality.</a:t>
            </a:r>
          </a:p>
        </p:txBody>
      </p:sp>
    </p:spTree>
    <p:extLst>
      <p:ext uri="{BB962C8B-B14F-4D97-AF65-F5344CB8AC3E}">
        <p14:creationId xmlns:p14="http://schemas.microsoft.com/office/powerpoint/2010/main" val="55197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67512"/>
          </a:xfrm>
        </p:spPr>
        <p:txBody>
          <a:bodyPr>
            <a:normAutofit fontScale="90000"/>
          </a:bodyPr>
          <a:lstStyle/>
          <a:p>
            <a:r>
              <a:rPr lang="en-GB" dirty="0"/>
              <a:t>De Broglie </a:t>
            </a:r>
            <a:r>
              <a:rPr lang="en-GB" sz="2000" dirty="0"/>
              <a:t>(1924)</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04614" y="1007008"/>
            <a:ext cx="1841172" cy="2579914"/>
          </a:xfrm>
        </p:spPr>
      </p:pic>
      <p:sp>
        <p:nvSpPr>
          <p:cNvPr id="3" name="TextBox 2"/>
          <p:cNvSpPr txBox="1"/>
          <p:nvPr/>
        </p:nvSpPr>
        <p:spPr>
          <a:xfrm>
            <a:off x="622299" y="1549400"/>
            <a:ext cx="8428935" cy="1569660"/>
          </a:xfrm>
          <a:prstGeom prst="rect">
            <a:avLst/>
          </a:prstGeom>
          <a:noFill/>
        </p:spPr>
        <p:txBody>
          <a:bodyPr wrap="square" rtlCol="0">
            <a:spAutoFit/>
          </a:bodyPr>
          <a:lstStyle/>
          <a:p>
            <a:r>
              <a:rPr lang="en-US" sz="2400" dirty="0"/>
              <a:t>Prince </a:t>
            </a:r>
            <a:r>
              <a:rPr lang="en-US" sz="2400" dirty="0" smtClean="0"/>
              <a:t>Louis Victor </a:t>
            </a:r>
            <a:r>
              <a:rPr lang="en-US" sz="2400" dirty="0"/>
              <a:t>de Broglie (pronounced de-</a:t>
            </a:r>
            <a:r>
              <a:rPr lang="en-US" sz="2400" dirty="0" err="1"/>
              <a:t>broy</a:t>
            </a:r>
            <a:r>
              <a:rPr lang="en-US" sz="2400" dirty="0"/>
              <a:t>) put together the ideas of Planck and Einstein and formulated a relationship between wavelength and momentum of </a:t>
            </a:r>
            <a:r>
              <a:rPr lang="en-US" sz="2400" b="1" u="sng" dirty="0"/>
              <a:t>both </a:t>
            </a:r>
            <a:r>
              <a:rPr lang="en-US" sz="2400" dirty="0"/>
              <a:t>waves and particles.</a:t>
            </a:r>
          </a:p>
        </p:txBody>
      </p:sp>
      <p:graphicFrame>
        <p:nvGraphicFramePr>
          <p:cNvPr id="5" name="Object 4"/>
          <p:cNvGraphicFramePr>
            <a:graphicFrameLocks noChangeAspect="1"/>
          </p:cNvGraphicFramePr>
          <p:nvPr>
            <p:extLst>
              <p:ext uri="{D42A27DB-BD31-4B8C-83A1-F6EECF244321}">
                <p14:modId xmlns:p14="http://schemas.microsoft.com/office/powerpoint/2010/main" val="4078350915"/>
              </p:ext>
            </p:extLst>
          </p:nvPr>
        </p:nvGraphicFramePr>
        <p:xfrm>
          <a:off x="1979612" y="2971800"/>
          <a:ext cx="1171576" cy="457200"/>
        </p:xfrm>
        <a:graphic>
          <a:graphicData uri="http://schemas.openxmlformats.org/presentationml/2006/ole">
            <mc:AlternateContent xmlns:mc="http://schemas.openxmlformats.org/markup-compatibility/2006">
              <mc:Choice xmlns:v="urn:schemas-microsoft-com:vml" Requires="v">
                <p:oleObj spid="_x0000_s1196" name="Equation" r:id="rId4" imgW="520700" imgH="203200" progId="Equation.DSMT4">
                  <p:embed/>
                </p:oleObj>
              </mc:Choice>
              <mc:Fallback>
                <p:oleObj name="Equation" r:id="rId4" imgW="520700" imgH="203200" progId="Equation.DSMT4">
                  <p:embed/>
                  <p:pic>
                    <p:nvPicPr>
                      <p:cNvPr id="0" name=""/>
                      <p:cNvPicPr/>
                      <p:nvPr/>
                    </p:nvPicPr>
                    <p:blipFill>
                      <a:blip r:embed="rId5"/>
                      <a:stretch>
                        <a:fillRect/>
                      </a:stretch>
                    </p:blipFill>
                    <p:spPr>
                      <a:xfrm>
                        <a:off x="1979612" y="2971800"/>
                        <a:ext cx="1171576" cy="457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119039"/>
              </p:ext>
            </p:extLst>
          </p:nvPr>
        </p:nvGraphicFramePr>
        <p:xfrm>
          <a:off x="2044700" y="4483100"/>
          <a:ext cx="998538" cy="469900"/>
        </p:xfrm>
        <a:graphic>
          <a:graphicData uri="http://schemas.openxmlformats.org/presentationml/2006/ole">
            <mc:AlternateContent xmlns:mc="http://schemas.openxmlformats.org/markup-compatibility/2006">
              <mc:Choice xmlns:v="urn:schemas-microsoft-com:vml" Requires="v">
                <p:oleObj spid="_x0000_s1197" name="Equation" r:id="rId6" imgW="431800" imgH="203200" progId="Equation.DSMT4">
                  <p:embed/>
                </p:oleObj>
              </mc:Choice>
              <mc:Fallback>
                <p:oleObj name="Equation" r:id="rId6" imgW="431800" imgH="203200" progId="Equation.DSMT4">
                  <p:embed/>
                  <p:pic>
                    <p:nvPicPr>
                      <p:cNvPr id="0" name=""/>
                      <p:cNvPicPr/>
                      <p:nvPr/>
                    </p:nvPicPr>
                    <p:blipFill>
                      <a:blip r:embed="rId7"/>
                      <a:stretch>
                        <a:fillRect/>
                      </a:stretch>
                    </p:blipFill>
                    <p:spPr>
                      <a:xfrm>
                        <a:off x="2044700" y="4483100"/>
                        <a:ext cx="998538" cy="469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36312674"/>
              </p:ext>
            </p:extLst>
          </p:nvPr>
        </p:nvGraphicFramePr>
        <p:xfrm>
          <a:off x="4927600" y="2872701"/>
          <a:ext cx="1651000" cy="3343949"/>
        </p:xfrm>
        <a:graphic>
          <a:graphicData uri="http://schemas.openxmlformats.org/presentationml/2006/ole">
            <mc:AlternateContent xmlns:mc="http://schemas.openxmlformats.org/markup-compatibility/2006">
              <mc:Choice xmlns:v="urn:schemas-microsoft-com:vml" Requires="v">
                <p:oleObj spid="_x0000_s1198" name="Equation" r:id="rId8" imgW="736600" imgH="1524000" progId="Equation.DSMT4">
                  <p:embed/>
                </p:oleObj>
              </mc:Choice>
              <mc:Fallback>
                <p:oleObj name="Equation" r:id="rId8" imgW="736600" imgH="1524000" progId="Equation.DSMT4">
                  <p:embed/>
                  <p:pic>
                    <p:nvPicPr>
                      <p:cNvPr id="0" name=""/>
                      <p:cNvPicPr/>
                      <p:nvPr/>
                    </p:nvPicPr>
                    <p:blipFill>
                      <a:blip r:embed="rId9"/>
                      <a:stretch>
                        <a:fillRect/>
                      </a:stretch>
                    </p:blipFill>
                    <p:spPr>
                      <a:xfrm>
                        <a:off x="4927600" y="2872701"/>
                        <a:ext cx="1651000" cy="3343949"/>
                      </a:xfrm>
                      <a:prstGeom prst="rect">
                        <a:avLst/>
                      </a:prstGeom>
                    </p:spPr>
                  </p:pic>
                </p:oleObj>
              </mc:Fallback>
            </mc:AlternateContent>
          </a:graphicData>
        </a:graphic>
      </p:graphicFrame>
      <p:sp>
        <p:nvSpPr>
          <p:cNvPr id="8" name="TextBox 7"/>
          <p:cNvSpPr txBox="1"/>
          <p:nvPr/>
        </p:nvSpPr>
        <p:spPr>
          <a:xfrm>
            <a:off x="774700" y="3606800"/>
            <a:ext cx="3962400" cy="646331"/>
          </a:xfrm>
          <a:prstGeom prst="rect">
            <a:avLst/>
          </a:prstGeom>
          <a:noFill/>
        </p:spPr>
        <p:txBody>
          <a:bodyPr wrap="square" rtlCol="0">
            <a:spAutoFit/>
          </a:bodyPr>
          <a:lstStyle/>
          <a:p>
            <a:r>
              <a:rPr lang="en-US" dirty="0"/>
              <a:t>This equation relates mass and energy. </a:t>
            </a:r>
          </a:p>
        </p:txBody>
      </p:sp>
      <p:sp>
        <p:nvSpPr>
          <p:cNvPr id="9" name="TextBox 8"/>
          <p:cNvSpPr txBox="1"/>
          <p:nvPr/>
        </p:nvSpPr>
        <p:spPr>
          <a:xfrm>
            <a:off x="596900" y="5029200"/>
            <a:ext cx="4381500" cy="646331"/>
          </a:xfrm>
          <a:prstGeom prst="rect">
            <a:avLst/>
          </a:prstGeom>
          <a:noFill/>
        </p:spPr>
        <p:txBody>
          <a:bodyPr wrap="square" rtlCol="0">
            <a:spAutoFit/>
          </a:bodyPr>
          <a:lstStyle/>
          <a:p>
            <a:r>
              <a:rPr lang="en-US" dirty="0"/>
              <a:t>This equation relates energy and frequency of a single photon of light.</a:t>
            </a:r>
          </a:p>
        </p:txBody>
      </p:sp>
      <p:graphicFrame>
        <p:nvGraphicFramePr>
          <p:cNvPr id="10" name="Object 9"/>
          <p:cNvGraphicFramePr>
            <a:graphicFrameLocks noChangeAspect="1"/>
          </p:cNvGraphicFramePr>
          <p:nvPr>
            <p:extLst>
              <p:ext uri="{D42A27DB-BD31-4B8C-83A1-F6EECF244321}">
                <p14:modId xmlns:p14="http://schemas.microsoft.com/office/powerpoint/2010/main" val="773898818"/>
              </p:ext>
            </p:extLst>
          </p:nvPr>
        </p:nvGraphicFramePr>
        <p:xfrm>
          <a:off x="7545614" y="3073400"/>
          <a:ext cx="1191986" cy="1198032"/>
        </p:xfrm>
        <a:graphic>
          <a:graphicData uri="http://schemas.openxmlformats.org/presentationml/2006/ole">
            <mc:AlternateContent xmlns:mc="http://schemas.openxmlformats.org/markup-compatibility/2006">
              <mc:Choice xmlns:v="urn:schemas-microsoft-com:vml" Requires="v">
                <p:oleObj spid="_x0000_s1199" name="Equation" r:id="rId10" imgW="381000" imgH="444500" progId="Equation.DSMT4">
                  <p:embed/>
                </p:oleObj>
              </mc:Choice>
              <mc:Fallback>
                <p:oleObj name="Equation" r:id="rId10" imgW="381000" imgH="444500" progId="Equation.DSMT4">
                  <p:embed/>
                  <p:pic>
                    <p:nvPicPr>
                      <p:cNvPr id="0" name=""/>
                      <p:cNvPicPr/>
                      <p:nvPr/>
                    </p:nvPicPr>
                    <p:blipFill>
                      <a:blip r:embed="rId11"/>
                      <a:stretch>
                        <a:fillRect/>
                      </a:stretch>
                    </p:blipFill>
                    <p:spPr>
                      <a:xfrm>
                        <a:off x="7545614" y="3073400"/>
                        <a:ext cx="1191986" cy="1198032"/>
                      </a:xfrm>
                      <a:prstGeom prst="rect">
                        <a:avLst/>
                      </a:prstGeom>
                    </p:spPr>
                  </p:pic>
                </p:oleObj>
              </mc:Fallback>
            </mc:AlternateContent>
          </a:graphicData>
        </a:graphic>
      </p:graphicFrame>
      <p:sp>
        <p:nvSpPr>
          <p:cNvPr id="11" name="TextBox 10"/>
          <p:cNvSpPr txBox="1"/>
          <p:nvPr/>
        </p:nvSpPr>
        <p:spPr>
          <a:xfrm>
            <a:off x="7315200" y="4419600"/>
            <a:ext cx="4318000" cy="1754327"/>
          </a:xfrm>
          <a:prstGeom prst="rect">
            <a:avLst/>
          </a:prstGeom>
          <a:noFill/>
        </p:spPr>
        <p:txBody>
          <a:bodyPr wrap="square" rtlCol="0">
            <a:spAutoFit/>
          </a:bodyPr>
          <a:lstStyle/>
          <a:p>
            <a:r>
              <a:rPr lang="en-US" dirty="0"/>
              <a:t>This shows the relationship between wavelength and momentum for a </a:t>
            </a:r>
            <a:r>
              <a:rPr lang="en-US" b="1" u="sng" dirty="0"/>
              <a:t>particle</a:t>
            </a:r>
            <a:r>
              <a:rPr lang="en-US" dirty="0"/>
              <a:t> or a </a:t>
            </a:r>
            <a:r>
              <a:rPr lang="en-US" b="1" u="sng" dirty="0"/>
              <a:t>photon</a:t>
            </a:r>
            <a:r>
              <a:rPr lang="en-US" dirty="0"/>
              <a:t>.</a:t>
            </a:r>
          </a:p>
          <a:p>
            <a:endParaRPr lang="en-US" dirty="0"/>
          </a:p>
          <a:p>
            <a:r>
              <a:rPr lang="en-US" dirty="0"/>
              <a:t>This was shown to be correct in 1927 when electron diffraction was observed</a:t>
            </a:r>
          </a:p>
        </p:txBody>
      </p:sp>
      <p:sp>
        <p:nvSpPr>
          <p:cNvPr id="12" name="TextBox 11"/>
          <p:cNvSpPr txBox="1"/>
          <p:nvPr/>
        </p:nvSpPr>
        <p:spPr>
          <a:xfrm>
            <a:off x="4305300" y="6184900"/>
            <a:ext cx="1498600" cy="369332"/>
          </a:xfrm>
          <a:prstGeom prst="rect">
            <a:avLst/>
          </a:prstGeom>
          <a:noFill/>
        </p:spPr>
        <p:txBody>
          <a:bodyPr wrap="square" rtlCol="0">
            <a:spAutoFit/>
          </a:bodyPr>
          <a:lstStyle/>
          <a:p>
            <a:r>
              <a:rPr lang="en-US" dirty="0"/>
              <a:t>momentum</a:t>
            </a:r>
          </a:p>
        </p:txBody>
      </p:sp>
      <p:cxnSp>
        <p:nvCxnSpPr>
          <p:cNvPr id="14" name="Straight Arrow Connector 13"/>
          <p:cNvCxnSpPr/>
          <p:nvPr/>
        </p:nvCxnSpPr>
        <p:spPr>
          <a:xfrm flipV="1">
            <a:off x="5588000" y="6096000"/>
            <a:ext cx="622300" cy="241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8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1663</TotalTime>
  <Words>1992</Words>
  <Application>Microsoft Office PowerPoint</Application>
  <PresentationFormat>Widescreen</PresentationFormat>
  <Paragraphs>162</Paragraphs>
  <Slides>29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Calibri</vt:lpstr>
      <vt:lpstr>Cambria Math</vt:lpstr>
      <vt:lpstr>Constantia</vt:lpstr>
      <vt:lpstr>Wingdings 2</vt:lpstr>
      <vt:lpstr>Flow</vt:lpstr>
      <vt:lpstr>Equation</vt:lpstr>
      <vt:lpstr>Intro to Quantum Theory </vt:lpstr>
      <vt:lpstr>PowerPoint Presentation</vt:lpstr>
      <vt:lpstr>Classical Physics</vt:lpstr>
      <vt:lpstr>The Challenge to Classical Physics</vt:lpstr>
      <vt:lpstr>2. The Ultraviolet Catastrophe (c.1900)</vt:lpstr>
      <vt:lpstr>3. Hydrogen atom line spectrum</vt:lpstr>
      <vt:lpstr>4. Electron diffraction (1927)</vt:lpstr>
      <vt:lpstr>Modern Physics</vt:lpstr>
      <vt:lpstr>De Broglie (1924)</vt:lpstr>
      <vt:lpstr>examples</vt:lpstr>
      <vt:lpstr>electron diffraction</vt:lpstr>
      <vt:lpstr>Example</vt:lpstr>
      <vt:lpstr>The double slit experiment with particles </vt:lpstr>
      <vt:lpstr>The Schrödinger interpretation</vt:lpstr>
      <vt:lpstr>Schrödingers Cat – interest only</vt:lpstr>
      <vt:lpstr>The Heisenberg Uncertainty Principle (1927)</vt:lpstr>
      <vt:lpstr>The Heisenberg Uncertainty Principle</vt:lpstr>
      <vt:lpstr>A note on precision and accuracy</vt:lpstr>
      <vt:lpstr>The Heisenberg uncertainty principle equation</vt:lpstr>
      <vt:lpstr>Past Paper Question  2016</vt:lpstr>
      <vt:lpstr>PowerPoint Presentation</vt:lpstr>
      <vt:lpstr>Energy and “lifetime”</vt:lpstr>
      <vt:lpstr>Nuclear fusion</vt:lpstr>
      <vt:lpstr>Alpha decay</vt:lpstr>
      <vt:lpstr>Quantum tunnelling – another look</vt:lpstr>
      <vt:lpstr>Bohr model of the hydrogen atom</vt:lpstr>
      <vt:lpstr>Example:</vt:lpstr>
      <vt:lpstr>Bohr and de Broglie</vt:lpstr>
      <vt:lpstr>Any questions?</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Quantum Theory </dc:title>
  <dc:creator>Mr Stewart (Physics)</dc:creator>
  <cp:lastModifiedBy>S Marshallsay</cp:lastModifiedBy>
  <cp:revision>82</cp:revision>
  <dcterms:created xsi:type="dcterms:W3CDTF">2017-09-29T10:39:22Z</dcterms:created>
  <dcterms:modified xsi:type="dcterms:W3CDTF">2018-11-19T15:19:21Z</dcterms:modified>
</cp:coreProperties>
</file>