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7" r:id="rId13"/>
    <p:sldId id="267" r:id="rId14"/>
    <p:sldId id="275" r:id="rId15"/>
    <p:sldId id="278" r:id="rId16"/>
    <p:sldId id="273" r:id="rId17"/>
    <p:sldId id="269" r:id="rId18"/>
    <p:sldId id="270" r:id="rId19"/>
    <p:sldId id="274" r:id="rId20"/>
    <p:sldId id="276" r:id="rId2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6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FF2FF-5928-49F0-B3D0-CF9040354636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A070-F8CB-4F0B-B709-D0DCFF99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0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9119-3CDB-46B0-8076-2C810601EF9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9D13-47BE-4470-A759-CC5F86337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35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BD936-A53A-43E1-B72D-3C870FBB800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7670E-2CE7-410A-BFC0-F3C581BCA15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6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V_wlCm6m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7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p63yvJAH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2473-B815-4ED1-9E22-6A424026F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Particles from Space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251D0-177A-4864-85D4-CCC15D22B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AH Physics </a:t>
            </a:r>
            <a:r>
              <a:rPr lang="en-GB" dirty="0" smtClean="0"/>
              <a:t>Q&amp;W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F737-3B42-4625-8E95-279601ED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22079"/>
          </a:xfrm>
        </p:spPr>
        <p:txBody>
          <a:bodyPr>
            <a:normAutofit fontScale="90000"/>
          </a:bodyPr>
          <a:lstStyle/>
          <a:p>
            <a:r>
              <a:rPr lang="en-GB" dirty="0"/>
              <a:t>Magnetic 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62D3-3CEE-4C7A-9C3B-A26EC95F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461714"/>
            <a:ext cx="10515600" cy="968106"/>
          </a:xfrm>
        </p:spPr>
        <p:txBody>
          <a:bodyPr/>
          <a:lstStyle/>
          <a:p>
            <a:r>
              <a:rPr lang="en-GB" dirty="0"/>
              <a:t>The size of the magnetic force on a charge that is moving in a magnetic field is given by the relationship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ACC52A-1E2C-4595-A255-B99E092C0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44959"/>
              </p:ext>
            </p:extLst>
          </p:nvPr>
        </p:nvGraphicFramePr>
        <p:xfrm>
          <a:off x="1567603" y="2923317"/>
          <a:ext cx="2057954" cy="74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558720" imgH="203040" progId="Equation.DSMT4">
                  <p:embed/>
                </p:oleObj>
              </mc:Choice>
              <mc:Fallback>
                <p:oleObj name="Equation" r:id="rId3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603" y="2923317"/>
                        <a:ext cx="2057954" cy="74834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C32512-E584-4A14-8414-A6935A04CA09}"/>
              </a:ext>
            </a:extLst>
          </p:cNvPr>
          <p:cNvSpPr txBox="1"/>
          <p:nvPr/>
        </p:nvSpPr>
        <p:spPr>
          <a:xfrm>
            <a:off x="4586067" y="2697327"/>
            <a:ext cx="579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 = magnetic force in newtons (N)</a:t>
            </a:r>
          </a:p>
          <a:p>
            <a:r>
              <a:rPr lang="en-GB" dirty="0"/>
              <a:t>B = magnetic induction in tesla (T)</a:t>
            </a:r>
          </a:p>
          <a:p>
            <a:r>
              <a:rPr lang="en-GB" dirty="0"/>
              <a:t>q = electric charge on the moving particle  in coulombs (C)</a:t>
            </a:r>
          </a:p>
          <a:p>
            <a:r>
              <a:rPr lang="en-GB" dirty="0"/>
              <a:t>v = velocity in metres per second (ms</a:t>
            </a:r>
            <a:r>
              <a:rPr lang="en-GB" baseline="30000" dirty="0"/>
              <a:t>-1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C03FC-6777-4D31-90CC-8C6F1C217D6D}"/>
              </a:ext>
            </a:extLst>
          </p:cNvPr>
          <p:cNvSpPr txBox="1"/>
          <p:nvPr/>
        </p:nvSpPr>
        <p:spPr>
          <a:xfrm>
            <a:off x="848360" y="4417256"/>
            <a:ext cx="9791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Since the magnetic force acts at right angles to the motion of the charge, the resulting motion of the charged particle is </a:t>
            </a:r>
            <a:r>
              <a:rPr lang="en-GB" sz="2800" u="sng" dirty="0"/>
              <a:t>circular motion. </a:t>
            </a:r>
            <a:r>
              <a:rPr lang="en-GB" sz="2800" dirty="0"/>
              <a:t>We can use our knowledge of central force to determine the radius of the circular path.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6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545AB-E21B-4F2B-AAB5-7C40ECF4F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6"/>
          <a:stretch/>
        </p:blipFill>
        <p:spPr>
          <a:xfrm>
            <a:off x="8852179" y="933844"/>
            <a:ext cx="2882979" cy="25140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D4A95-FFE3-429E-946B-14B1D42D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71" y="622998"/>
            <a:ext cx="10972800" cy="818568"/>
          </a:xfrm>
        </p:spPr>
        <p:txBody>
          <a:bodyPr/>
          <a:lstStyle/>
          <a:p>
            <a:r>
              <a:rPr lang="en-GB" dirty="0"/>
              <a:t>Circular path in a magnetic field.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EB4B0-29F0-4299-8C16-637F0F07F2D3}"/>
              </a:ext>
            </a:extLst>
          </p:cNvPr>
          <p:cNvSpPr txBox="1"/>
          <p:nvPr/>
        </p:nvSpPr>
        <p:spPr>
          <a:xfrm>
            <a:off x="1060165" y="1522656"/>
            <a:ext cx="639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magnetic force provides the central force to keep the charged particle moving in a circle.</a:t>
            </a:r>
            <a:endParaRPr lang="en-US" sz="2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202792-D06E-42DC-B6EA-0879B5513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50083"/>
              </p:ext>
            </p:extLst>
          </p:nvPr>
        </p:nvGraphicFramePr>
        <p:xfrm>
          <a:off x="1468690" y="2337020"/>
          <a:ext cx="3201783" cy="71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4" imgW="1104840" imgH="241200" progId="Equation.DSMT4">
                  <p:embed/>
                </p:oleObj>
              </mc:Choice>
              <mc:Fallback>
                <p:oleObj name="Equation" r:id="rId4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8690" y="2337020"/>
                        <a:ext cx="3201783" cy="71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0A6854-9B3E-4DE2-9FF0-117D85551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451627"/>
              </p:ext>
            </p:extLst>
          </p:nvPr>
        </p:nvGraphicFramePr>
        <p:xfrm>
          <a:off x="1998845" y="3072691"/>
          <a:ext cx="2002054" cy="11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6" imgW="711000" imgH="419040" progId="Equation.DSMT4">
                  <p:embed/>
                </p:oleObj>
              </mc:Choice>
              <mc:Fallback>
                <p:oleObj name="Equation" r:id="rId6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8845" y="3072691"/>
                        <a:ext cx="2002054" cy="117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6527AC-CAFE-4450-B36A-9256F71B5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66035"/>
              </p:ext>
            </p:extLst>
          </p:nvPr>
        </p:nvGraphicFramePr>
        <p:xfrm>
          <a:off x="2313753" y="4480053"/>
          <a:ext cx="1372238" cy="122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3753" y="4480053"/>
                        <a:ext cx="1372238" cy="122388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9EEF53-CDFE-4A4B-B539-DD30CE8272F7}"/>
              </a:ext>
            </a:extLst>
          </p:cNvPr>
          <p:cNvSpPr txBox="1"/>
          <p:nvPr/>
        </p:nvSpPr>
        <p:spPr>
          <a:xfrm>
            <a:off x="4670473" y="3839576"/>
            <a:ext cx="6924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radius of the circular path depends on mass, velocity, magnetic induction and the charge on the particle</a:t>
            </a:r>
          </a:p>
          <a:p>
            <a:endParaRPr lang="en-GB" sz="2000" dirty="0"/>
          </a:p>
          <a:p>
            <a:r>
              <a:rPr lang="en-GB" sz="2000" dirty="0"/>
              <a:t>Examine carefully the effect on the radius of changing one or more of the quantities in this relationship.</a:t>
            </a:r>
          </a:p>
          <a:p>
            <a:endParaRPr lang="en-GB" sz="2000" dirty="0"/>
          </a:p>
          <a:p>
            <a:r>
              <a:rPr lang="en-GB" sz="2000" dirty="0"/>
              <a:t>The measurement of this circular path has many applications in Physics and Chemistry in the study of charged particles.</a:t>
            </a:r>
          </a:p>
        </p:txBody>
      </p:sp>
    </p:spTree>
    <p:extLst>
      <p:ext uri="{BB962C8B-B14F-4D97-AF65-F5344CB8AC3E}">
        <p14:creationId xmlns:p14="http://schemas.microsoft.com/office/powerpoint/2010/main" val="9897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" y="610451"/>
            <a:ext cx="10515600" cy="8615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Circular path of a charge in a magnetic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1536087"/>
            <a:ext cx="11234057" cy="36958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 electron is accelerated by an electron gun into a 0.5mT uniform magnetic field with a velocity of 4.2 x10</a:t>
            </a:r>
            <a:r>
              <a:rPr lang="en-GB" baseline="30000" dirty="0" smtClean="0"/>
              <a:t>7</a:t>
            </a:r>
            <a:r>
              <a:rPr lang="en-GB" dirty="0" smtClean="0"/>
              <a:t> ms</a:t>
            </a:r>
            <a:r>
              <a:rPr lang="en-GB" baseline="30000" dirty="0" smtClean="0"/>
              <a:t>-1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a) Calculate the radius of its circular path in the field.</a:t>
            </a:r>
          </a:p>
          <a:p>
            <a:pPr marL="0" indent="0">
              <a:buNone/>
            </a:pPr>
            <a:r>
              <a:rPr lang="en-GB" dirty="0" smtClean="0"/>
              <a:t>b) State what happens to the radius of the circular path if…….</a:t>
            </a:r>
          </a:p>
          <a:p>
            <a:pPr marL="1028700" lvl="1" indent="-571500">
              <a:buAutoNum type="romanLcParenBoth"/>
            </a:pPr>
            <a:r>
              <a:rPr lang="en-GB" dirty="0" smtClean="0"/>
              <a:t>the velocity of the electron is increased</a:t>
            </a:r>
          </a:p>
          <a:p>
            <a:pPr marL="1028700" lvl="1" indent="-571500">
              <a:buFont typeface="Arial" panose="020B0604020202020204" pitchFamily="34" charset="0"/>
              <a:buAutoNum type="romanLcParenBoth"/>
            </a:pPr>
            <a:r>
              <a:rPr lang="en-GB" dirty="0" smtClean="0"/>
              <a:t>The electron is replaced with a proton moving at 4.2 x10</a:t>
            </a:r>
            <a:r>
              <a:rPr lang="en-GB" baseline="30000" dirty="0" smtClean="0"/>
              <a:t>7</a:t>
            </a:r>
            <a:r>
              <a:rPr lang="en-GB" dirty="0" smtClean="0"/>
              <a:t> ms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 marL="1028700" lvl="1" indent="-571500">
              <a:buFont typeface="Arial" panose="020B0604020202020204" pitchFamily="34" charset="0"/>
              <a:buAutoNum type="romanLcParenBoth"/>
            </a:pPr>
            <a:r>
              <a:rPr lang="en-GB" dirty="0" smtClean="0"/>
              <a:t>The electron is replaced with an alpha particle moving at 4.2 </a:t>
            </a:r>
            <a:r>
              <a:rPr lang="en-GB" dirty="0"/>
              <a:t>x10</a:t>
            </a:r>
            <a:r>
              <a:rPr lang="en-GB" baseline="30000" dirty="0"/>
              <a:t>7</a:t>
            </a:r>
            <a:r>
              <a:rPr lang="en-GB" dirty="0"/>
              <a:t> </a:t>
            </a:r>
            <a:r>
              <a:rPr lang="en-GB" dirty="0" smtClean="0"/>
              <a:t>ms</a:t>
            </a:r>
            <a:r>
              <a:rPr lang="en-GB" baseline="30000" dirty="0" smtClean="0"/>
              <a:t>-1</a:t>
            </a:r>
            <a:endParaRPr lang="en-GB" dirty="0" smtClean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A6527AC-CAFE-4450-B36A-9256F71B5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88681"/>
              </p:ext>
            </p:extLst>
          </p:nvPr>
        </p:nvGraphicFramePr>
        <p:xfrm>
          <a:off x="9927771" y="2450874"/>
          <a:ext cx="1625822" cy="145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469800" imgH="419040" progId="Equation.DSMT4">
                  <p:embed/>
                </p:oleObj>
              </mc:Choice>
              <mc:Fallback>
                <p:oleObj name="Equation" r:id="rId3" imgW="46980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6527AC-CAFE-4450-B36A-9256F71B5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7771" y="2450874"/>
                        <a:ext cx="1625822" cy="145005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6766" y="5812971"/>
            <a:ext cx="54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 0.48m   b) increases  c) increases  d) increases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961F-FD2B-472C-9003-04BD5844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/>
          <a:lstStyle/>
          <a:p>
            <a:r>
              <a:rPr lang="en-GB" dirty="0"/>
              <a:t>Helical Motion in a Magnetic field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142E1-7150-496D-BCBC-D3E55030F41D}"/>
              </a:ext>
            </a:extLst>
          </p:cNvPr>
          <p:cNvSpPr txBox="1"/>
          <p:nvPr/>
        </p:nvSpPr>
        <p:spPr>
          <a:xfrm>
            <a:off x="838200" y="1518970"/>
            <a:ext cx="1043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 charged particle enters a magnetic at an angle other than perpendicular to the field then its velocity can be split into 2 components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component perpendicular to the field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component parallel to the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9AEC1-A1A2-4B61-BF8F-BB673C75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2488466"/>
            <a:ext cx="4773640" cy="3194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1D383-022E-4080-8A0A-741CC6CBA6BE}"/>
              </a:ext>
            </a:extLst>
          </p:cNvPr>
          <p:cNvSpPr txBox="1"/>
          <p:nvPr/>
        </p:nvSpPr>
        <p:spPr>
          <a:xfrm>
            <a:off x="683455" y="3815367"/>
            <a:ext cx="6181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perpendicular component will result in circular motion (right hand rule)</a:t>
            </a:r>
          </a:p>
          <a:p>
            <a:r>
              <a:rPr lang="en-GB" sz="2400" dirty="0"/>
              <a:t>The parallel component will result in a linear  (translational) motion </a:t>
            </a:r>
          </a:p>
          <a:p>
            <a:r>
              <a:rPr lang="en-GB" sz="2400" dirty="0"/>
              <a:t>The combination of these motion results in a helical motion (spiral)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C08A0-4779-4FCC-8A28-958135918510}"/>
              </a:ext>
            </a:extLst>
          </p:cNvPr>
          <p:cNvSpPr txBox="1"/>
          <p:nvPr/>
        </p:nvSpPr>
        <p:spPr>
          <a:xfrm>
            <a:off x="9003323" y="5118689"/>
            <a:ext cx="249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distance between the “loops” is called the </a:t>
            </a:r>
            <a:r>
              <a:rPr lang="en-GB" b="1" u="sng" dirty="0"/>
              <a:t>pitch</a:t>
            </a:r>
            <a:r>
              <a:rPr lang="en-GB" dirty="0"/>
              <a:t> of the helix.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7EA5F7-75A1-4CE0-B744-D4FF93DAC6D5}"/>
              </a:ext>
            </a:extLst>
          </p:cNvPr>
          <p:cNvCxnSpPr/>
          <p:nvPr/>
        </p:nvCxnSpPr>
        <p:spPr>
          <a:xfrm flipH="1">
            <a:off x="9003323" y="4427458"/>
            <a:ext cx="824132" cy="60636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F6C9C-731A-466D-A3F0-3D53849CA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6"/>
          <a:stretch/>
        </p:blipFill>
        <p:spPr>
          <a:xfrm>
            <a:off x="4832956" y="766691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D2FC4-B1D3-46BD-9B01-F56C9654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88025"/>
            <a:ext cx="5765938" cy="1157331"/>
          </a:xfrm>
        </p:spPr>
        <p:txBody>
          <a:bodyPr>
            <a:normAutofit/>
          </a:bodyPr>
          <a:lstStyle/>
          <a:p>
            <a:r>
              <a:rPr lang="en-GB" dirty="0"/>
              <a:t>Earths Magnetic field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5E53-4C98-4354-9964-9840B5CD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833787"/>
            <a:ext cx="4795267" cy="3785419"/>
          </a:xfrm>
        </p:spPr>
        <p:txBody>
          <a:bodyPr>
            <a:noAutofit/>
          </a:bodyPr>
          <a:lstStyle/>
          <a:p>
            <a:r>
              <a:rPr lang="en-GB" dirty="0"/>
              <a:t>When charged particles from the solar wind enter the Earths magnetic field they are deflected towards the poles in a helical path.</a:t>
            </a:r>
          </a:p>
          <a:p>
            <a:r>
              <a:rPr lang="en-GB" dirty="0"/>
              <a:t>When they enter the Earth’s atmosphere near the poles they excite atoms in the atmosphere which they glow causing Aurora.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AEC01-E78C-4E74-AC6C-290D2A6CDBEC}"/>
              </a:ext>
            </a:extLst>
          </p:cNvPr>
          <p:cNvSpPr txBox="1"/>
          <p:nvPr/>
        </p:nvSpPr>
        <p:spPr>
          <a:xfrm>
            <a:off x="4199206" y="5720257"/>
            <a:ext cx="248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3"/>
              </a:rPr>
              <a:t>watch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2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121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Earths Magnetic field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45" y="1643888"/>
            <a:ext cx="6076725" cy="3149794"/>
          </a:xfrm>
        </p:spPr>
      </p:pic>
      <p:sp>
        <p:nvSpPr>
          <p:cNvPr id="5" name="TextBox 4"/>
          <p:cNvSpPr txBox="1"/>
          <p:nvPr/>
        </p:nvSpPr>
        <p:spPr>
          <a:xfrm>
            <a:off x="487626" y="1510625"/>
            <a:ext cx="5377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Geographic North Pole (in the Arctic) is actually the Earth’s magnetic South pole!</a:t>
            </a:r>
          </a:p>
          <a:p>
            <a:endParaRPr lang="en-GB" sz="2400" dirty="0"/>
          </a:p>
          <a:p>
            <a:r>
              <a:rPr lang="en-GB" sz="2400" dirty="0" smtClean="0"/>
              <a:t>The Earth’s core acts like a bar magnet, south at the top , north at the </a:t>
            </a:r>
            <a:r>
              <a:rPr lang="en-GB" sz="2400" dirty="0" err="1" smtClean="0"/>
              <a:t>botton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Magnetic field reversals have happened at various time in the past!</a:t>
            </a:r>
          </a:p>
        </p:txBody>
      </p:sp>
    </p:spTree>
    <p:extLst>
      <p:ext uri="{BB962C8B-B14F-4D97-AF65-F5344CB8AC3E}">
        <p14:creationId xmlns:p14="http://schemas.microsoft.com/office/powerpoint/2010/main" val="1553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6D4C-A1D7-4B78-9083-FA2E8E0E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3929" cy="844697"/>
          </a:xfrm>
        </p:spPr>
        <p:txBody>
          <a:bodyPr/>
          <a:lstStyle/>
          <a:p>
            <a:r>
              <a:rPr lang="en-GB" dirty="0"/>
              <a:t>Example 2015 Q9(a)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A52EB7-D081-4F4F-9F96-C496D1273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224" y="1209822"/>
            <a:ext cx="8425905" cy="54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DDD-85C1-476C-935C-B6BE4AFF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56000"/>
          </a:xfrm>
        </p:spPr>
        <p:txBody>
          <a:bodyPr>
            <a:normAutofit fontScale="90000"/>
          </a:bodyPr>
          <a:lstStyle/>
          <a:p>
            <a:r>
              <a:rPr lang="en-GB" dirty="0"/>
              <a:t>Bubble chamber </a:t>
            </a:r>
            <a:r>
              <a:rPr lang="en-GB" sz="2400" dirty="0"/>
              <a:t>(1952)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89BD-BEDE-4A62-AF4E-56169017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415"/>
            <a:ext cx="10515600" cy="2672861"/>
          </a:xfrm>
        </p:spPr>
        <p:txBody>
          <a:bodyPr/>
          <a:lstStyle/>
          <a:p>
            <a:r>
              <a:rPr lang="en-GB" dirty="0"/>
              <a:t>The bubble chamber was one of the first devices to observe and measure the characteristics of cosmic rays and subatomic particles.</a:t>
            </a:r>
          </a:p>
          <a:p>
            <a:r>
              <a:rPr lang="en-GB" dirty="0"/>
              <a:t>A magnetic field is produced across a chamber containing a fluid and charged particles passing through it leave tracks of bubbles. The radius of these tracks can be measured and the mass and charge of the particles can be deduced.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1994E-6020-4A3D-9799-C1A441538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703003"/>
            <a:ext cx="3643687" cy="2902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9E7B3-3AF4-4B78-B29B-D65922FD4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71"/>
          <a:stretch/>
        </p:blipFill>
        <p:spPr>
          <a:xfrm>
            <a:off x="3671668" y="4033276"/>
            <a:ext cx="3402551" cy="2321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90BC6-746B-4743-8533-5BCC90BE6B41}"/>
              </a:ext>
            </a:extLst>
          </p:cNvPr>
          <p:cNvSpPr txBox="1"/>
          <p:nvPr/>
        </p:nvSpPr>
        <p:spPr>
          <a:xfrm>
            <a:off x="838200" y="4403188"/>
            <a:ext cx="222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currently being used to look for WIMPs, the possible source of dark matter, at CERN.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A1BE-64C9-4110-A757-D82F4D3A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89453"/>
          </a:xfrm>
        </p:spPr>
        <p:txBody>
          <a:bodyPr>
            <a:normAutofit fontScale="90000"/>
          </a:bodyPr>
          <a:lstStyle/>
          <a:p>
            <a:r>
              <a:rPr lang="en-GB" dirty="0"/>
              <a:t>Mass Spectrometer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16798E-6563-4C60-B7FA-74B74F86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1093705"/>
            <a:ext cx="6549664" cy="49006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56DD8-694D-4116-9EF9-7978C6FBA7AC}"/>
              </a:ext>
            </a:extLst>
          </p:cNvPr>
          <p:cNvSpPr txBox="1"/>
          <p:nvPr/>
        </p:nvSpPr>
        <p:spPr>
          <a:xfrm>
            <a:off x="609600" y="1506300"/>
            <a:ext cx="4856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Chemistry, the relative atomic mass of elements and compounds can be determined by passing ions that are all travelling at the same speed through a magnetic field that steers them in a circular path.</a:t>
            </a:r>
          </a:p>
          <a:p>
            <a:r>
              <a:rPr lang="en-GB" sz="2400" dirty="0"/>
              <a:t>Lighter masses (isotopes) are deflected most.</a:t>
            </a:r>
            <a:endParaRPr lang="en-US" sz="2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6F6482-1174-4AD8-BEFC-4378C3783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48966"/>
              </p:ext>
            </p:extLst>
          </p:nvPr>
        </p:nvGraphicFramePr>
        <p:xfrm>
          <a:off x="3235314" y="4766048"/>
          <a:ext cx="1702446" cy="1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469800" imgH="419040" progId="Equation.DSMT4">
                  <p:embed/>
                </p:oleObj>
              </mc:Choice>
              <mc:Fallback>
                <p:oleObj name="Equation" r:id="rId4" imgW="46980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6527AC-CAFE-4450-B36A-9256F71B5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314" y="4766048"/>
                        <a:ext cx="1702446" cy="151839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1120-8941-4FBB-AA2B-02702DAF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994"/>
          </a:xfrm>
        </p:spPr>
        <p:txBody>
          <a:bodyPr/>
          <a:lstStyle/>
          <a:p>
            <a:r>
              <a:rPr lang="en-GB" dirty="0"/>
              <a:t>CERN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00EA-5FF9-445D-8BBD-041EBBA2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10"/>
            <a:ext cx="1071345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the Large Hadron Collider at CERN, protons are accelerated to high velocities around a tunnel of circumference 26km. </a:t>
            </a:r>
          </a:p>
          <a:p>
            <a:pPr marL="0" indent="0">
              <a:buNone/>
            </a:pPr>
            <a:r>
              <a:rPr lang="en-GB" dirty="0"/>
              <a:t>The beams of protons are initially steered by electromagnets with a magnetic induction of     7.6 x10</a:t>
            </a:r>
            <a:r>
              <a:rPr lang="en-GB" baseline="30000" dirty="0"/>
              <a:t>-5 </a:t>
            </a:r>
            <a:r>
              <a:rPr lang="en-GB" dirty="0"/>
              <a:t>T. </a:t>
            </a:r>
          </a:p>
          <a:p>
            <a:pPr marL="0" indent="0">
              <a:buNone/>
            </a:pPr>
            <a:r>
              <a:rPr lang="en-GB" dirty="0"/>
              <a:t>Determine the speed of the protons in the machine.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CD681-9172-4BB8-BF27-74C4DAF1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85" y="3640239"/>
            <a:ext cx="3960230" cy="2646993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208DAF0-28F4-47C7-811E-6EB9C105D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36702"/>
              </p:ext>
            </p:extLst>
          </p:nvPr>
        </p:nvGraphicFramePr>
        <p:xfrm>
          <a:off x="979560" y="3441092"/>
          <a:ext cx="1372238" cy="122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4" imgW="469800" imgH="419040" progId="Equation.DSMT4">
                  <p:embed/>
                </p:oleObj>
              </mc:Choice>
              <mc:Fallback>
                <p:oleObj name="Equation" r:id="rId4" imgW="46980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6527AC-CAFE-4450-B36A-9256F71B5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560" y="3441092"/>
                        <a:ext cx="1372238" cy="122388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802F950-8011-42E5-A7E4-E33D32E55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43637"/>
              </p:ext>
            </p:extLst>
          </p:nvPr>
        </p:nvGraphicFramePr>
        <p:xfrm>
          <a:off x="2493158" y="3451518"/>
          <a:ext cx="49593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6" imgW="1892160" imgH="419040" progId="Equation.DSMT4">
                  <p:embed/>
                </p:oleObj>
              </mc:Choice>
              <mc:Fallback>
                <p:oleObj name="Equation" r:id="rId6" imgW="1892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3158" y="3451518"/>
                        <a:ext cx="4959350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1289BD-F6D4-4450-B2DC-D47EF0FEB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52063"/>
              </p:ext>
            </p:extLst>
          </p:nvPr>
        </p:nvGraphicFramePr>
        <p:xfrm>
          <a:off x="1166886" y="4779895"/>
          <a:ext cx="48164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8" imgW="2057400" imgH="419040" progId="Equation.DSMT4">
                  <p:embed/>
                </p:oleObj>
              </mc:Choice>
              <mc:Fallback>
                <p:oleObj name="Equation" r:id="rId8" imgW="2057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6886" y="4779895"/>
                        <a:ext cx="48164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A1DF4BC-854C-427D-B302-3F1553512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45514"/>
              </p:ext>
            </p:extLst>
          </p:nvPr>
        </p:nvGraphicFramePr>
        <p:xfrm>
          <a:off x="1166886" y="5867334"/>
          <a:ext cx="2426786" cy="49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0" imgW="1002960" imgH="203040" progId="Equation.DSMT4">
                  <p:embed/>
                </p:oleObj>
              </mc:Choice>
              <mc:Fallback>
                <p:oleObj name="Equation" r:id="rId10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66886" y="5867334"/>
                        <a:ext cx="2426786" cy="49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3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177-A98D-47B6-89DE-452EB286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625303"/>
            <a:ext cx="10515600" cy="837737"/>
          </a:xfrm>
        </p:spPr>
        <p:txBody>
          <a:bodyPr/>
          <a:lstStyle/>
          <a:p>
            <a:r>
              <a:rPr lang="en-GB" dirty="0"/>
              <a:t>Cosmic Radiation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5346-4608-4D5A-B572-D6202A61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1" y="1463040"/>
            <a:ext cx="6636602" cy="29737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Particles and waves from space are continually being received on Earth and can be detected using a range of telescopes and particle detectors.</a:t>
            </a:r>
          </a:p>
          <a:p>
            <a:r>
              <a:rPr lang="en-GB" dirty="0"/>
              <a:t>The stream of charged particles ejected from the Sun is called the </a:t>
            </a:r>
            <a:r>
              <a:rPr lang="en-GB" b="1" u="sng" dirty="0"/>
              <a:t>Solar Wind</a:t>
            </a:r>
            <a:r>
              <a:rPr lang="en-GB" dirty="0"/>
              <a:t>. </a:t>
            </a:r>
          </a:p>
          <a:p>
            <a:r>
              <a:rPr lang="en-GB" dirty="0"/>
              <a:t>It can produce spectacular light shows in the polar regions called Aurora.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9104F-1EFC-4F8C-939C-23B3F1B0D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14280" r="9679" b="8075"/>
          <a:stretch/>
        </p:blipFill>
        <p:spPr>
          <a:xfrm>
            <a:off x="7315200" y="1044172"/>
            <a:ext cx="4342228" cy="2511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C8AAA-18E7-4E68-A279-1AB2689CC3F9}"/>
              </a:ext>
            </a:extLst>
          </p:cNvPr>
          <p:cNvSpPr/>
          <p:nvPr/>
        </p:nvSpPr>
        <p:spPr>
          <a:xfrm>
            <a:off x="715108" y="4522558"/>
            <a:ext cx="10721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Charged particles </a:t>
            </a:r>
            <a:r>
              <a:rPr lang="en-GB" sz="2400" dirty="0"/>
              <a:t>can be investigated using electric and magnetic </a:t>
            </a:r>
            <a:r>
              <a:rPr lang="en-GB" sz="2400" b="1" u="sng" dirty="0">
                <a:solidFill>
                  <a:srgbClr val="FF0000"/>
                </a:solidFill>
              </a:rPr>
              <a:t>fields</a:t>
            </a:r>
            <a:r>
              <a:rPr lang="en-GB" sz="2400" dirty="0"/>
              <a:t>.</a:t>
            </a:r>
          </a:p>
          <a:p>
            <a:r>
              <a:rPr lang="en-GB" sz="2400" dirty="0"/>
              <a:t>You were introduced to electric and magnetic fields in Higher Physics.</a:t>
            </a:r>
          </a:p>
          <a:p>
            <a:r>
              <a:rPr lang="en-GB" sz="2400" dirty="0"/>
              <a:t>So let’s do a bit of revision first…………..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643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" y="-1"/>
            <a:ext cx="122028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1" y="320862"/>
            <a:ext cx="10515600" cy="1325563"/>
          </a:xfrm>
        </p:spPr>
        <p:txBody>
          <a:bodyPr/>
          <a:lstStyle/>
          <a:p>
            <a:r>
              <a:rPr lang="en-GB" b="1" u="sng" dirty="0"/>
              <a:t>What is a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91" y="1805449"/>
            <a:ext cx="5904932" cy="435329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physics a field is a region where a particle experiences </a:t>
            </a:r>
            <a:r>
              <a:rPr lang="en-GB" b="1" u="sng" dirty="0">
                <a:solidFill>
                  <a:srgbClr val="FF0000"/>
                </a:solidFill>
              </a:rPr>
              <a:t>a force</a:t>
            </a:r>
            <a:r>
              <a:rPr lang="en-GB" dirty="0"/>
              <a:t>.</a:t>
            </a:r>
          </a:p>
          <a:p>
            <a:r>
              <a:rPr lang="en-GB" dirty="0"/>
              <a:t>An electric field is a region in which an </a:t>
            </a:r>
            <a:r>
              <a:rPr lang="en-GB" b="1" u="sng" dirty="0"/>
              <a:t>electric charge </a:t>
            </a:r>
            <a:r>
              <a:rPr lang="en-GB" dirty="0"/>
              <a:t>experiences a force </a:t>
            </a:r>
            <a:r>
              <a:rPr lang="en-GB" sz="2400" dirty="0"/>
              <a:t>(more about that in Unit 3)</a:t>
            </a:r>
          </a:p>
          <a:p>
            <a:r>
              <a:rPr lang="en-GB" dirty="0"/>
              <a:t>A magnetic field is a region in which a </a:t>
            </a:r>
            <a:r>
              <a:rPr lang="en-GB" b="1" u="sng" dirty="0"/>
              <a:t>moving electric charge </a:t>
            </a:r>
            <a:r>
              <a:rPr lang="en-GB" dirty="0"/>
              <a:t>experiences a force</a:t>
            </a:r>
          </a:p>
          <a:p>
            <a:r>
              <a:rPr lang="en-GB" sz="2400" dirty="0"/>
              <a:t>(also remember:  a gravitational field is a region in which a mass experiences a force)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9" y="789937"/>
            <a:ext cx="5057633" cy="38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669" y="4843656"/>
            <a:ext cx="548514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Watch as the electrons in the atoms of the seeds are affected by a large electric field - </a:t>
            </a:r>
            <a:r>
              <a:rPr lang="en-GB" sz="2400" dirty="0">
                <a:hlinkClick r:id="rId3"/>
              </a:rPr>
              <a:t>watch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94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GB" dirty="0"/>
              <a:t>Studying fields – The cathode ray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60" y="1551904"/>
            <a:ext cx="6449704" cy="4764127"/>
          </a:xfrm>
        </p:spPr>
        <p:txBody>
          <a:bodyPr>
            <a:normAutofit/>
          </a:bodyPr>
          <a:lstStyle/>
          <a:p>
            <a:r>
              <a:rPr lang="en-GB" dirty="0"/>
              <a:t>We can study fields in the classroom using this apparatus:</a:t>
            </a:r>
          </a:p>
          <a:p>
            <a:endParaRPr lang="en-GB" dirty="0"/>
          </a:p>
          <a:p>
            <a:r>
              <a:rPr lang="en-GB" dirty="0"/>
              <a:t>Electrons are fired from a negative “cathode” towards a positive “anode” in an “electron gun”</a:t>
            </a:r>
          </a:p>
          <a:p>
            <a:endParaRPr lang="en-GB" dirty="0"/>
          </a:p>
          <a:p>
            <a:r>
              <a:rPr lang="en-GB" dirty="0"/>
              <a:t>This beam of electrons can then be steered in a circular path with a </a:t>
            </a:r>
            <a:r>
              <a:rPr lang="en-GB" b="1" u="sng" dirty="0"/>
              <a:t>magnetic</a:t>
            </a:r>
            <a:r>
              <a:rPr lang="en-GB" dirty="0"/>
              <a:t> </a:t>
            </a:r>
            <a:r>
              <a:rPr lang="en-GB" b="1" u="sng" dirty="0"/>
              <a:t>field</a:t>
            </a:r>
            <a:r>
              <a:rPr lang="en-GB" dirty="0"/>
              <a:t> produced using electromagnets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11046"/>
          <a:stretch/>
        </p:blipFill>
        <p:spPr>
          <a:xfrm>
            <a:off x="7287904" y="1282890"/>
            <a:ext cx="4121624" cy="5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449" y="500610"/>
            <a:ext cx="10515600" cy="858764"/>
          </a:xfrm>
        </p:spPr>
        <p:txBody>
          <a:bodyPr/>
          <a:lstStyle/>
          <a:p>
            <a:r>
              <a:rPr lang="en-GB" dirty="0"/>
              <a:t>Magnetic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7" y="1449988"/>
            <a:ext cx="10655105" cy="1519310"/>
          </a:xfrm>
        </p:spPr>
        <p:txBody>
          <a:bodyPr>
            <a:normAutofit/>
          </a:bodyPr>
          <a:lstStyle/>
          <a:p>
            <a:r>
              <a:rPr lang="en-GB" dirty="0"/>
              <a:t>A magnetic field is a region in which a </a:t>
            </a:r>
            <a:r>
              <a:rPr lang="en-GB" b="1" u="sng" dirty="0"/>
              <a:t>moving charge</a:t>
            </a:r>
            <a:r>
              <a:rPr lang="en-GB" dirty="0"/>
              <a:t> experiences a force. Since electrons are moving charges they will experience a force when they enter a magnetic field.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32" t="18894" r="31115" b="15144"/>
          <a:stretch/>
        </p:blipFill>
        <p:spPr>
          <a:xfrm>
            <a:off x="7738853" y="2489981"/>
            <a:ext cx="3614947" cy="3657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449" y="3195396"/>
            <a:ext cx="5852160" cy="2246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If a charged particle enters a magnetic field </a:t>
            </a:r>
            <a:r>
              <a:rPr lang="en-GB" sz="2800" b="1" u="sng" dirty="0"/>
              <a:t>perpendicular</a:t>
            </a:r>
            <a:r>
              <a:rPr lang="en-GB" sz="2800" dirty="0"/>
              <a:t> to the field, it will experience a force at right angles to its motion and it will be steered into a circular path.</a:t>
            </a:r>
          </a:p>
        </p:txBody>
      </p:sp>
    </p:spTree>
    <p:extLst>
      <p:ext uri="{BB962C8B-B14F-4D97-AF65-F5344CB8AC3E}">
        <p14:creationId xmlns:p14="http://schemas.microsoft.com/office/powerpoint/2010/main" val="37447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/>
          <a:lstStyle/>
          <a:p>
            <a:r>
              <a:rPr lang="en-GB" dirty="0"/>
              <a:t>Magnetic field direction?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297"/>
            <a:ext cx="10515600" cy="1069144"/>
          </a:xfrm>
        </p:spPr>
        <p:txBody>
          <a:bodyPr/>
          <a:lstStyle/>
          <a:p>
            <a:r>
              <a:rPr lang="en-GB" dirty="0"/>
              <a:t>To represent magnetic fields going into or coming out of the page the following system is used: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97" y="2541216"/>
            <a:ext cx="3397905" cy="241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06" y="2635894"/>
            <a:ext cx="3175724" cy="2324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6995" y="5218977"/>
            <a:ext cx="476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Magnetic field going </a:t>
            </a:r>
            <a:r>
              <a:rPr lang="en-GB" sz="2800" b="1" u="sng" dirty="0"/>
              <a:t>into</a:t>
            </a:r>
            <a:r>
              <a:rPr lang="en-GB" sz="2000" dirty="0"/>
              <a:t> the page:</a:t>
            </a:r>
          </a:p>
          <a:p>
            <a:pPr algn="ctr"/>
            <a:r>
              <a:rPr lang="en-GB" sz="2000" dirty="0"/>
              <a:t>A grid of crosses showing the field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2116" y="5218977"/>
            <a:ext cx="4808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Magnetic field coming </a:t>
            </a:r>
            <a:r>
              <a:rPr lang="en-GB" sz="2800" b="1" u="sng" dirty="0"/>
              <a:t>out of </a:t>
            </a:r>
            <a:r>
              <a:rPr lang="en-GB" sz="2000" dirty="0"/>
              <a:t>the page:</a:t>
            </a:r>
          </a:p>
          <a:p>
            <a:r>
              <a:rPr lang="en-GB" sz="2000" dirty="0"/>
              <a:t>A grid of dots showing the field region</a:t>
            </a:r>
          </a:p>
        </p:txBody>
      </p:sp>
    </p:spTree>
    <p:extLst>
      <p:ext uri="{BB962C8B-B14F-4D97-AF65-F5344CB8AC3E}">
        <p14:creationId xmlns:p14="http://schemas.microsoft.com/office/powerpoint/2010/main" val="18623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648"/>
            <a:ext cx="10972800" cy="1143000"/>
          </a:xfrm>
        </p:spPr>
        <p:txBody>
          <a:bodyPr/>
          <a:lstStyle/>
          <a:p>
            <a:r>
              <a:rPr lang="en-GB" dirty="0"/>
              <a:t>The right hand rule – </a:t>
            </a:r>
            <a:r>
              <a:rPr lang="en-GB" sz="2800" dirty="0"/>
              <a:t>(for negative charge)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1925" b="2528"/>
          <a:stretch/>
        </p:blipFill>
        <p:spPr>
          <a:xfrm>
            <a:off x="6095999" y="624649"/>
            <a:ext cx="5705155" cy="4046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534" y="1332653"/>
            <a:ext cx="5153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direction of the magnetic force on a negatively charged particle can be determined if you know the direction of the magnetic field (north to south) and the direction of the motion of a </a:t>
            </a:r>
            <a:r>
              <a:rPr lang="en-GB" sz="2400" b="1" u="sng" dirty="0"/>
              <a:t>negative</a:t>
            </a:r>
            <a:r>
              <a:rPr lang="en-GB" sz="2400" dirty="0"/>
              <a:t> 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022" y="4215929"/>
            <a:ext cx="7030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F</a:t>
            </a:r>
            <a:r>
              <a:rPr lang="en-GB" sz="2800" dirty="0"/>
              <a:t>irst finger = magnetic </a:t>
            </a:r>
            <a:r>
              <a:rPr lang="en-GB" sz="2800" b="1" u="sng" dirty="0">
                <a:solidFill>
                  <a:srgbClr val="FF0000"/>
                </a:solidFill>
              </a:rPr>
              <a:t>F</a:t>
            </a:r>
            <a:r>
              <a:rPr lang="en-GB" sz="2800" dirty="0"/>
              <a:t>ield</a:t>
            </a:r>
          </a:p>
          <a:p>
            <a:r>
              <a:rPr lang="en-GB" sz="2800" dirty="0" err="1"/>
              <a:t>se</a:t>
            </a:r>
            <a:r>
              <a:rPr lang="en-GB" sz="2800" b="1" u="sng" dirty="0" err="1">
                <a:solidFill>
                  <a:srgbClr val="FF0000"/>
                </a:solidFill>
              </a:rPr>
              <a:t>C</a:t>
            </a:r>
            <a:r>
              <a:rPr lang="en-GB" sz="2800" dirty="0" err="1"/>
              <a:t>ond</a:t>
            </a:r>
            <a:r>
              <a:rPr lang="en-GB" sz="2800" dirty="0"/>
              <a:t> finger = direction of moving </a:t>
            </a:r>
            <a:r>
              <a:rPr lang="en-GB" sz="2800" b="1" u="sng" dirty="0">
                <a:solidFill>
                  <a:srgbClr val="FF0000"/>
                </a:solidFill>
              </a:rPr>
              <a:t>C</a:t>
            </a:r>
            <a:r>
              <a:rPr lang="en-GB" sz="2800" dirty="0"/>
              <a:t>harge </a:t>
            </a:r>
          </a:p>
          <a:p>
            <a:r>
              <a:rPr lang="en-GB" sz="2800" b="1" u="sng" dirty="0">
                <a:solidFill>
                  <a:srgbClr val="FF0000"/>
                </a:solidFill>
              </a:rPr>
              <a:t>Th</a:t>
            </a:r>
            <a:r>
              <a:rPr lang="en-GB" sz="2800" dirty="0"/>
              <a:t>umb = direction of the force </a:t>
            </a:r>
            <a:r>
              <a:rPr lang="en-GB" sz="2800" dirty="0" smtClean="0"/>
              <a:t>(</a:t>
            </a:r>
            <a:r>
              <a:rPr lang="en-GB" sz="2800" b="1" u="sng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/>
              <a:t>rust) on </a:t>
            </a:r>
            <a:r>
              <a:rPr lang="en-GB" sz="2800" dirty="0"/>
              <a:t>the charge</a:t>
            </a:r>
          </a:p>
        </p:txBody>
      </p:sp>
    </p:spTree>
    <p:extLst>
      <p:ext uri="{BB962C8B-B14F-4D97-AF65-F5344CB8AC3E}">
        <p14:creationId xmlns:p14="http://schemas.microsoft.com/office/powerpoint/2010/main" val="24303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233"/>
            <a:ext cx="10515600" cy="842910"/>
          </a:xfrm>
        </p:spPr>
        <p:txBody>
          <a:bodyPr/>
          <a:lstStyle/>
          <a:p>
            <a:r>
              <a:rPr lang="en-GB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53"/>
            <a:ext cx="10767646" cy="534573"/>
          </a:xfrm>
        </p:spPr>
        <p:txBody>
          <a:bodyPr>
            <a:normAutofit/>
          </a:bodyPr>
          <a:lstStyle/>
          <a:p>
            <a:r>
              <a:rPr lang="en-GB" sz="2400" dirty="0"/>
              <a:t>Use the right hand rule to check which of these 2 diagrams is/are 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3"/>
          <a:stretch/>
        </p:blipFill>
        <p:spPr>
          <a:xfrm>
            <a:off x="6540722" y="1862626"/>
            <a:ext cx="4043643" cy="405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7"/>
          <a:stretch/>
        </p:blipFill>
        <p:spPr>
          <a:xfrm>
            <a:off x="1176993" y="2228874"/>
            <a:ext cx="4431323" cy="381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4"/>
          <a:stretch/>
        </p:blipFill>
        <p:spPr>
          <a:xfrm>
            <a:off x="838200" y="2496244"/>
            <a:ext cx="652480" cy="699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0437" y="6047322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are correct!!</a:t>
            </a:r>
          </a:p>
        </p:txBody>
      </p:sp>
    </p:spTree>
    <p:extLst>
      <p:ext uri="{BB962C8B-B14F-4D97-AF65-F5344CB8AC3E}">
        <p14:creationId xmlns:p14="http://schemas.microsoft.com/office/powerpoint/2010/main" val="24837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0F26-2B29-486A-808A-EC3A622D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2048"/>
          </a:xfrm>
        </p:spPr>
        <p:txBody>
          <a:bodyPr/>
          <a:lstStyle/>
          <a:p>
            <a:r>
              <a:rPr lang="en-GB" dirty="0"/>
              <a:t>Magnetic Induction  (B)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BB5B-06D2-4AFA-B095-83CA7D62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136"/>
            <a:ext cx="10515600" cy="1297402"/>
          </a:xfrm>
        </p:spPr>
        <p:txBody>
          <a:bodyPr/>
          <a:lstStyle/>
          <a:p>
            <a:r>
              <a:rPr lang="en-GB" dirty="0"/>
              <a:t>The magnitude of a magnetic field is called the </a:t>
            </a:r>
            <a:r>
              <a:rPr lang="en-GB" b="1" u="sng" dirty="0"/>
              <a:t>magnetic induction</a:t>
            </a:r>
            <a:r>
              <a:rPr lang="en-GB" dirty="0"/>
              <a:t>. It is given the symbol B and is measured in tesla (T). </a:t>
            </a:r>
            <a:r>
              <a:rPr lang="en-GB" sz="2000" dirty="0"/>
              <a:t>(Named after Nikola Tesla 1856-1943)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8ACCD-EB63-487C-94D7-8452245F7E87}"/>
              </a:ext>
            </a:extLst>
          </p:cNvPr>
          <p:cNvSpPr txBox="1"/>
          <p:nvPr/>
        </p:nvSpPr>
        <p:spPr>
          <a:xfrm>
            <a:off x="1575582" y="2968309"/>
            <a:ext cx="92634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tesla is defined  as the size of magnetic field needed to produce a force of 1N on a conductor of length 1m carrying a current of 1A – more about this in the 3</a:t>
            </a:r>
            <a:r>
              <a:rPr lang="en-GB" sz="2000" baseline="30000" dirty="0"/>
              <a:t>rd</a:t>
            </a:r>
            <a:r>
              <a:rPr lang="en-GB" sz="2000" dirty="0"/>
              <a:t> unit!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25C19-14A8-4630-8DDD-09630FE2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4"/>
          <a:stretch/>
        </p:blipFill>
        <p:spPr>
          <a:xfrm>
            <a:off x="599049" y="4063023"/>
            <a:ext cx="4550027" cy="2569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2B41CA-BAD3-46E0-8A80-A90B9776391A}"/>
              </a:ext>
            </a:extLst>
          </p:cNvPr>
          <p:cNvSpPr txBox="1"/>
          <p:nvPr/>
        </p:nvSpPr>
        <p:spPr>
          <a:xfrm>
            <a:off x="5149076" y="4063023"/>
            <a:ext cx="6482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may have seen this demo in 3</a:t>
            </a:r>
            <a:r>
              <a:rPr lang="en-GB" sz="2400" baseline="30000" dirty="0"/>
              <a:t>rd</a:t>
            </a:r>
            <a:r>
              <a:rPr lang="en-GB" sz="2400" dirty="0"/>
              <a:t> year of the force on a current carrying conductor.</a:t>
            </a:r>
          </a:p>
          <a:p>
            <a:r>
              <a:rPr lang="en-GB" sz="2400" dirty="0"/>
              <a:t>The bigger the current the bigger the force and hence the greater the acceleration of the axle.</a:t>
            </a:r>
          </a:p>
          <a:p>
            <a:r>
              <a:rPr lang="en-GB" sz="2400" dirty="0"/>
              <a:t>Remember – A current is a flow of </a:t>
            </a:r>
            <a:r>
              <a:rPr lang="en-GB" sz="2400" b="1" u="sng" dirty="0"/>
              <a:t>moving charge</a:t>
            </a:r>
            <a:r>
              <a:rPr lang="en-GB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93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720</TotalTime>
  <Words>1257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Flow</vt:lpstr>
      <vt:lpstr>Equation</vt:lpstr>
      <vt:lpstr>Particles from Space</vt:lpstr>
      <vt:lpstr>Cosmic Radiation</vt:lpstr>
      <vt:lpstr>What is a field?</vt:lpstr>
      <vt:lpstr>Studying fields – The cathode ray tube</vt:lpstr>
      <vt:lpstr>Magnetic fields</vt:lpstr>
      <vt:lpstr>Magnetic field direction?</vt:lpstr>
      <vt:lpstr>The right hand rule – (for negative charge)</vt:lpstr>
      <vt:lpstr>Example:</vt:lpstr>
      <vt:lpstr>Magnetic Induction  (B)</vt:lpstr>
      <vt:lpstr>Magnetic force</vt:lpstr>
      <vt:lpstr>Circular path in a magnetic field.</vt:lpstr>
      <vt:lpstr>Circular path of a charge in a magnetic field</vt:lpstr>
      <vt:lpstr>Helical Motion in a Magnetic field</vt:lpstr>
      <vt:lpstr>Earths Magnetic field</vt:lpstr>
      <vt:lpstr>Earths Magnetic field</vt:lpstr>
      <vt:lpstr>Example 2015 Q9(a)</vt:lpstr>
      <vt:lpstr>Bubble chamber (1952)</vt:lpstr>
      <vt:lpstr>Mass Spectrometer</vt:lpstr>
      <vt:lpstr>CERN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Particles from Space</dc:title>
  <dc:creator>Colin Stewart</dc:creator>
  <cp:lastModifiedBy>S Marshallsay</cp:lastModifiedBy>
  <cp:revision>42</cp:revision>
  <cp:lastPrinted>2018-11-26T10:01:11Z</cp:lastPrinted>
  <dcterms:created xsi:type="dcterms:W3CDTF">2017-10-29T11:30:31Z</dcterms:created>
  <dcterms:modified xsi:type="dcterms:W3CDTF">2018-11-26T12:21:33Z</dcterms:modified>
</cp:coreProperties>
</file>