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7" r:id="rId3"/>
    <p:sldId id="257" r:id="rId4"/>
    <p:sldId id="258" r:id="rId5"/>
    <p:sldId id="259" r:id="rId6"/>
    <p:sldId id="260" r:id="rId7"/>
    <p:sldId id="265" r:id="rId8"/>
    <p:sldId id="266" r:id="rId9"/>
    <p:sldId id="261" r:id="rId10"/>
    <p:sldId id="262" r:id="rId11"/>
    <p:sldId id="263" r:id="rId12"/>
    <p:sldId id="268" r:id="rId13"/>
    <p:sldId id="273" r:id="rId14"/>
    <p:sldId id="272" r:id="rId15"/>
    <p:sldId id="269" r:id="rId16"/>
    <p:sldId id="271" r:id="rId17"/>
    <p:sldId id="270"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2"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5.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4.wmf"/><Relationship Id="rId5" Type="http://schemas.openxmlformats.org/officeDocument/2006/relationships/image" Target="../media/image16.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5.wmf"/><Relationship Id="rId5" Type="http://schemas.openxmlformats.org/officeDocument/2006/relationships/image" Target="../media/image16.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17.wmf"/><Relationship Id="rId1" Type="http://schemas.openxmlformats.org/officeDocument/2006/relationships/image" Target="../media/image1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3F4739-3194-4AB4-946D-D934BEB738CE}" type="datetimeFigureOut">
              <a:rPr lang="en-US" smtClean="0"/>
              <a:t>12/14/2018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2038412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F4739-3194-4AB4-946D-D934BEB738CE}"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163154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F4739-3194-4AB4-946D-D934BEB738CE}"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403632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F4739-3194-4AB4-946D-D934BEB738CE}"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386309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A53F4739-3194-4AB4-946D-D934BEB738CE}"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1790177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3F4739-3194-4AB4-946D-D934BEB738CE}"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402241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53F4739-3194-4AB4-946D-D934BEB738CE}" type="datetimeFigureOut">
              <a:rPr lang="en-US" smtClean="0"/>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425764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3F4739-3194-4AB4-946D-D934BEB738CE}" type="datetimeFigureOut">
              <a:rPr lang="en-US" smtClean="0"/>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102521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F4739-3194-4AB4-946D-D934BEB738CE}" type="datetimeFigureOut">
              <a:rPr lang="en-US" smtClean="0"/>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207110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3F4739-3194-4AB4-946D-D934BEB738CE}"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B7C2B6-F0A9-4B63-B66A-F3B254954913}" type="slidenum">
              <a:rPr lang="en-US" smtClean="0"/>
              <a:t>‹#›</a:t>
            </a:fld>
            <a:endParaRPr lang="en-US"/>
          </a:p>
        </p:txBody>
      </p:sp>
    </p:spTree>
    <p:extLst>
      <p:ext uri="{BB962C8B-B14F-4D97-AF65-F5344CB8AC3E}">
        <p14:creationId xmlns:p14="http://schemas.microsoft.com/office/powerpoint/2010/main" val="421689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A53F4739-3194-4AB4-946D-D934BEB738CE}"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04B7C2B6-F0A9-4B63-B66A-F3B254954913}"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46584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3F4739-3194-4AB4-946D-D934BEB738CE}" type="datetimeFigureOut">
              <a:rPr lang="en-US" smtClean="0"/>
              <a:t>12/14/2018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B7C2B6-F0A9-4B63-B66A-F3B254954913}"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42167158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7.bin"/><Relationship Id="rId14" Type="http://schemas.openxmlformats.org/officeDocument/2006/relationships/image" Target="../media/image25.wmf"/></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4.bin"/><Relationship Id="rId18" Type="http://schemas.openxmlformats.org/officeDocument/2006/relationships/image" Target="../media/image32.wmf"/><Relationship Id="rId3" Type="http://schemas.openxmlformats.org/officeDocument/2006/relationships/oleObject" Target="../embeddings/oleObject20.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9.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7.vml"/><Relationship Id="rId6" Type="http://schemas.openxmlformats.org/officeDocument/2006/relationships/image" Target="../media/image17.wmf"/><Relationship Id="rId11" Type="http://schemas.openxmlformats.org/officeDocument/2006/relationships/oleObject" Target="../embeddings/oleObject23.bin"/><Relationship Id="rId24" Type="http://schemas.openxmlformats.org/officeDocument/2006/relationships/image" Target="../media/image35.wmf"/><Relationship Id="rId5" Type="http://schemas.openxmlformats.org/officeDocument/2006/relationships/oleObject" Target="../embeddings/oleObject10.bin"/><Relationship Id="rId15" Type="http://schemas.openxmlformats.org/officeDocument/2006/relationships/oleObject" Target="../embeddings/oleObject25.bin"/><Relationship Id="rId23" Type="http://schemas.openxmlformats.org/officeDocument/2006/relationships/oleObject" Target="../embeddings/oleObject29.bin"/><Relationship Id="rId10" Type="http://schemas.openxmlformats.org/officeDocument/2006/relationships/image" Target="../media/image28.wmf"/><Relationship Id="rId19" Type="http://schemas.openxmlformats.org/officeDocument/2006/relationships/oleObject" Target="../embeddings/oleObject27.bin"/><Relationship Id="rId4" Type="http://schemas.openxmlformats.org/officeDocument/2006/relationships/image" Target="../media/image15.wmf"/><Relationship Id="rId9" Type="http://schemas.openxmlformats.org/officeDocument/2006/relationships/oleObject" Target="../embeddings/oleObject22.bin"/><Relationship Id="rId14" Type="http://schemas.openxmlformats.org/officeDocument/2006/relationships/image" Target="../media/image30.wmf"/><Relationship Id="rId22" Type="http://schemas.openxmlformats.org/officeDocument/2006/relationships/image" Target="../media/image34.wmf"/></Relationships>
</file>

<file path=ppt/slides/_rels/slide1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 Id="rId9" Type="http://schemas.openxmlformats.org/officeDocument/2006/relationships/image" Target="../media/image5.gif"/></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34.bin"/><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10.vml"/><Relationship Id="rId6" Type="http://schemas.openxmlformats.org/officeDocument/2006/relationships/image" Target="../media/image41.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9.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4.bin"/><Relationship Id="rId5" Type="http://schemas.openxmlformats.org/officeDocument/2006/relationships/image" Target="../media/image41.wmf"/><Relationship Id="rId4" Type="http://schemas.openxmlformats.org/officeDocument/2006/relationships/oleObject" Target="../embeddings/oleObject43.bin"/></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image" Target="../media/image59.emf"/><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 Id="rId9" Type="http://schemas.openxmlformats.org/officeDocument/2006/relationships/image" Target="../media/image66.emf"/></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oleObject" Target="../embeddings/oleObject1.bin"/><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hyperlink" Target="https://www.youtube.com/watch?v=jxstE6A_CYQ" TargetMode="External"/><Relationship Id="rId4" Type="http://schemas.openxmlformats.org/officeDocument/2006/relationships/image" Target="../media/image2.wmf"/><Relationship Id="rId9" Type="http://schemas.openxmlformats.org/officeDocument/2006/relationships/hyperlink" Target="https://www.youtube.com/watch?v=gZ_KnZHCn4M"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2.jp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9.wmf"/><Relationship Id="rId10" Type="http://schemas.openxmlformats.org/officeDocument/2006/relationships/image" Target="../media/image13.gif"/><Relationship Id="rId4" Type="http://schemas.openxmlformats.org/officeDocument/2006/relationships/oleObject" Target="../embeddings/oleObject5.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1.bin"/><Relationship Id="rId1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859D-CCCB-4CE4-AE91-F78C474C8646}"/>
              </a:ext>
            </a:extLst>
          </p:cNvPr>
          <p:cNvSpPr>
            <a:spLocks noGrp="1"/>
          </p:cNvSpPr>
          <p:nvPr>
            <p:ph type="ctrTitle"/>
          </p:nvPr>
        </p:nvSpPr>
        <p:spPr/>
        <p:txBody>
          <a:bodyPr/>
          <a:lstStyle/>
          <a:p>
            <a:r>
              <a:rPr lang="en-GB" dirty="0"/>
              <a:t>Simple Harmonic Motion 2</a:t>
            </a:r>
            <a:endParaRPr lang="en-US" dirty="0"/>
          </a:p>
        </p:txBody>
      </p:sp>
      <p:sp>
        <p:nvSpPr>
          <p:cNvPr id="3" name="Subtitle 2">
            <a:extLst>
              <a:ext uri="{FF2B5EF4-FFF2-40B4-BE49-F238E27FC236}">
                <a16:creationId xmlns:a16="http://schemas.microsoft.com/office/drawing/2014/main" id="{386C37F4-FE34-4B6C-A270-51FA139B50A4}"/>
              </a:ext>
            </a:extLst>
          </p:cNvPr>
          <p:cNvSpPr>
            <a:spLocks noGrp="1"/>
          </p:cNvSpPr>
          <p:nvPr>
            <p:ph type="subTitle" idx="1"/>
          </p:nvPr>
        </p:nvSpPr>
        <p:spPr/>
        <p:txBody>
          <a:bodyPr/>
          <a:lstStyle/>
          <a:p>
            <a:r>
              <a:rPr lang="en-GB" dirty="0"/>
              <a:t>AH Physics </a:t>
            </a:r>
            <a:r>
              <a:rPr lang="en-GB" dirty="0" smtClean="0"/>
              <a:t>Q&amp;W</a:t>
            </a:r>
            <a:endParaRPr lang="en-US" dirty="0"/>
          </a:p>
        </p:txBody>
      </p:sp>
    </p:spTree>
    <p:extLst>
      <p:ext uri="{BB962C8B-B14F-4D97-AF65-F5344CB8AC3E}">
        <p14:creationId xmlns:p14="http://schemas.microsoft.com/office/powerpoint/2010/main" val="2028555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9A80-EF8F-48E2-B1F7-F5D740D36BB9}"/>
              </a:ext>
            </a:extLst>
          </p:cNvPr>
          <p:cNvSpPr>
            <a:spLocks noGrp="1"/>
          </p:cNvSpPr>
          <p:nvPr>
            <p:ph type="title"/>
          </p:nvPr>
        </p:nvSpPr>
        <p:spPr>
          <a:xfrm>
            <a:off x="609600" y="704088"/>
            <a:ext cx="10972800" cy="619060"/>
          </a:xfrm>
        </p:spPr>
        <p:txBody>
          <a:bodyPr>
            <a:normAutofit fontScale="90000"/>
          </a:bodyPr>
          <a:lstStyle/>
          <a:p>
            <a:r>
              <a:rPr lang="en-GB" dirty="0"/>
              <a:t>A note about </a:t>
            </a:r>
            <a:r>
              <a:rPr lang="el-GR" dirty="0">
                <a:latin typeface="Calibri" panose="020F0502020204030204" pitchFamily="34" charset="0"/>
                <a:cs typeface="Calibri" panose="020F0502020204030204" pitchFamily="34" charset="0"/>
              </a:rPr>
              <a:t>ω</a:t>
            </a:r>
            <a:endParaRPr lang="en-US" dirty="0"/>
          </a:p>
        </p:txBody>
      </p:sp>
      <p:sp>
        <p:nvSpPr>
          <p:cNvPr id="3" name="Content Placeholder 2">
            <a:extLst>
              <a:ext uri="{FF2B5EF4-FFF2-40B4-BE49-F238E27FC236}">
                <a16:creationId xmlns:a16="http://schemas.microsoft.com/office/drawing/2014/main" id="{4C923BAB-5798-4205-A018-8013A5E02CB1}"/>
              </a:ext>
            </a:extLst>
          </p:cNvPr>
          <p:cNvSpPr>
            <a:spLocks noGrp="1"/>
          </p:cNvSpPr>
          <p:nvPr>
            <p:ph idx="1"/>
          </p:nvPr>
        </p:nvSpPr>
        <p:spPr>
          <a:xfrm>
            <a:off x="838200" y="1463041"/>
            <a:ext cx="10515600" cy="2011680"/>
          </a:xfrm>
        </p:spPr>
        <p:txBody>
          <a:bodyPr/>
          <a:lstStyle/>
          <a:p>
            <a:r>
              <a:rPr lang="en-GB" dirty="0"/>
              <a:t>In circular motion </a:t>
            </a:r>
            <a:r>
              <a:rPr lang="el-GR" dirty="0">
                <a:latin typeface="Calibri" panose="020F0502020204030204" pitchFamily="34" charset="0"/>
                <a:cs typeface="Calibri" panose="020F0502020204030204" pitchFamily="34" charset="0"/>
              </a:rPr>
              <a:t>ω</a:t>
            </a:r>
            <a:r>
              <a:rPr lang="en-GB" dirty="0">
                <a:latin typeface="Calibri" panose="020F0502020204030204" pitchFamily="34" charset="0"/>
                <a:cs typeface="Calibri" panose="020F0502020204030204" pitchFamily="34" charset="0"/>
              </a:rPr>
              <a:t> is the symbol for angular velocity.</a:t>
            </a:r>
          </a:p>
          <a:p>
            <a:r>
              <a:rPr lang="en-GB" dirty="0">
                <a:latin typeface="Calibri" panose="020F0502020204030204" pitchFamily="34" charset="0"/>
                <a:cs typeface="Calibri" panose="020F0502020204030204" pitchFamily="34" charset="0"/>
              </a:rPr>
              <a:t>In one complete revolution of a circle θ</a:t>
            </a:r>
            <a:r>
              <a:rPr lang="en-GB" dirty="0"/>
              <a:t> =2</a:t>
            </a:r>
            <a:r>
              <a:rPr lang="el-GR" dirty="0">
                <a:latin typeface="Calibri" panose="020F0502020204030204" pitchFamily="34" charset="0"/>
                <a:cs typeface="Calibri" panose="020F0502020204030204" pitchFamily="34" charset="0"/>
              </a:rPr>
              <a:t>π</a:t>
            </a:r>
            <a:r>
              <a:rPr lang="en-GB" dirty="0">
                <a:latin typeface="Calibri" panose="020F0502020204030204" pitchFamily="34" charset="0"/>
                <a:cs typeface="Calibri" panose="020F0502020204030204" pitchFamily="34" charset="0"/>
              </a:rPr>
              <a:t> radians and the time taken for 1 revolution is the period T.</a:t>
            </a:r>
          </a:p>
          <a:p>
            <a:r>
              <a:rPr lang="en-GB" dirty="0">
                <a:latin typeface="Calibri" panose="020F0502020204030204" pitchFamily="34" charset="0"/>
                <a:cs typeface="Calibri" panose="020F0502020204030204" pitchFamily="34" charset="0"/>
              </a:rPr>
              <a:t>Therefore:</a:t>
            </a:r>
            <a:endParaRPr lang="en-US" dirty="0"/>
          </a:p>
        </p:txBody>
      </p:sp>
      <p:graphicFrame>
        <p:nvGraphicFramePr>
          <p:cNvPr id="4" name="Object 3">
            <a:extLst>
              <a:ext uri="{FF2B5EF4-FFF2-40B4-BE49-F238E27FC236}">
                <a16:creationId xmlns:a16="http://schemas.microsoft.com/office/drawing/2014/main" id="{43FD5A17-B550-4FE6-A9CC-FBE6F6DEFC05}"/>
              </a:ext>
            </a:extLst>
          </p:cNvPr>
          <p:cNvGraphicFramePr>
            <a:graphicFrameLocks noChangeAspect="1"/>
          </p:cNvGraphicFramePr>
          <p:nvPr>
            <p:extLst>
              <p:ext uri="{D42A27DB-BD31-4B8C-83A1-F6EECF244321}">
                <p14:modId xmlns:p14="http://schemas.microsoft.com/office/powerpoint/2010/main" val="4094969723"/>
              </p:ext>
            </p:extLst>
          </p:nvPr>
        </p:nvGraphicFramePr>
        <p:xfrm>
          <a:off x="9565542" y="1027906"/>
          <a:ext cx="1055565" cy="991591"/>
        </p:xfrm>
        <a:graphic>
          <a:graphicData uri="http://schemas.openxmlformats.org/presentationml/2006/ole">
            <mc:AlternateContent xmlns:mc="http://schemas.openxmlformats.org/markup-compatibility/2006">
              <mc:Choice xmlns:v="urn:schemas-microsoft-com:vml" Requires="v">
                <p:oleObj spid="_x0000_s6274" name="Equation" r:id="rId3" imgW="419040" imgH="393480" progId="Equation.DSMT4">
                  <p:embed/>
                </p:oleObj>
              </mc:Choice>
              <mc:Fallback>
                <p:oleObj name="Equation" r:id="rId3" imgW="419040" imgH="393480" progId="Equation.DSMT4">
                  <p:embed/>
                  <p:pic>
                    <p:nvPicPr>
                      <p:cNvPr id="0" name=""/>
                      <p:cNvPicPr/>
                      <p:nvPr/>
                    </p:nvPicPr>
                    <p:blipFill>
                      <a:blip r:embed="rId4"/>
                      <a:stretch>
                        <a:fillRect/>
                      </a:stretch>
                    </p:blipFill>
                    <p:spPr>
                      <a:xfrm>
                        <a:off x="9565542" y="1027906"/>
                        <a:ext cx="1055565" cy="99159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FDAB39C-DC19-4BC6-9F00-50B15C189111}"/>
              </a:ext>
            </a:extLst>
          </p:cNvPr>
          <p:cNvGraphicFramePr>
            <a:graphicFrameLocks noChangeAspect="1"/>
          </p:cNvGraphicFramePr>
          <p:nvPr>
            <p:extLst>
              <p:ext uri="{D42A27DB-BD31-4B8C-83A1-F6EECF244321}">
                <p14:modId xmlns:p14="http://schemas.microsoft.com/office/powerpoint/2010/main" val="2640788122"/>
              </p:ext>
            </p:extLst>
          </p:nvPr>
        </p:nvGraphicFramePr>
        <p:xfrm>
          <a:off x="2825652" y="2801709"/>
          <a:ext cx="1279525" cy="992188"/>
        </p:xfrm>
        <a:graphic>
          <a:graphicData uri="http://schemas.openxmlformats.org/presentationml/2006/ole">
            <mc:AlternateContent xmlns:mc="http://schemas.openxmlformats.org/markup-compatibility/2006">
              <mc:Choice xmlns:v="urn:schemas-microsoft-com:vml" Requires="v">
                <p:oleObj spid="_x0000_s6275" name="Equation" r:id="rId5" imgW="507960" imgH="393480" progId="Equation.DSMT4">
                  <p:embed/>
                </p:oleObj>
              </mc:Choice>
              <mc:Fallback>
                <p:oleObj name="Equation" r:id="rId5" imgW="507960" imgH="393480" progId="Equation.DSMT4">
                  <p:embed/>
                  <p:pic>
                    <p:nvPicPr>
                      <p:cNvPr id="4" name="Object 3">
                        <a:extLst>
                          <a:ext uri="{FF2B5EF4-FFF2-40B4-BE49-F238E27FC236}">
                            <a16:creationId xmlns:a16="http://schemas.microsoft.com/office/drawing/2014/main" id="{43FD5A17-B550-4FE6-A9CC-FBE6F6DEFC05}"/>
                          </a:ext>
                        </a:extLst>
                      </p:cNvPr>
                      <p:cNvPicPr/>
                      <p:nvPr/>
                    </p:nvPicPr>
                    <p:blipFill>
                      <a:blip r:embed="rId6"/>
                      <a:stretch>
                        <a:fillRect/>
                      </a:stretch>
                    </p:blipFill>
                    <p:spPr>
                      <a:xfrm>
                        <a:off x="2825652" y="2801709"/>
                        <a:ext cx="1279525" cy="9921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DC9081C-6721-4B70-88E0-3533F2602EB3}"/>
              </a:ext>
            </a:extLst>
          </p:cNvPr>
          <p:cNvSpPr txBox="1"/>
          <p:nvPr/>
        </p:nvSpPr>
        <p:spPr>
          <a:xfrm>
            <a:off x="984738" y="4276579"/>
            <a:ext cx="8827232" cy="830997"/>
          </a:xfrm>
          <a:prstGeom prst="rect">
            <a:avLst/>
          </a:prstGeom>
          <a:noFill/>
        </p:spPr>
        <p:txBody>
          <a:bodyPr wrap="square" rtlCol="0">
            <a:spAutoFit/>
          </a:bodyPr>
          <a:lstStyle/>
          <a:p>
            <a:r>
              <a:rPr lang="en-GB" sz="2400" dirty="0"/>
              <a:t>In SHM it is more usual to talk about the </a:t>
            </a:r>
            <a:r>
              <a:rPr lang="en-GB" sz="2400" b="1" u="sng" dirty="0"/>
              <a:t>frequency</a:t>
            </a:r>
            <a:r>
              <a:rPr lang="en-GB" sz="2400" dirty="0"/>
              <a:t> of the oscillations and </a:t>
            </a:r>
            <a:r>
              <a:rPr lang="el-GR" sz="2400" dirty="0">
                <a:latin typeface="Calibri" panose="020F0502020204030204" pitchFamily="34" charset="0"/>
                <a:cs typeface="Calibri" panose="020F0502020204030204" pitchFamily="34" charset="0"/>
              </a:rPr>
              <a:t>ω</a:t>
            </a:r>
            <a:r>
              <a:rPr lang="en-GB" sz="2400" dirty="0">
                <a:latin typeface="Calibri" panose="020F0502020204030204" pitchFamily="34" charset="0"/>
                <a:cs typeface="Calibri" panose="020F0502020204030204" pitchFamily="34" charset="0"/>
              </a:rPr>
              <a:t> is called the </a:t>
            </a:r>
            <a:r>
              <a:rPr lang="en-GB" sz="2400" b="1" u="sng" dirty="0">
                <a:latin typeface="Calibri" panose="020F0502020204030204" pitchFamily="34" charset="0"/>
                <a:cs typeface="Calibri" panose="020F0502020204030204" pitchFamily="34" charset="0"/>
              </a:rPr>
              <a:t>angular frequency</a:t>
            </a:r>
            <a:r>
              <a:rPr lang="en-GB" sz="2400" dirty="0">
                <a:latin typeface="Calibri" panose="020F0502020204030204" pitchFamily="34" charset="0"/>
                <a:cs typeface="Calibri" panose="020F0502020204030204" pitchFamily="34" charset="0"/>
              </a:rPr>
              <a:t>. (in radians per second)</a:t>
            </a:r>
            <a:r>
              <a:rPr lang="en-GB" sz="2400" dirty="0"/>
              <a:t> </a:t>
            </a:r>
            <a:endParaRPr lang="en-US" sz="2400" dirty="0"/>
          </a:p>
        </p:txBody>
      </p:sp>
      <p:graphicFrame>
        <p:nvGraphicFramePr>
          <p:cNvPr id="8" name="Object 7">
            <a:extLst>
              <a:ext uri="{FF2B5EF4-FFF2-40B4-BE49-F238E27FC236}">
                <a16:creationId xmlns:a16="http://schemas.microsoft.com/office/drawing/2014/main" id="{D478EA93-0CC2-49E5-8FF3-28FEE947C970}"/>
              </a:ext>
            </a:extLst>
          </p:cNvPr>
          <p:cNvGraphicFramePr>
            <a:graphicFrameLocks noChangeAspect="1"/>
          </p:cNvGraphicFramePr>
          <p:nvPr>
            <p:extLst>
              <p:ext uri="{D42A27DB-BD31-4B8C-83A1-F6EECF244321}">
                <p14:modId xmlns:p14="http://schemas.microsoft.com/office/powerpoint/2010/main" val="1337079239"/>
              </p:ext>
            </p:extLst>
          </p:nvPr>
        </p:nvGraphicFramePr>
        <p:xfrm>
          <a:off x="1388402" y="5092546"/>
          <a:ext cx="1279525" cy="992188"/>
        </p:xfrm>
        <a:graphic>
          <a:graphicData uri="http://schemas.openxmlformats.org/presentationml/2006/ole">
            <mc:AlternateContent xmlns:mc="http://schemas.openxmlformats.org/markup-compatibility/2006">
              <mc:Choice xmlns:v="urn:schemas-microsoft-com:vml" Requires="v">
                <p:oleObj spid="_x0000_s6276" name="Equation" r:id="rId7" imgW="507960" imgH="393480" progId="Equation.DSMT4">
                  <p:embed/>
                </p:oleObj>
              </mc:Choice>
              <mc:Fallback>
                <p:oleObj name="Equation" r:id="rId7" imgW="507960" imgH="393480" progId="Equation.DSMT4">
                  <p:embed/>
                  <p:pic>
                    <p:nvPicPr>
                      <p:cNvPr id="5" name="Object 4">
                        <a:extLst>
                          <a:ext uri="{FF2B5EF4-FFF2-40B4-BE49-F238E27FC236}">
                            <a16:creationId xmlns:a16="http://schemas.microsoft.com/office/drawing/2014/main" id="{9FDAB39C-DC19-4BC6-9F00-50B15C189111}"/>
                          </a:ext>
                        </a:extLst>
                      </p:cNvPr>
                      <p:cNvPicPr/>
                      <p:nvPr/>
                    </p:nvPicPr>
                    <p:blipFill>
                      <a:blip r:embed="rId8"/>
                      <a:stretch>
                        <a:fillRect/>
                      </a:stretch>
                    </p:blipFill>
                    <p:spPr>
                      <a:xfrm>
                        <a:off x="1388402" y="5092546"/>
                        <a:ext cx="1279525" cy="9921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360F75D7-AA0B-4E04-95B3-0341C1EB9DDE}"/>
              </a:ext>
            </a:extLst>
          </p:cNvPr>
          <p:cNvSpPr txBox="1"/>
          <p:nvPr/>
        </p:nvSpPr>
        <p:spPr>
          <a:xfrm>
            <a:off x="3080825" y="5430129"/>
            <a:ext cx="1167618" cy="369332"/>
          </a:xfrm>
          <a:prstGeom prst="rect">
            <a:avLst/>
          </a:prstGeom>
          <a:noFill/>
        </p:spPr>
        <p:txBody>
          <a:bodyPr wrap="square" rtlCol="0">
            <a:spAutoFit/>
          </a:bodyPr>
          <a:lstStyle/>
          <a:p>
            <a:r>
              <a:rPr lang="en-GB" dirty="0"/>
              <a:t>And since:</a:t>
            </a:r>
            <a:endParaRPr lang="en-US" dirty="0"/>
          </a:p>
        </p:txBody>
      </p:sp>
      <p:graphicFrame>
        <p:nvGraphicFramePr>
          <p:cNvPr id="10" name="Object 9">
            <a:extLst>
              <a:ext uri="{FF2B5EF4-FFF2-40B4-BE49-F238E27FC236}">
                <a16:creationId xmlns:a16="http://schemas.microsoft.com/office/drawing/2014/main" id="{E55950F5-D370-41D9-8E77-07571015FA0A}"/>
              </a:ext>
            </a:extLst>
          </p:cNvPr>
          <p:cNvGraphicFramePr>
            <a:graphicFrameLocks noChangeAspect="1"/>
          </p:cNvGraphicFramePr>
          <p:nvPr>
            <p:extLst>
              <p:ext uri="{D42A27DB-BD31-4B8C-83A1-F6EECF244321}">
                <p14:modId xmlns:p14="http://schemas.microsoft.com/office/powerpoint/2010/main" val="1312018378"/>
              </p:ext>
            </p:extLst>
          </p:nvPr>
        </p:nvGraphicFramePr>
        <p:xfrm>
          <a:off x="4298144" y="5092546"/>
          <a:ext cx="1061915" cy="968217"/>
        </p:xfrm>
        <a:graphic>
          <a:graphicData uri="http://schemas.openxmlformats.org/presentationml/2006/ole">
            <mc:AlternateContent xmlns:mc="http://schemas.openxmlformats.org/markup-compatibility/2006">
              <mc:Choice xmlns:v="urn:schemas-microsoft-com:vml" Requires="v">
                <p:oleObj spid="_x0000_s6277" name="Equation" r:id="rId9" imgW="431640" imgH="393480" progId="Equation.DSMT4">
                  <p:embed/>
                </p:oleObj>
              </mc:Choice>
              <mc:Fallback>
                <p:oleObj name="Equation" r:id="rId9" imgW="431640" imgH="393480" progId="Equation.DSMT4">
                  <p:embed/>
                  <p:pic>
                    <p:nvPicPr>
                      <p:cNvPr id="0" name=""/>
                      <p:cNvPicPr/>
                      <p:nvPr/>
                    </p:nvPicPr>
                    <p:blipFill>
                      <a:blip r:embed="rId10"/>
                      <a:stretch>
                        <a:fillRect/>
                      </a:stretch>
                    </p:blipFill>
                    <p:spPr>
                      <a:xfrm>
                        <a:off x="4298144" y="5092546"/>
                        <a:ext cx="1061915" cy="96821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AA46D69-B14E-4370-92E6-07A1D0BDC7C9}"/>
              </a:ext>
            </a:extLst>
          </p:cNvPr>
          <p:cNvGraphicFramePr>
            <a:graphicFrameLocks noChangeAspect="1"/>
          </p:cNvGraphicFramePr>
          <p:nvPr>
            <p:extLst>
              <p:ext uri="{D42A27DB-BD31-4B8C-83A1-F6EECF244321}">
                <p14:modId xmlns:p14="http://schemas.microsoft.com/office/powerpoint/2010/main" val="712080228"/>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6278" name="Equation" r:id="rId11" imgW="114120" imgH="177480" progId="Equation.DSMT4">
                  <p:embed/>
                </p:oleObj>
              </mc:Choice>
              <mc:Fallback>
                <p:oleObj name="Equation" r:id="rId11" imgW="114120" imgH="177480" progId="Equation.DSMT4">
                  <p:embed/>
                  <p:pic>
                    <p:nvPicPr>
                      <p:cNvPr id="0" name=""/>
                      <p:cNvPicPr/>
                      <p:nvPr/>
                    </p:nvPicPr>
                    <p:blipFill>
                      <a:blip r:embed="rId12"/>
                      <a:stretch>
                        <a:fillRect/>
                      </a:stretch>
                    </p:blipFill>
                    <p:spPr>
                      <a:xfrm>
                        <a:off x="4794250" y="2371725"/>
                        <a:ext cx="114300" cy="177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B2EAF13-70C0-41C6-8BE8-5134A3C69967}"/>
              </a:ext>
            </a:extLst>
          </p:cNvPr>
          <p:cNvGraphicFramePr>
            <a:graphicFrameLocks noChangeAspect="1"/>
          </p:cNvGraphicFramePr>
          <p:nvPr>
            <p:extLst>
              <p:ext uri="{D42A27DB-BD31-4B8C-83A1-F6EECF244321}">
                <p14:modId xmlns:p14="http://schemas.microsoft.com/office/powerpoint/2010/main" val="2723618988"/>
              </p:ext>
            </p:extLst>
          </p:nvPr>
        </p:nvGraphicFramePr>
        <p:xfrm>
          <a:off x="6350402" y="5257681"/>
          <a:ext cx="1936652" cy="714227"/>
        </p:xfrm>
        <a:graphic>
          <a:graphicData uri="http://schemas.openxmlformats.org/presentationml/2006/ole">
            <mc:AlternateContent xmlns:mc="http://schemas.openxmlformats.org/markup-compatibility/2006">
              <mc:Choice xmlns:v="urn:schemas-microsoft-com:vml" Requires="v">
                <p:oleObj spid="_x0000_s6279" name="Equation" r:id="rId13" imgW="583920" imgH="203040" progId="Equation.DSMT4">
                  <p:embed/>
                </p:oleObj>
              </mc:Choice>
              <mc:Fallback>
                <p:oleObj name="Equation" r:id="rId13" imgW="583920" imgH="203040" progId="Equation.DSMT4">
                  <p:embed/>
                  <p:pic>
                    <p:nvPicPr>
                      <p:cNvPr id="0" name=""/>
                      <p:cNvPicPr/>
                      <p:nvPr/>
                    </p:nvPicPr>
                    <p:blipFill>
                      <a:blip r:embed="rId14"/>
                      <a:stretch>
                        <a:fillRect/>
                      </a:stretch>
                    </p:blipFill>
                    <p:spPr>
                      <a:xfrm>
                        <a:off x="6350402" y="5257681"/>
                        <a:ext cx="1936652" cy="714227"/>
                      </a:xfrm>
                      <a:prstGeom prst="rect">
                        <a:avLst/>
                      </a:prstGeom>
                      <a:solidFill>
                        <a:schemeClr val="accent1">
                          <a:lumMod val="20000"/>
                          <a:lumOff val="80000"/>
                        </a:schemeClr>
                      </a:solidFill>
                      <a:ln w="38100">
                        <a:solidFill>
                          <a:srgbClr val="FF0000"/>
                        </a:solidFill>
                      </a:ln>
                    </p:spPr>
                  </p:pic>
                </p:oleObj>
              </mc:Fallback>
            </mc:AlternateContent>
          </a:graphicData>
        </a:graphic>
      </p:graphicFrame>
      <p:sp>
        <p:nvSpPr>
          <p:cNvPr id="13" name="TextBox 12">
            <a:extLst>
              <a:ext uri="{FF2B5EF4-FFF2-40B4-BE49-F238E27FC236}">
                <a16:creationId xmlns:a16="http://schemas.microsoft.com/office/drawing/2014/main" id="{23383F5C-7FFF-4597-B12B-C1E10FAA9D43}"/>
              </a:ext>
            </a:extLst>
          </p:cNvPr>
          <p:cNvSpPr txBox="1"/>
          <p:nvPr/>
        </p:nvSpPr>
        <p:spPr>
          <a:xfrm>
            <a:off x="4927600" y="2968283"/>
            <a:ext cx="4990123" cy="646331"/>
          </a:xfrm>
          <a:prstGeom prst="rect">
            <a:avLst/>
          </a:prstGeom>
          <a:noFill/>
        </p:spPr>
        <p:txBody>
          <a:bodyPr wrap="square" rtlCol="0">
            <a:spAutoFit/>
          </a:bodyPr>
          <a:lstStyle/>
          <a:p>
            <a:r>
              <a:rPr lang="el-GR" dirty="0">
                <a:latin typeface="Calibri" panose="020F0502020204030204" pitchFamily="34" charset="0"/>
                <a:cs typeface="Calibri" panose="020F0502020204030204" pitchFamily="34" charset="0"/>
              </a:rPr>
              <a:t>ω</a:t>
            </a:r>
            <a:r>
              <a:rPr lang="en-GB" dirty="0">
                <a:latin typeface="Calibri" panose="020F0502020204030204" pitchFamily="34" charset="0"/>
                <a:cs typeface="Calibri" panose="020F0502020204030204" pitchFamily="34" charset="0"/>
              </a:rPr>
              <a:t> = angular velocity in radians per second rad s</a:t>
            </a:r>
            <a:r>
              <a:rPr lang="en-GB" baseline="30000" dirty="0">
                <a:latin typeface="Calibri" panose="020F0502020204030204" pitchFamily="34" charset="0"/>
                <a:cs typeface="Calibri" panose="020F0502020204030204" pitchFamily="34" charset="0"/>
              </a:rPr>
              <a:t>-1</a:t>
            </a:r>
          </a:p>
          <a:p>
            <a:r>
              <a:rPr lang="en-GB" dirty="0">
                <a:latin typeface="Calibri" panose="020F0502020204030204" pitchFamily="34" charset="0"/>
                <a:cs typeface="Calibri" panose="020F0502020204030204" pitchFamily="34" charset="0"/>
              </a:rPr>
              <a:t>T = period of the circular motion in seconds</a:t>
            </a:r>
            <a:endParaRPr lang="en-US" dirty="0"/>
          </a:p>
        </p:txBody>
      </p:sp>
    </p:spTree>
    <p:extLst>
      <p:ext uri="{BB962C8B-B14F-4D97-AF65-F5344CB8AC3E}">
        <p14:creationId xmlns:p14="http://schemas.microsoft.com/office/powerpoint/2010/main" val="211587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0A25-55AF-4ABC-A682-0FB70A1BE72A}"/>
              </a:ext>
            </a:extLst>
          </p:cNvPr>
          <p:cNvSpPr>
            <a:spLocks noGrp="1"/>
          </p:cNvSpPr>
          <p:nvPr>
            <p:ph type="title"/>
          </p:nvPr>
        </p:nvSpPr>
        <p:spPr>
          <a:xfrm>
            <a:off x="838200" y="365126"/>
            <a:ext cx="10515600" cy="872832"/>
          </a:xfrm>
        </p:spPr>
        <p:txBody>
          <a:bodyPr/>
          <a:lstStyle/>
          <a:p>
            <a:r>
              <a:rPr lang="en-GB" dirty="0"/>
              <a:t>example</a:t>
            </a:r>
            <a:endParaRPr lang="en-US" dirty="0"/>
          </a:p>
        </p:txBody>
      </p:sp>
      <p:sp>
        <p:nvSpPr>
          <p:cNvPr id="3" name="Content Placeholder 2">
            <a:extLst>
              <a:ext uri="{FF2B5EF4-FFF2-40B4-BE49-F238E27FC236}">
                <a16:creationId xmlns:a16="http://schemas.microsoft.com/office/drawing/2014/main" id="{D7DFC42F-366C-4112-AF62-7CC7D659DC43}"/>
              </a:ext>
            </a:extLst>
          </p:cNvPr>
          <p:cNvSpPr>
            <a:spLocks noGrp="1"/>
          </p:cNvSpPr>
          <p:nvPr>
            <p:ph idx="1"/>
          </p:nvPr>
        </p:nvSpPr>
        <p:spPr>
          <a:xfrm>
            <a:off x="838200" y="1237958"/>
            <a:ext cx="10515600" cy="4939005"/>
          </a:xfrm>
        </p:spPr>
        <p:txBody>
          <a:bodyPr>
            <a:normAutofit lnSpcReduction="10000"/>
          </a:bodyPr>
          <a:lstStyle/>
          <a:p>
            <a:pPr marL="0" indent="0">
              <a:buNone/>
            </a:pPr>
            <a:r>
              <a:rPr lang="en-GB" dirty="0"/>
              <a:t>A 12g mass is connected between 2 horizontal springs and  is undergoing SHM. The mass completes 15 oscillations in 10 seconds. The amplitude of the motion is 8cm.</a:t>
            </a:r>
          </a:p>
          <a:p>
            <a:pPr marL="0" indent="0">
              <a:buNone/>
            </a:pPr>
            <a:r>
              <a:rPr lang="en-GB" dirty="0"/>
              <a:t>a) Calculate the </a:t>
            </a:r>
            <a:r>
              <a:rPr lang="en-GB" b="1" u="sng" dirty="0"/>
              <a:t>angular</a:t>
            </a:r>
            <a:r>
              <a:rPr lang="en-GB" dirty="0"/>
              <a:t> frequency (</a:t>
            </a:r>
            <a:r>
              <a:rPr lang="el-GR" dirty="0">
                <a:latin typeface="Calibri" panose="020F0502020204030204" pitchFamily="34" charset="0"/>
                <a:cs typeface="Calibri" panose="020F0502020204030204" pitchFamily="34" charset="0"/>
              </a:rPr>
              <a:t>ω</a:t>
            </a:r>
            <a:r>
              <a:rPr lang="en-GB" dirty="0"/>
              <a:t>) of the mass.</a:t>
            </a:r>
          </a:p>
          <a:p>
            <a:pPr marL="0" indent="0">
              <a:buNone/>
            </a:pPr>
            <a:r>
              <a:rPr lang="en-GB" dirty="0"/>
              <a:t>b) Calculate the acceleration of the mass when it’s displacement is:</a:t>
            </a:r>
          </a:p>
          <a:p>
            <a:pPr marL="0" indent="0">
              <a:buNone/>
            </a:pPr>
            <a:r>
              <a:rPr lang="en-GB" dirty="0"/>
              <a:t>	(</a:t>
            </a:r>
            <a:r>
              <a:rPr lang="en-GB" dirty="0" err="1"/>
              <a:t>i</a:t>
            </a:r>
            <a:r>
              <a:rPr lang="en-GB" dirty="0"/>
              <a:t>) 8cm</a:t>
            </a:r>
          </a:p>
          <a:p>
            <a:pPr marL="0" indent="0">
              <a:buNone/>
            </a:pPr>
            <a:r>
              <a:rPr lang="en-GB" dirty="0"/>
              <a:t>	(ii) 4cm</a:t>
            </a:r>
          </a:p>
          <a:p>
            <a:pPr marL="0" indent="0">
              <a:buNone/>
            </a:pPr>
            <a:r>
              <a:rPr lang="en-GB" dirty="0"/>
              <a:t>	(iii) 0cm</a:t>
            </a:r>
          </a:p>
          <a:p>
            <a:pPr marL="0" indent="0">
              <a:buNone/>
            </a:pPr>
            <a:r>
              <a:rPr lang="en-GB" dirty="0"/>
              <a:t>c)  (</a:t>
            </a:r>
            <a:r>
              <a:rPr lang="en-GB" dirty="0" err="1"/>
              <a:t>i</a:t>
            </a:r>
            <a:r>
              <a:rPr lang="en-GB" dirty="0"/>
              <a:t>)Determine the maximum restoring force on the mass</a:t>
            </a:r>
          </a:p>
          <a:p>
            <a:pPr marL="0" indent="0">
              <a:buNone/>
            </a:pPr>
            <a:r>
              <a:rPr lang="en-GB" dirty="0"/>
              <a:t>     (ii) At what point in its motion will the mass experience the    	maximum restoring force.</a:t>
            </a:r>
          </a:p>
          <a:p>
            <a:endParaRPr lang="en-US" dirty="0"/>
          </a:p>
        </p:txBody>
      </p:sp>
      <p:pic>
        <p:nvPicPr>
          <p:cNvPr id="5" name="Picture 4">
            <a:extLst>
              <a:ext uri="{FF2B5EF4-FFF2-40B4-BE49-F238E27FC236}">
                <a16:creationId xmlns:a16="http://schemas.microsoft.com/office/drawing/2014/main" id="{5A91B81D-D733-499D-BFE3-7DA45932F77B}"/>
              </a:ext>
            </a:extLst>
          </p:cNvPr>
          <p:cNvPicPr>
            <a:picLocks noChangeAspect="1"/>
          </p:cNvPicPr>
          <p:nvPr/>
        </p:nvPicPr>
        <p:blipFill rotWithShape="1">
          <a:blip r:embed="rId2">
            <a:extLst>
              <a:ext uri="{28A0092B-C50C-407E-A947-70E740481C1C}">
                <a14:useLocalDpi xmlns:a14="http://schemas.microsoft.com/office/drawing/2010/main" val="0"/>
              </a:ext>
            </a:extLst>
          </a:blip>
          <a:srcRect t="44343" r="41958" b="17808"/>
          <a:stretch/>
        </p:blipFill>
        <p:spPr>
          <a:xfrm>
            <a:off x="6096000" y="3379138"/>
            <a:ext cx="4902896" cy="1168799"/>
          </a:xfrm>
          <a:prstGeom prst="rect">
            <a:avLst/>
          </a:prstGeom>
        </p:spPr>
      </p:pic>
    </p:spTree>
    <p:extLst>
      <p:ext uri="{BB962C8B-B14F-4D97-AF65-F5344CB8AC3E}">
        <p14:creationId xmlns:p14="http://schemas.microsoft.com/office/powerpoint/2010/main" val="23185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B0BB-3D93-4E30-ACFA-F4E5D92E7EC3}"/>
              </a:ext>
            </a:extLst>
          </p:cNvPr>
          <p:cNvSpPr>
            <a:spLocks noGrp="1"/>
          </p:cNvSpPr>
          <p:nvPr>
            <p:ph type="title"/>
          </p:nvPr>
        </p:nvSpPr>
        <p:spPr>
          <a:xfrm>
            <a:off x="609600" y="704088"/>
            <a:ext cx="10972800" cy="682738"/>
          </a:xfrm>
        </p:spPr>
        <p:txBody>
          <a:bodyPr>
            <a:normAutofit fontScale="90000"/>
          </a:bodyPr>
          <a:lstStyle/>
          <a:p>
            <a:r>
              <a:rPr lang="en-GB" dirty="0"/>
              <a:t>Velocity in SHM</a:t>
            </a:r>
            <a:endParaRPr lang="en-US" dirty="0"/>
          </a:p>
        </p:txBody>
      </p:sp>
      <p:sp>
        <p:nvSpPr>
          <p:cNvPr id="3" name="Content Placeholder 2">
            <a:extLst>
              <a:ext uri="{FF2B5EF4-FFF2-40B4-BE49-F238E27FC236}">
                <a16:creationId xmlns:a16="http://schemas.microsoft.com/office/drawing/2014/main" id="{0875F018-8D3C-4045-A0B1-63C79FCF26A9}"/>
              </a:ext>
            </a:extLst>
          </p:cNvPr>
          <p:cNvSpPr>
            <a:spLocks noGrp="1"/>
          </p:cNvSpPr>
          <p:nvPr>
            <p:ph idx="1"/>
          </p:nvPr>
        </p:nvSpPr>
        <p:spPr>
          <a:xfrm>
            <a:off x="591578" y="1388150"/>
            <a:ext cx="10515600" cy="461991"/>
          </a:xfrm>
        </p:spPr>
        <p:txBody>
          <a:bodyPr>
            <a:normAutofit fontScale="92500"/>
          </a:bodyPr>
          <a:lstStyle/>
          <a:p>
            <a:pPr marL="0" indent="0">
              <a:buNone/>
            </a:pPr>
            <a:r>
              <a:rPr lang="en-GB" sz="2400" dirty="0"/>
              <a:t>It’s possible to derive a relationship for the velocity of a particle undergoing SHM.</a:t>
            </a:r>
            <a:endParaRPr lang="en-US" sz="2400" dirty="0"/>
          </a:p>
        </p:txBody>
      </p:sp>
      <p:graphicFrame>
        <p:nvGraphicFramePr>
          <p:cNvPr id="4" name="Content Placeholder 4">
            <a:extLst>
              <a:ext uri="{FF2B5EF4-FFF2-40B4-BE49-F238E27FC236}">
                <a16:creationId xmlns:a16="http://schemas.microsoft.com/office/drawing/2014/main" id="{DE9E1530-4C15-4A9E-B92B-A46988FB343F}"/>
              </a:ext>
            </a:extLst>
          </p:cNvPr>
          <p:cNvGraphicFramePr>
            <a:graphicFrameLocks noChangeAspect="1"/>
          </p:cNvGraphicFramePr>
          <p:nvPr>
            <p:extLst>
              <p:ext uri="{D42A27DB-BD31-4B8C-83A1-F6EECF244321}">
                <p14:modId xmlns:p14="http://schemas.microsoft.com/office/powerpoint/2010/main" val="3701424621"/>
              </p:ext>
            </p:extLst>
          </p:nvPr>
        </p:nvGraphicFramePr>
        <p:xfrm>
          <a:off x="1492064" y="2183466"/>
          <a:ext cx="2447924" cy="561975"/>
        </p:xfrm>
        <a:graphic>
          <a:graphicData uri="http://schemas.openxmlformats.org/presentationml/2006/ole">
            <mc:AlternateContent xmlns:mc="http://schemas.openxmlformats.org/markup-compatibility/2006">
              <mc:Choice xmlns:v="urn:schemas-microsoft-com:vml" Requires="v">
                <p:oleObj spid="_x0000_s7384" name="Equation" r:id="rId3" imgW="812520" imgH="203040" progId="Equation.DSMT4">
                  <p:embed/>
                </p:oleObj>
              </mc:Choice>
              <mc:Fallback>
                <p:oleObj name="Equation" r:id="rId3" imgW="812520" imgH="203040" progId="Equation.DSMT4">
                  <p:embed/>
                  <p:pic>
                    <p:nvPicPr>
                      <p:cNvPr id="5" name="Content Placeholder 4">
                        <a:extLst>
                          <a:ext uri="{FF2B5EF4-FFF2-40B4-BE49-F238E27FC236}">
                            <a16:creationId xmlns:a16="http://schemas.microsoft.com/office/drawing/2014/main" id="{06CCAA34-7072-4E0C-AA71-43B026FF7121}"/>
                          </a:ext>
                        </a:extLst>
                      </p:cNvPr>
                      <p:cNvPicPr/>
                      <p:nvPr/>
                    </p:nvPicPr>
                    <p:blipFill>
                      <a:blip r:embed="rId4"/>
                      <a:stretch>
                        <a:fillRect/>
                      </a:stretch>
                    </p:blipFill>
                    <p:spPr>
                      <a:xfrm>
                        <a:off x="1492064" y="2183466"/>
                        <a:ext cx="2447924" cy="5619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517BFEC-4E3E-4C8A-931E-4EF1661A79E4}"/>
              </a:ext>
            </a:extLst>
          </p:cNvPr>
          <p:cNvGraphicFramePr>
            <a:graphicFrameLocks noChangeAspect="1"/>
          </p:cNvGraphicFramePr>
          <p:nvPr>
            <p:extLst>
              <p:ext uri="{D42A27DB-BD31-4B8C-83A1-F6EECF244321}">
                <p14:modId xmlns:p14="http://schemas.microsoft.com/office/powerpoint/2010/main" val="3693757213"/>
              </p:ext>
            </p:extLst>
          </p:nvPr>
        </p:nvGraphicFramePr>
        <p:xfrm>
          <a:off x="5745731" y="1954745"/>
          <a:ext cx="3091128" cy="1019415"/>
        </p:xfrm>
        <a:graphic>
          <a:graphicData uri="http://schemas.openxmlformats.org/presentationml/2006/ole">
            <mc:AlternateContent xmlns:mc="http://schemas.openxmlformats.org/markup-compatibility/2006">
              <mc:Choice xmlns:v="urn:schemas-microsoft-com:vml" Requires="v">
                <p:oleObj spid="_x0000_s7385" name="Equation" r:id="rId5" imgW="1193760" imgH="393480" progId="Equation.DSMT4">
                  <p:embed/>
                </p:oleObj>
              </mc:Choice>
              <mc:Fallback>
                <p:oleObj name="Equation" r:id="rId5" imgW="1193760" imgH="393480" progId="Equation.DSMT4">
                  <p:embed/>
                  <p:pic>
                    <p:nvPicPr>
                      <p:cNvPr id="7" name="Object 6">
                        <a:extLst>
                          <a:ext uri="{FF2B5EF4-FFF2-40B4-BE49-F238E27FC236}">
                            <a16:creationId xmlns:a16="http://schemas.microsoft.com/office/drawing/2014/main" id="{CC8871BA-E984-4BA9-B73A-3900E1C61B56}"/>
                          </a:ext>
                        </a:extLst>
                      </p:cNvPr>
                      <p:cNvPicPr/>
                      <p:nvPr/>
                    </p:nvPicPr>
                    <p:blipFill>
                      <a:blip r:embed="rId6"/>
                      <a:stretch>
                        <a:fillRect/>
                      </a:stretch>
                    </p:blipFill>
                    <p:spPr>
                      <a:xfrm>
                        <a:off x="5745731" y="1954745"/>
                        <a:ext cx="3091128" cy="1019415"/>
                      </a:xfrm>
                      <a:prstGeom prst="rect">
                        <a:avLst/>
                      </a:prstGeom>
                    </p:spPr>
                  </p:pic>
                </p:oleObj>
              </mc:Fallback>
            </mc:AlternateContent>
          </a:graphicData>
        </a:graphic>
      </p:graphicFrame>
      <p:graphicFrame>
        <p:nvGraphicFramePr>
          <p:cNvPr id="6" name="Content Placeholder 4">
            <a:extLst>
              <a:ext uri="{FF2B5EF4-FFF2-40B4-BE49-F238E27FC236}">
                <a16:creationId xmlns:a16="http://schemas.microsoft.com/office/drawing/2014/main" id="{54DE9AE9-E6A8-4663-9D9C-E1B5D345D42A}"/>
              </a:ext>
            </a:extLst>
          </p:cNvPr>
          <p:cNvGraphicFramePr>
            <a:graphicFrameLocks noChangeAspect="1"/>
          </p:cNvGraphicFramePr>
          <p:nvPr>
            <p:extLst>
              <p:ext uri="{D42A27DB-BD31-4B8C-83A1-F6EECF244321}">
                <p14:modId xmlns:p14="http://schemas.microsoft.com/office/powerpoint/2010/main" val="2000583575"/>
              </p:ext>
            </p:extLst>
          </p:nvPr>
        </p:nvGraphicFramePr>
        <p:xfrm>
          <a:off x="783852" y="2963443"/>
          <a:ext cx="1605262" cy="864385"/>
        </p:xfrm>
        <a:graphic>
          <a:graphicData uri="http://schemas.openxmlformats.org/presentationml/2006/ole">
            <mc:AlternateContent xmlns:mc="http://schemas.openxmlformats.org/markup-compatibility/2006">
              <mc:Choice xmlns:v="urn:schemas-microsoft-com:vml" Requires="v">
                <p:oleObj spid="_x0000_s7386" name="Equation" r:id="rId7" imgW="698400" imgH="393480" progId="Equation.DSMT4">
                  <p:embed/>
                </p:oleObj>
              </mc:Choice>
              <mc:Fallback>
                <p:oleObj name="Equation" r:id="rId7" imgW="698400" imgH="393480" progId="Equation.DSMT4">
                  <p:embed/>
                  <p:pic>
                    <p:nvPicPr>
                      <p:cNvPr id="4" name="Content Placeholder 4">
                        <a:extLst>
                          <a:ext uri="{FF2B5EF4-FFF2-40B4-BE49-F238E27FC236}">
                            <a16:creationId xmlns:a16="http://schemas.microsoft.com/office/drawing/2014/main" id="{DE9E1530-4C15-4A9E-B92B-A46988FB343F}"/>
                          </a:ext>
                        </a:extLst>
                      </p:cNvPr>
                      <p:cNvPicPr/>
                      <p:nvPr/>
                    </p:nvPicPr>
                    <p:blipFill>
                      <a:blip r:embed="rId8"/>
                      <a:stretch>
                        <a:fillRect/>
                      </a:stretch>
                    </p:blipFill>
                    <p:spPr>
                      <a:xfrm>
                        <a:off x="783852" y="2963443"/>
                        <a:ext cx="1605262" cy="86438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FE207D3-E01B-46FC-BE8F-0BDF2F6C58D2}"/>
              </a:ext>
            </a:extLst>
          </p:cNvPr>
          <p:cNvGraphicFramePr>
            <a:graphicFrameLocks noChangeAspect="1"/>
          </p:cNvGraphicFramePr>
          <p:nvPr>
            <p:extLst>
              <p:ext uri="{D42A27DB-BD31-4B8C-83A1-F6EECF244321}">
                <p14:modId xmlns:p14="http://schemas.microsoft.com/office/powerpoint/2010/main" val="383261661"/>
              </p:ext>
            </p:extLst>
          </p:nvPr>
        </p:nvGraphicFramePr>
        <p:xfrm>
          <a:off x="5627077" y="2999099"/>
          <a:ext cx="1913205" cy="795269"/>
        </p:xfrm>
        <a:graphic>
          <a:graphicData uri="http://schemas.openxmlformats.org/presentationml/2006/ole">
            <mc:AlternateContent xmlns:mc="http://schemas.openxmlformats.org/markup-compatibility/2006">
              <mc:Choice xmlns:v="urn:schemas-microsoft-com:vml" Requires="v">
                <p:oleObj spid="_x0000_s7387" name="Equation" r:id="rId9" imgW="799920" imgH="393480" progId="Equation.DSMT4">
                  <p:embed/>
                </p:oleObj>
              </mc:Choice>
              <mc:Fallback>
                <p:oleObj name="Equation" r:id="rId9" imgW="799920" imgH="393480" progId="Equation.DSMT4">
                  <p:embed/>
                  <p:pic>
                    <p:nvPicPr>
                      <p:cNvPr id="5" name="Object 4">
                        <a:extLst>
                          <a:ext uri="{FF2B5EF4-FFF2-40B4-BE49-F238E27FC236}">
                            <a16:creationId xmlns:a16="http://schemas.microsoft.com/office/drawing/2014/main" id="{8517BFEC-4E3E-4C8A-931E-4EF1661A79E4}"/>
                          </a:ext>
                        </a:extLst>
                      </p:cNvPr>
                      <p:cNvPicPr/>
                      <p:nvPr/>
                    </p:nvPicPr>
                    <p:blipFill>
                      <a:blip r:embed="rId10"/>
                      <a:stretch>
                        <a:fillRect/>
                      </a:stretch>
                    </p:blipFill>
                    <p:spPr>
                      <a:xfrm>
                        <a:off x="5627077" y="2999099"/>
                        <a:ext cx="1913205" cy="795269"/>
                      </a:xfrm>
                      <a:prstGeom prst="rect">
                        <a:avLst/>
                      </a:prstGeom>
                    </p:spPr>
                  </p:pic>
                </p:oleObj>
              </mc:Fallback>
            </mc:AlternateContent>
          </a:graphicData>
        </a:graphic>
      </p:graphicFrame>
      <p:graphicFrame>
        <p:nvGraphicFramePr>
          <p:cNvPr id="8" name="Content Placeholder 4">
            <a:extLst>
              <a:ext uri="{FF2B5EF4-FFF2-40B4-BE49-F238E27FC236}">
                <a16:creationId xmlns:a16="http://schemas.microsoft.com/office/drawing/2014/main" id="{F8445C93-9725-4D46-8240-7AADC534FD6C}"/>
              </a:ext>
            </a:extLst>
          </p:cNvPr>
          <p:cNvGraphicFramePr>
            <a:graphicFrameLocks noChangeAspect="1"/>
          </p:cNvGraphicFramePr>
          <p:nvPr>
            <p:extLst>
              <p:ext uri="{D42A27DB-BD31-4B8C-83A1-F6EECF244321}">
                <p14:modId xmlns:p14="http://schemas.microsoft.com/office/powerpoint/2010/main" val="1900139281"/>
              </p:ext>
            </p:extLst>
          </p:nvPr>
        </p:nvGraphicFramePr>
        <p:xfrm>
          <a:off x="2628840" y="2959573"/>
          <a:ext cx="1831330" cy="778383"/>
        </p:xfrm>
        <a:graphic>
          <a:graphicData uri="http://schemas.openxmlformats.org/presentationml/2006/ole">
            <mc:AlternateContent xmlns:mc="http://schemas.openxmlformats.org/markup-compatibility/2006">
              <mc:Choice xmlns:v="urn:schemas-microsoft-com:vml" Requires="v">
                <p:oleObj spid="_x0000_s7388" name="Equation" r:id="rId11" imgW="901440" imgH="419040" progId="Equation.DSMT4">
                  <p:embed/>
                </p:oleObj>
              </mc:Choice>
              <mc:Fallback>
                <p:oleObj name="Equation" r:id="rId11" imgW="901440" imgH="419040" progId="Equation.DSMT4">
                  <p:embed/>
                  <p:pic>
                    <p:nvPicPr>
                      <p:cNvPr id="6" name="Content Placeholder 4">
                        <a:extLst>
                          <a:ext uri="{FF2B5EF4-FFF2-40B4-BE49-F238E27FC236}">
                            <a16:creationId xmlns:a16="http://schemas.microsoft.com/office/drawing/2014/main" id="{54DE9AE9-E6A8-4663-9D9C-E1B5D345D42A}"/>
                          </a:ext>
                        </a:extLst>
                      </p:cNvPr>
                      <p:cNvPicPr/>
                      <p:nvPr/>
                    </p:nvPicPr>
                    <p:blipFill>
                      <a:blip r:embed="rId12"/>
                      <a:stretch>
                        <a:fillRect/>
                      </a:stretch>
                    </p:blipFill>
                    <p:spPr>
                      <a:xfrm>
                        <a:off x="2628840" y="2959573"/>
                        <a:ext cx="1831330" cy="77838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8B8AB78-732E-49A4-A3E9-38901DB7935D}"/>
              </a:ext>
            </a:extLst>
          </p:cNvPr>
          <p:cNvGraphicFramePr>
            <a:graphicFrameLocks noChangeAspect="1"/>
          </p:cNvGraphicFramePr>
          <p:nvPr>
            <p:extLst>
              <p:ext uri="{D42A27DB-BD31-4B8C-83A1-F6EECF244321}">
                <p14:modId xmlns:p14="http://schemas.microsoft.com/office/powerpoint/2010/main" val="1829467383"/>
              </p:ext>
            </p:extLst>
          </p:nvPr>
        </p:nvGraphicFramePr>
        <p:xfrm>
          <a:off x="7854197" y="2974160"/>
          <a:ext cx="2177309" cy="763796"/>
        </p:xfrm>
        <a:graphic>
          <a:graphicData uri="http://schemas.openxmlformats.org/presentationml/2006/ole">
            <mc:AlternateContent xmlns:mc="http://schemas.openxmlformats.org/markup-compatibility/2006">
              <mc:Choice xmlns:v="urn:schemas-microsoft-com:vml" Requires="v">
                <p:oleObj spid="_x0000_s7389" name="Equation" r:id="rId13" imgW="1079280" imgH="419040" progId="Equation.DSMT4">
                  <p:embed/>
                </p:oleObj>
              </mc:Choice>
              <mc:Fallback>
                <p:oleObj name="Equation" r:id="rId13" imgW="1079280" imgH="419040" progId="Equation.DSMT4">
                  <p:embed/>
                  <p:pic>
                    <p:nvPicPr>
                      <p:cNvPr id="7" name="Object 6">
                        <a:extLst>
                          <a:ext uri="{FF2B5EF4-FFF2-40B4-BE49-F238E27FC236}">
                            <a16:creationId xmlns:a16="http://schemas.microsoft.com/office/drawing/2014/main" id="{FFE207D3-E01B-46FC-BE8F-0BDF2F6C58D2}"/>
                          </a:ext>
                        </a:extLst>
                      </p:cNvPr>
                      <p:cNvPicPr/>
                      <p:nvPr/>
                    </p:nvPicPr>
                    <p:blipFill>
                      <a:blip r:embed="rId14"/>
                      <a:stretch>
                        <a:fillRect/>
                      </a:stretch>
                    </p:blipFill>
                    <p:spPr>
                      <a:xfrm>
                        <a:off x="7854197" y="2974160"/>
                        <a:ext cx="2177309" cy="763796"/>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6FD2C15-4E54-49EA-A0BB-3F2674BCB08B}"/>
              </a:ext>
            </a:extLst>
          </p:cNvPr>
          <p:cNvGraphicFramePr>
            <a:graphicFrameLocks noChangeAspect="1"/>
          </p:cNvGraphicFramePr>
          <p:nvPr>
            <p:extLst>
              <p:ext uri="{D42A27DB-BD31-4B8C-83A1-F6EECF244321}">
                <p14:modId xmlns:p14="http://schemas.microsoft.com/office/powerpoint/2010/main" val="3567669451"/>
              </p:ext>
            </p:extLst>
          </p:nvPr>
        </p:nvGraphicFramePr>
        <p:xfrm>
          <a:off x="591578" y="4758349"/>
          <a:ext cx="3058378" cy="562461"/>
        </p:xfrm>
        <a:graphic>
          <a:graphicData uri="http://schemas.openxmlformats.org/presentationml/2006/ole">
            <mc:AlternateContent xmlns:mc="http://schemas.openxmlformats.org/markup-compatibility/2006">
              <mc:Choice xmlns:v="urn:schemas-microsoft-com:vml" Requires="v">
                <p:oleObj spid="_x0000_s7390" name="Equation" r:id="rId15" imgW="1104840" imgH="203040" progId="Equation.DSMT4">
                  <p:embed/>
                </p:oleObj>
              </mc:Choice>
              <mc:Fallback>
                <p:oleObj name="Equation" r:id="rId15" imgW="1104840" imgH="203040" progId="Equation.DSMT4">
                  <p:embed/>
                  <p:pic>
                    <p:nvPicPr>
                      <p:cNvPr id="0" name=""/>
                      <p:cNvPicPr/>
                      <p:nvPr/>
                    </p:nvPicPr>
                    <p:blipFill>
                      <a:blip r:embed="rId16"/>
                      <a:stretch>
                        <a:fillRect/>
                      </a:stretch>
                    </p:blipFill>
                    <p:spPr>
                      <a:xfrm>
                        <a:off x="591578" y="4758349"/>
                        <a:ext cx="3058378" cy="56246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1792278-F156-444F-A4D9-D2D20F1BEE5F}"/>
              </a:ext>
            </a:extLst>
          </p:cNvPr>
          <p:cNvGraphicFramePr>
            <a:graphicFrameLocks noChangeAspect="1"/>
          </p:cNvGraphicFramePr>
          <p:nvPr>
            <p:extLst>
              <p:ext uri="{D42A27DB-BD31-4B8C-83A1-F6EECF244321}">
                <p14:modId xmlns:p14="http://schemas.microsoft.com/office/powerpoint/2010/main" val="2114273880"/>
              </p:ext>
            </p:extLst>
          </p:nvPr>
        </p:nvGraphicFramePr>
        <p:xfrm>
          <a:off x="4370948" y="4208738"/>
          <a:ext cx="2448952" cy="985554"/>
        </p:xfrm>
        <a:graphic>
          <a:graphicData uri="http://schemas.openxmlformats.org/presentationml/2006/ole">
            <mc:AlternateContent xmlns:mc="http://schemas.openxmlformats.org/markup-compatibility/2006">
              <mc:Choice xmlns:v="urn:schemas-microsoft-com:vml" Requires="v">
                <p:oleObj spid="_x0000_s7391" name="Equation" r:id="rId17" imgW="1041120" imgH="419040" progId="Equation.DSMT4">
                  <p:embed/>
                </p:oleObj>
              </mc:Choice>
              <mc:Fallback>
                <p:oleObj name="Equation" r:id="rId17" imgW="1041120" imgH="419040" progId="Equation.DSMT4">
                  <p:embed/>
                  <p:pic>
                    <p:nvPicPr>
                      <p:cNvPr id="0" name=""/>
                      <p:cNvPicPr/>
                      <p:nvPr/>
                    </p:nvPicPr>
                    <p:blipFill>
                      <a:blip r:embed="rId18"/>
                      <a:stretch>
                        <a:fillRect/>
                      </a:stretch>
                    </p:blipFill>
                    <p:spPr>
                      <a:xfrm>
                        <a:off x="4370948" y="4208738"/>
                        <a:ext cx="2448952" cy="98555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3FCC02A-667B-4A56-87CD-842F1375457A}"/>
              </a:ext>
            </a:extLst>
          </p:cNvPr>
          <p:cNvGraphicFramePr>
            <a:graphicFrameLocks noChangeAspect="1"/>
          </p:cNvGraphicFramePr>
          <p:nvPr>
            <p:extLst>
              <p:ext uri="{D42A27DB-BD31-4B8C-83A1-F6EECF244321}">
                <p14:modId xmlns:p14="http://schemas.microsoft.com/office/powerpoint/2010/main" val="1031065670"/>
              </p:ext>
            </p:extLst>
          </p:nvPr>
        </p:nvGraphicFramePr>
        <p:xfrm>
          <a:off x="4219118" y="5536284"/>
          <a:ext cx="3053225" cy="639047"/>
        </p:xfrm>
        <a:graphic>
          <a:graphicData uri="http://schemas.openxmlformats.org/presentationml/2006/ole">
            <mc:AlternateContent xmlns:mc="http://schemas.openxmlformats.org/markup-compatibility/2006">
              <mc:Choice xmlns:v="urn:schemas-microsoft-com:vml" Requires="v">
                <p:oleObj spid="_x0000_s7392" name="Equation" r:id="rId19" imgW="1091880" imgH="228600" progId="Equation.DSMT4">
                  <p:embed/>
                </p:oleObj>
              </mc:Choice>
              <mc:Fallback>
                <p:oleObj name="Equation" r:id="rId19" imgW="1091880" imgH="228600" progId="Equation.DSMT4">
                  <p:embed/>
                  <p:pic>
                    <p:nvPicPr>
                      <p:cNvPr id="0" name=""/>
                      <p:cNvPicPr/>
                      <p:nvPr/>
                    </p:nvPicPr>
                    <p:blipFill>
                      <a:blip r:embed="rId20"/>
                      <a:stretch>
                        <a:fillRect/>
                      </a:stretch>
                    </p:blipFill>
                    <p:spPr>
                      <a:xfrm>
                        <a:off x="4219118" y="5536284"/>
                        <a:ext cx="3053225" cy="63904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7E864CE-41A3-4A78-8F0B-90144242A05C}"/>
              </a:ext>
            </a:extLst>
          </p:cNvPr>
          <p:cNvGraphicFramePr>
            <a:graphicFrameLocks noChangeAspect="1"/>
          </p:cNvGraphicFramePr>
          <p:nvPr>
            <p:extLst>
              <p:ext uri="{D42A27DB-BD31-4B8C-83A1-F6EECF244321}">
                <p14:modId xmlns:p14="http://schemas.microsoft.com/office/powerpoint/2010/main" val="2894209546"/>
              </p:ext>
            </p:extLst>
          </p:nvPr>
        </p:nvGraphicFramePr>
        <p:xfrm>
          <a:off x="8151159" y="4128011"/>
          <a:ext cx="2472018" cy="1092287"/>
        </p:xfrm>
        <a:graphic>
          <a:graphicData uri="http://schemas.openxmlformats.org/presentationml/2006/ole">
            <mc:AlternateContent xmlns:mc="http://schemas.openxmlformats.org/markup-compatibility/2006">
              <mc:Choice xmlns:v="urn:schemas-microsoft-com:vml" Requires="v">
                <p:oleObj spid="_x0000_s7393" name="Equation" r:id="rId21" imgW="1091880" imgH="482400" progId="Equation.DSMT4">
                  <p:embed/>
                </p:oleObj>
              </mc:Choice>
              <mc:Fallback>
                <p:oleObj name="Equation" r:id="rId21" imgW="1091880" imgH="482400" progId="Equation.DSMT4">
                  <p:embed/>
                  <p:pic>
                    <p:nvPicPr>
                      <p:cNvPr id="0" name=""/>
                      <p:cNvPicPr/>
                      <p:nvPr/>
                    </p:nvPicPr>
                    <p:blipFill>
                      <a:blip r:embed="rId22"/>
                      <a:stretch>
                        <a:fillRect/>
                      </a:stretch>
                    </p:blipFill>
                    <p:spPr>
                      <a:xfrm>
                        <a:off x="8151159" y="4128011"/>
                        <a:ext cx="2472018" cy="109228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3B295E5-4A6F-42F9-963D-612719E822A1}"/>
              </a:ext>
            </a:extLst>
          </p:cNvPr>
          <p:cNvGraphicFramePr>
            <a:graphicFrameLocks noChangeAspect="1"/>
          </p:cNvGraphicFramePr>
          <p:nvPr>
            <p:extLst>
              <p:ext uri="{D42A27DB-BD31-4B8C-83A1-F6EECF244321}">
                <p14:modId xmlns:p14="http://schemas.microsoft.com/office/powerpoint/2010/main" val="2486138702"/>
              </p:ext>
            </p:extLst>
          </p:nvPr>
        </p:nvGraphicFramePr>
        <p:xfrm>
          <a:off x="7659271" y="5404253"/>
          <a:ext cx="3694529" cy="903107"/>
        </p:xfrm>
        <a:graphic>
          <a:graphicData uri="http://schemas.openxmlformats.org/presentationml/2006/ole">
            <mc:AlternateContent xmlns:mc="http://schemas.openxmlformats.org/markup-compatibility/2006">
              <mc:Choice xmlns:v="urn:schemas-microsoft-com:vml" Requires="v">
                <p:oleObj spid="_x0000_s7394" name="Equation" r:id="rId23" imgW="1143000" imgH="279360" progId="Equation.DSMT4">
                  <p:embed/>
                </p:oleObj>
              </mc:Choice>
              <mc:Fallback>
                <p:oleObj name="Equation" r:id="rId23" imgW="1143000" imgH="279360" progId="Equation.DSMT4">
                  <p:embed/>
                  <p:pic>
                    <p:nvPicPr>
                      <p:cNvPr id="0" name=""/>
                      <p:cNvPicPr/>
                      <p:nvPr/>
                    </p:nvPicPr>
                    <p:blipFill>
                      <a:blip r:embed="rId24"/>
                      <a:stretch>
                        <a:fillRect/>
                      </a:stretch>
                    </p:blipFill>
                    <p:spPr>
                      <a:xfrm>
                        <a:off x="7659271" y="5404253"/>
                        <a:ext cx="3694529" cy="903107"/>
                      </a:xfrm>
                      <a:prstGeom prst="rect">
                        <a:avLst/>
                      </a:prstGeom>
                      <a:solidFill>
                        <a:schemeClr val="accent1">
                          <a:lumMod val="20000"/>
                          <a:lumOff val="80000"/>
                        </a:schemeClr>
                      </a:solidFill>
                      <a:ln w="38100">
                        <a:solidFill>
                          <a:srgbClr val="FF0000"/>
                        </a:solidFill>
                      </a:ln>
                    </p:spPr>
                  </p:pic>
                </p:oleObj>
              </mc:Fallback>
            </mc:AlternateContent>
          </a:graphicData>
        </a:graphic>
      </p:graphicFrame>
      <p:sp>
        <p:nvSpPr>
          <p:cNvPr id="16" name="Rectangle 15">
            <a:extLst>
              <a:ext uri="{FF2B5EF4-FFF2-40B4-BE49-F238E27FC236}">
                <a16:creationId xmlns:a16="http://schemas.microsoft.com/office/drawing/2014/main" id="{D8FF40D9-9A76-4903-9A62-75BEA0018DB6}"/>
              </a:ext>
            </a:extLst>
          </p:cNvPr>
          <p:cNvSpPr/>
          <p:nvPr/>
        </p:nvSpPr>
        <p:spPr>
          <a:xfrm>
            <a:off x="497541" y="2014446"/>
            <a:ext cx="4128247" cy="1912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56CEBB7-6B32-4DC2-851F-CF477E9A4F15}"/>
              </a:ext>
            </a:extLst>
          </p:cNvPr>
          <p:cNvSpPr/>
          <p:nvPr/>
        </p:nvSpPr>
        <p:spPr>
          <a:xfrm>
            <a:off x="5405717" y="2003525"/>
            <a:ext cx="4779291" cy="1912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83199FD-7291-440B-8891-E6BC5AF4CF04}"/>
              </a:ext>
            </a:extLst>
          </p:cNvPr>
          <p:cNvSpPr txBox="1"/>
          <p:nvPr/>
        </p:nvSpPr>
        <p:spPr>
          <a:xfrm>
            <a:off x="591578" y="4235862"/>
            <a:ext cx="3148386" cy="400110"/>
          </a:xfrm>
          <a:prstGeom prst="rect">
            <a:avLst/>
          </a:prstGeom>
          <a:noFill/>
        </p:spPr>
        <p:txBody>
          <a:bodyPr wrap="square" rtlCol="0">
            <a:spAutoFit/>
          </a:bodyPr>
          <a:lstStyle/>
          <a:p>
            <a:r>
              <a:rPr lang="en-GB" sz="2000" dirty="0"/>
              <a:t>From Trigonometry:</a:t>
            </a:r>
            <a:endParaRPr lang="en-US" sz="2000" dirty="0"/>
          </a:p>
        </p:txBody>
      </p:sp>
      <p:sp>
        <p:nvSpPr>
          <p:cNvPr id="19" name="Rectangle 18">
            <a:extLst>
              <a:ext uri="{FF2B5EF4-FFF2-40B4-BE49-F238E27FC236}">
                <a16:creationId xmlns:a16="http://schemas.microsoft.com/office/drawing/2014/main" id="{90F4B685-3BD7-486D-A3AD-E7286F909E91}"/>
              </a:ext>
            </a:extLst>
          </p:cNvPr>
          <p:cNvSpPr/>
          <p:nvPr/>
        </p:nvSpPr>
        <p:spPr>
          <a:xfrm>
            <a:off x="497541" y="4235862"/>
            <a:ext cx="3442447" cy="1196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4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17" grpId="0" animBg="1"/>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FD3A-25AA-4FBB-989F-4AF14BE94B17}"/>
              </a:ext>
            </a:extLst>
          </p:cNvPr>
          <p:cNvSpPr>
            <a:spLocks noGrp="1"/>
          </p:cNvSpPr>
          <p:nvPr>
            <p:ph type="title"/>
          </p:nvPr>
        </p:nvSpPr>
        <p:spPr>
          <a:xfrm>
            <a:off x="838200" y="365125"/>
            <a:ext cx="10515600" cy="1033369"/>
          </a:xfrm>
        </p:spPr>
        <p:txBody>
          <a:bodyPr/>
          <a:lstStyle/>
          <a:p>
            <a:r>
              <a:rPr lang="en-GB" dirty="0"/>
              <a:t>Velocity in SHM</a:t>
            </a:r>
            <a:endParaRPr lang="en-US" dirty="0"/>
          </a:p>
        </p:txBody>
      </p:sp>
      <p:sp>
        <p:nvSpPr>
          <p:cNvPr id="3" name="Content Placeholder 2">
            <a:extLst>
              <a:ext uri="{FF2B5EF4-FFF2-40B4-BE49-F238E27FC236}">
                <a16:creationId xmlns:a16="http://schemas.microsoft.com/office/drawing/2014/main" id="{15EE76B5-7C38-4443-926D-682CC705BC2F}"/>
              </a:ext>
            </a:extLst>
          </p:cNvPr>
          <p:cNvSpPr>
            <a:spLocks noGrp="1"/>
          </p:cNvSpPr>
          <p:nvPr>
            <p:ph idx="1"/>
          </p:nvPr>
        </p:nvSpPr>
        <p:spPr>
          <a:xfrm>
            <a:off x="776548" y="1792325"/>
            <a:ext cx="5697072" cy="3630239"/>
          </a:xfrm>
        </p:spPr>
        <p:txBody>
          <a:bodyPr/>
          <a:lstStyle/>
          <a:p>
            <a:pPr marL="0" indent="0">
              <a:buNone/>
            </a:pPr>
            <a:r>
              <a:rPr lang="en-GB" dirty="0"/>
              <a:t>From this equation for velocity</a:t>
            </a:r>
            <a:br>
              <a:rPr lang="en-GB" dirty="0"/>
            </a:br>
            <a:r>
              <a:rPr lang="en-GB" dirty="0"/>
              <a:t>we can note the following:</a:t>
            </a:r>
          </a:p>
          <a:p>
            <a:pPr marL="0" indent="0">
              <a:buNone/>
            </a:pPr>
            <a:endParaRPr lang="en-GB" dirty="0"/>
          </a:p>
          <a:p>
            <a:pPr marL="0" indent="0">
              <a:buNone/>
            </a:pPr>
            <a:r>
              <a:rPr lang="en-GB" dirty="0"/>
              <a:t>At the extremities:</a:t>
            </a:r>
          </a:p>
          <a:p>
            <a:pPr marL="0" indent="0">
              <a:buNone/>
            </a:pPr>
            <a:endParaRPr lang="en-GB" dirty="0"/>
          </a:p>
          <a:p>
            <a:pPr marL="0" indent="0">
              <a:buNone/>
            </a:pPr>
            <a:r>
              <a:rPr lang="en-GB" dirty="0"/>
              <a:t>At the midpoint:   </a:t>
            </a:r>
            <a:endParaRPr lang="en-US" dirty="0"/>
          </a:p>
        </p:txBody>
      </p:sp>
      <p:graphicFrame>
        <p:nvGraphicFramePr>
          <p:cNvPr id="4" name="Object 3">
            <a:extLst>
              <a:ext uri="{FF2B5EF4-FFF2-40B4-BE49-F238E27FC236}">
                <a16:creationId xmlns:a16="http://schemas.microsoft.com/office/drawing/2014/main" id="{E5C16031-13DA-4B14-98C0-6957AA88BDB9}"/>
              </a:ext>
            </a:extLst>
          </p:cNvPr>
          <p:cNvGraphicFramePr>
            <a:graphicFrameLocks noChangeAspect="1"/>
          </p:cNvGraphicFramePr>
          <p:nvPr>
            <p:extLst>
              <p:ext uri="{D42A27DB-BD31-4B8C-83A1-F6EECF244321}">
                <p14:modId xmlns:p14="http://schemas.microsoft.com/office/powerpoint/2010/main" val="1640013495"/>
              </p:ext>
            </p:extLst>
          </p:nvPr>
        </p:nvGraphicFramePr>
        <p:xfrm>
          <a:off x="5907742" y="1340772"/>
          <a:ext cx="3694529" cy="903107"/>
        </p:xfrm>
        <a:graphic>
          <a:graphicData uri="http://schemas.openxmlformats.org/presentationml/2006/ole">
            <mc:AlternateContent xmlns:mc="http://schemas.openxmlformats.org/markup-compatibility/2006">
              <mc:Choice xmlns:v="urn:schemas-microsoft-com:vml" Requires="v">
                <p:oleObj spid="_x0000_s8248" name="Equation" r:id="rId3" imgW="1143000" imgH="279360" progId="Equation.DSMT4">
                  <p:embed/>
                </p:oleObj>
              </mc:Choice>
              <mc:Fallback>
                <p:oleObj name="Equation" r:id="rId3" imgW="1143000" imgH="279360" progId="Equation.DSMT4">
                  <p:embed/>
                  <p:pic>
                    <p:nvPicPr>
                      <p:cNvPr id="15" name="Object 14">
                        <a:extLst>
                          <a:ext uri="{FF2B5EF4-FFF2-40B4-BE49-F238E27FC236}">
                            <a16:creationId xmlns:a16="http://schemas.microsoft.com/office/drawing/2014/main" id="{43B295E5-4A6F-42F9-963D-612719E822A1}"/>
                          </a:ext>
                        </a:extLst>
                      </p:cNvPr>
                      <p:cNvPicPr/>
                      <p:nvPr/>
                    </p:nvPicPr>
                    <p:blipFill>
                      <a:blip r:embed="rId4"/>
                      <a:stretch>
                        <a:fillRect/>
                      </a:stretch>
                    </p:blipFill>
                    <p:spPr>
                      <a:xfrm>
                        <a:off x="5907742" y="1340772"/>
                        <a:ext cx="3694529" cy="903107"/>
                      </a:xfrm>
                      <a:prstGeom prst="rect">
                        <a:avLst/>
                      </a:prstGeom>
                      <a:solidFill>
                        <a:schemeClr val="accent1">
                          <a:lumMod val="20000"/>
                          <a:lumOff val="80000"/>
                        </a:schemeClr>
                      </a:solidFill>
                    </p:spPr>
                  </p:pic>
                </p:oleObj>
              </mc:Fallback>
            </mc:AlternateContent>
          </a:graphicData>
        </a:graphic>
      </p:graphicFrame>
      <p:graphicFrame>
        <p:nvGraphicFramePr>
          <p:cNvPr id="5" name="Object 4">
            <a:extLst>
              <a:ext uri="{FF2B5EF4-FFF2-40B4-BE49-F238E27FC236}">
                <a16:creationId xmlns:a16="http://schemas.microsoft.com/office/drawing/2014/main" id="{546EEF38-62CF-4CE7-87D7-1323AA745685}"/>
              </a:ext>
            </a:extLst>
          </p:cNvPr>
          <p:cNvGraphicFramePr>
            <a:graphicFrameLocks noChangeAspect="1"/>
          </p:cNvGraphicFramePr>
          <p:nvPr>
            <p:extLst>
              <p:ext uri="{D42A27DB-BD31-4B8C-83A1-F6EECF244321}">
                <p14:modId xmlns:p14="http://schemas.microsoft.com/office/powerpoint/2010/main" val="4103608988"/>
              </p:ext>
            </p:extLst>
          </p:nvPr>
        </p:nvGraphicFramePr>
        <p:xfrm>
          <a:off x="3845046" y="3075510"/>
          <a:ext cx="2628574" cy="553384"/>
        </p:xfrm>
        <a:graphic>
          <a:graphicData uri="http://schemas.openxmlformats.org/presentationml/2006/ole">
            <mc:AlternateContent xmlns:mc="http://schemas.openxmlformats.org/markup-compatibility/2006">
              <mc:Choice xmlns:v="urn:schemas-microsoft-com:vml" Requires="v">
                <p:oleObj spid="_x0000_s8249" name="Equation" r:id="rId5" imgW="965160" imgH="203040" progId="Equation.DSMT4">
                  <p:embed/>
                </p:oleObj>
              </mc:Choice>
              <mc:Fallback>
                <p:oleObj name="Equation" r:id="rId5" imgW="965160" imgH="203040" progId="Equation.DSMT4">
                  <p:embed/>
                  <p:pic>
                    <p:nvPicPr>
                      <p:cNvPr id="0" name=""/>
                      <p:cNvPicPr/>
                      <p:nvPr/>
                    </p:nvPicPr>
                    <p:blipFill>
                      <a:blip r:embed="rId6"/>
                      <a:stretch>
                        <a:fillRect/>
                      </a:stretch>
                    </p:blipFill>
                    <p:spPr>
                      <a:xfrm>
                        <a:off x="3845046" y="3075510"/>
                        <a:ext cx="2628574" cy="55338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99D088E-562C-4E95-A405-5F79AD38994C}"/>
              </a:ext>
            </a:extLst>
          </p:cNvPr>
          <p:cNvGraphicFramePr>
            <a:graphicFrameLocks noChangeAspect="1"/>
          </p:cNvGraphicFramePr>
          <p:nvPr>
            <p:extLst>
              <p:ext uri="{D42A27DB-BD31-4B8C-83A1-F6EECF244321}">
                <p14:modId xmlns:p14="http://schemas.microsoft.com/office/powerpoint/2010/main" val="2736493365"/>
              </p:ext>
            </p:extLst>
          </p:nvPr>
        </p:nvGraphicFramePr>
        <p:xfrm>
          <a:off x="3845046" y="4139850"/>
          <a:ext cx="3948112" cy="641350"/>
        </p:xfrm>
        <a:graphic>
          <a:graphicData uri="http://schemas.openxmlformats.org/presentationml/2006/ole">
            <mc:AlternateContent xmlns:mc="http://schemas.openxmlformats.org/markup-compatibility/2006">
              <mc:Choice xmlns:v="urn:schemas-microsoft-com:vml" Requires="v">
                <p:oleObj spid="_x0000_s8250" name="Equation" r:id="rId7" imgW="1409400" imgH="228600" progId="Equation.DSMT4">
                  <p:embed/>
                </p:oleObj>
              </mc:Choice>
              <mc:Fallback>
                <p:oleObj name="Equation" r:id="rId7" imgW="1409400" imgH="228600" progId="Equation.DSMT4">
                  <p:embed/>
                  <p:pic>
                    <p:nvPicPr>
                      <p:cNvPr id="0" name=""/>
                      <p:cNvPicPr/>
                      <p:nvPr/>
                    </p:nvPicPr>
                    <p:blipFill>
                      <a:blip r:embed="rId8"/>
                      <a:stretch>
                        <a:fillRect/>
                      </a:stretch>
                    </p:blipFill>
                    <p:spPr>
                      <a:xfrm>
                        <a:off x="3845046" y="4139850"/>
                        <a:ext cx="3948112" cy="64135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93A6D55-0901-4ADF-9817-96C8C996F3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6968" y="2598406"/>
            <a:ext cx="2065555" cy="4131110"/>
          </a:xfrm>
          <a:prstGeom prst="rect">
            <a:avLst/>
          </a:prstGeom>
        </p:spPr>
      </p:pic>
      <p:sp>
        <p:nvSpPr>
          <p:cNvPr id="7" name="Rectangle 6"/>
          <p:cNvSpPr/>
          <p:nvPr/>
        </p:nvSpPr>
        <p:spPr>
          <a:xfrm>
            <a:off x="3627120" y="4022725"/>
            <a:ext cx="4959848" cy="88935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047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DE51-4E31-466C-84F8-8768CEA3DC03}"/>
              </a:ext>
            </a:extLst>
          </p:cNvPr>
          <p:cNvSpPr>
            <a:spLocks noGrp="1"/>
          </p:cNvSpPr>
          <p:nvPr>
            <p:ph type="title"/>
          </p:nvPr>
        </p:nvSpPr>
        <p:spPr>
          <a:xfrm>
            <a:off x="838200" y="365126"/>
            <a:ext cx="10515600" cy="966134"/>
          </a:xfrm>
        </p:spPr>
        <p:txBody>
          <a:bodyPr/>
          <a:lstStyle/>
          <a:p>
            <a:r>
              <a:rPr lang="en-GB" dirty="0"/>
              <a:t>example</a:t>
            </a:r>
            <a:endParaRPr lang="en-US" dirty="0"/>
          </a:p>
        </p:txBody>
      </p:sp>
      <p:sp>
        <p:nvSpPr>
          <p:cNvPr id="3" name="Content Placeholder 2">
            <a:extLst>
              <a:ext uri="{FF2B5EF4-FFF2-40B4-BE49-F238E27FC236}">
                <a16:creationId xmlns:a16="http://schemas.microsoft.com/office/drawing/2014/main" id="{1B76E738-F80B-4A85-9F96-A550372226AB}"/>
              </a:ext>
            </a:extLst>
          </p:cNvPr>
          <p:cNvSpPr>
            <a:spLocks noGrp="1"/>
          </p:cNvSpPr>
          <p:nvPr>
            <p:ph idx="1"/>
          </p:nvPr>
        </p:nvSpPr>
        <p:spPr>
          <a:xfrm>
            <a:off x="723900" y="1329020"/>
            <a:ext cx="10515600" cy="4845703"/>
          </a:xfrm>
        </p:spPr>
        <p:txBody>
          <a:bodyPr/>
          <a:lstStyle/>
          <a:p>
            <a:pPr marL="0" indent="0">
              <a:buNone/>
            </a:pPr>
            <a:r>
              <a:rPr lang="en-GB" dirty="0"/>
              <a:t>A mass is undergoing SHM with amplitude 25.0 cm and angular frequency 4.20 rad s</a:t>
            </a:r>
            <a:r>
              <a:rPr lang="en-GB" baseline="30000" dirty="0"/>
              <a:t>-1</a:t>
            </a:r>
          </a:p>
          <a:p>
            <a:pPr marL="0" indent="0">
              <a:buNone/>
            </a:pPr>
            <a:r>
              <a:rPr lang="en-GB" dirty="0"/>
              <a:t>a) Determine the speed of the mass:</a:t>
            </a:r>
          </a:p>
          <a:p>
            <a:pPr marL="0" indent="0">
              <a:buNone/>
            </a:pPr>
            <a:r>
              <a:rPr lang="en-GB" dirty="0"/>
              <a:t>	(</a:t>
            </a:r>
            <a:r>
              <a:rPr lang="en-GB" dirty="0" err="1"/>
              <a:t>i</a:t>
            </a:r>
            <a:r>
              <a:rPr lang="en-GB" dirty="0"/>
              <a:t>)   At the extremities of its motion</a:t>
            </a:r>
          </a:p>
          <a:p>
            <a:pPr marL="0" indent="0">
              <a:buNone/>
            </a:pPr>
            <a:r>
              <a:rPr lang="en-GB" dirty="0"/>
              <a:t>	(ii)  At the midpoint (equilibrium position)</a:t>
            </a:r>
          </a:p>
          <a:p>
            <a:pPr marL="0" indent="0">
              <a:buNone/>
            </a:pPr>
            <a:r>
              <a:rPr lang="en-GB" dirty="0"/>
              <a:t>	(iii) Halfway between the midpoint and its maximum amplitude</a:t>
            </a:r>
          </a:p>
          <a:p>
            <a:pPr marL="0" indent="0">
              <a:buNone/>
            </a:pPr>
            <a:r>
              <a:rPr lang="en-GB" dirty="0"/>
              <a:t>b) Determine the acceleration at the same positions</a:t>
            </a:r>
            <a:endParaRPr lang="en-US" dirty="0"/>
          </a:p>
        </p:txBody>
      </p:sp>
      <p:sp>
        <p:nvSpPr>
          <p:cNvPr id="4" name="TextBox 3">
            <a:extLst>
              <a:ext uri="{FF2B5EF4-FFF2-40B4-BE49-F238E27FC236}">
                <a16:creationId xmlns:a16="http://schemas.microsoft.com/office/drawing/2014/main" id="{367BCE61-6BB9-4C52-AAC8-DD7A4F4375C5}"/>
              </a:ext>
            </a:extLst>
          </p:cNvPr>
          <p:cNvSpPr txBox="1"/>
          <p:nvPr/>
        </p:nvSpPr>
        <p:spPr>
          <a:xfrm>
            <a:off x="838200" y="5008098"/>
            <a:ext cx="7413674" cy="369332"/>
          </a:xfrm>
          <a:prstGeom prst="rect">
            <a:avLst/>
          </a:prstGeom>
          <a:noFill/>
        </p:spPr>
        <p:txBody>
          <a:bodyPr wrap="square" rtlCol="0">
            <a:spAutoFit/>
          </a:bodyPr>
          <a:lstStyle/>
          <a:p>
            <a:r>
              <a:rPr lang="en-GB" dirty="0"/>
              <a:t>a) (</a:t>
            </a:r>
            <a:r>
              <a:rPr lang="en-GB" dirty="0" err="1"/>
              <a:t>i</a:t>
            </a:r>
            <a:r>
              <a:rPr lang="en-GB" dirty="0"/>
              <a:t>) v = 0      (ii) v = </a:t>
            </a:r>
            <a:r>
              <a:rPr lang="el-GR" dirty="0">
                <a:latin typeface="Calibri" panose="020F0502020204030204" pitchFamily="34" charset="0"/>
                <a:cs typeface="Calibri" panose="020F0502020204030204" pitchFamily="34" charset="0"/>
              </a:rPr>
              <a:t>ω</a:t>
            </a:r>
            <a:r>
              <a:rPr lang="en-GB" dirty="0">
                <a:latin typeface="Calibri" panose="020F0502020204030204" pitchFamily="34" charset="0"/>
                <a:cs typeface="Calibri" panose="020F0502020204030204" pitchFamily="34" charset="0"/>
              </a:rPr>
              <a:t>A = 4.20 x 0.25 = 1.05ms</a:t>
            </a:r>
            <a:r>
              <a:rPr lang="en-GB" baseline="30000" dirty="0">
                <a:latin typeface="Calibri" panose="020F0502020204030204" pitchFamily="34" charset="0"/>
                <a:cs typeface="Calibri" panose="020F0502020204030204" pitchFamily="34" charset="0"/>
              </a:rPr>
              <a:t>-1 </a:t>
            </a:r>
            <a:r>
              <a:rPr lang="en-GB" dirty="0"/>
              <a:t>    (iii) </a:t>
            </a:r>
            <a:endParaRPr lang="en-US" dirty="0"/>
          </a:p>
        </p:txBody>
      </p:sp>
      <p:graphicFrame>
        <p:nvGraphicFramePr>
          <p:cNvPr id="5" name="Object 4">
            <a:extLst>
              <a:ext uri="{FF2B5EF4-FFF2-40B4-BE49-F238E27FC236}">
                <a16:creationId xmlns:a16="http://schemas.microsoft.com/office/drawing/2014/main" id="{09D00860-9CC4-463F-BBB3-D231422DA267}"/>
              </a:ext>
            </a:extLst>
          </p:cNvPr>
          <p:cNvGraphicFramePr>
            <a:graphicFrameLocks noChangeAspect="1"/>
          </p:cNvGraphicFramePr>
          <p:nvPr>
            <p:extLst>
              <p:ext uri="{D42A27DB-BD31-4B8C-83A1-F6EECF244321}">
                <p14:modId xmlns:p14="http://schemas.microsoft.com/office/powerpoint/2010/main" val="704913043"/>
              </p:ext>
            </p:extLst>
          </p:nvPr>
        </p:nvGraphicFramePr>
        <p:xfrm>
          <a:off x="6241072" y="4932875"/>
          <a:ext cx="1919847" cy="469296"/>
        </p:xfrm>
        <a:graphic>
          <a:graphicData uri="http://schemas.openxmlformats.org/presentationml/2006/ole">
            <mc:AlternateContent xmlns:mc="http://schemas.openxmlformats.org/markup-compatibility/2006">
              <mc:Choice xmlns:v="urn:schemas-microsoft-com:vml" Requires="v">
                <p:oleObj spid="_x0000_s11295" name="Equation" r:id="rId3" imgW="1143000" imgH="279360" progId="Equation.DSMT4">
                  <p:embed/>
                </p:oleObj>
              </mc:Choice>
              <mc:Fallback>
                <p:oleObj name="Equation" r:id="rId3" imgW="1143000" imgH="279360" progId="Equation.DSMT4">
                  <p:embed/>
                  <p:pic>
                    <p:nvPicPr>
                      <p:cNvPr id="15" name="Object 14">
                        <a:extLst>
                          <a:ext uri="{FF2B5EF4-FFF2-40B4-BE49-F238E27FC236}">
                            <a16:creationId xmlns:a16="http://schemas.microsoft.com/office/drawing/2014/main" id="{43B295E5-4A6F-42F9-963D-612719E822A1}"/>
                          </a:ext>
                        </a:extLst>
                      </p:cNvPr>
                      <p:cNvPicPr/>
                      <p:nvPr/>
                    </p:nvPicPr>
                    <p:blipFill>
                      <a:blip r:embed="rId4"/>
                      <a:stretch>
                        <a:fillRect/>
                      </a:stretch>
                    </p:blipFill>
                    <p:spPr>
                      <a:xfrm>
                        <a:off x="6241072" y="4932875"/>
                        <a:ext cx="1919847" cy="46929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F3463690-686D-4366-B54B-85B0D739D9EF}"/>
              </a:ext>
            </a:extLst>
          </p:cNvPr>
          <p:cNvGraphicFramePr>
            <a:graphicFrameLocks noChangeAspect="1"/>
          </p:cNvGraphicFramePr>
          <p:nvPr>
            <p:extLst>
              <p:ext uri="{D42A27DB-BD31-4B8C-83A1-F6EECF244321}">
                <p14:modId xmlns:p14="http://schemas.microsoft.com/office/powerpoint/2010/main" val="2570790708"/>
              </p:ext>
            </p:extLst>
          </p:nvPr>
        </p:nvGraphicFramePr>
        <p:xfrm>
          <a:off x="8448114" y="4929702"/>
          <a:ext cx="2836863" cy="468312"/>
        </p:xfrm>
        <a:graphic>
          <a:graphicData uri="http://schemas.openxmlformats.org/presentationml/2006/ole">
            <mc:AlternateContent xmlns:mc="http://schemas.openxmlformats.org/markup-compatibility/2006">
              <mc:Choice xmlns:v="urn:schemas-microsoft-com:vml" Requires="v">
                <p:oleObj spid="_x0000_s11296" name="Equation" r:id="rId5" imgW="1688760" imgH="279360" progId="Equation.DSMT4">
                  <p:embed/>
                </p:oleObj>
              </mc:Choice>
              <mc:Fallback>
                <p:oleObj name="Equation" r:id="rId5" imgW="1688760" imgH="279360" progId="Equation.DSMT4">
                  <p:embed/>
                  <p:pic>
                    <p:nvPicPr>
                      <p:cNvPr id="5" name="Object 4">
                        <a:extLst>
                          <a:ext uri="{FF2B5EF4-FFF2-40B4-BE49-F238E27FC236}">
                            <a16:creationId xmlns:a16="http://schemas.microsoft.com/office/drawing/2014/main" id="{09D00860-9CC4-463F-BBB3-D231422DA267}"/>
                          </a:ext>
                        </a:extLst>
                      </p:cNvPr>
                      <p:cNvPicPr/>
                      <p:nvPr/>
                    </p:nvPicPr>
                    <p:blipFill>
                      <a:blip r:embed="rId6"/>
                      <a:stretch>
                        <a:fillRect/>
                      </a:stretch>
                    </p:blipFill>
                    <p:spPr>
                      <a:xfrm>
                        <a:off x="8448114" y="4929702"/>
                        <a:ext cx="2836863" cy="468312"/>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127AD22-A853-46E3-A9BA-549A4FE999DC}"/>
              </a:ext>
            </a:extLst>
          </p:cNvPr>
          <p:cNvGraphicFramePr>
            <a:graphicFrameLocks noChangeAspect="1"/>
          </p:cNvGraphicFramePr>
          <p:nvPr>
            <p:extLst>
              <p:ext uri="{D42A27DB-BD31-4B8C-83A1-F6EECF244321}">
                <p14:modId xmlns:p14="http://schemas.microsoft.com/office/powerpoint/2010/main" val="577486999"/>
              </p:ext>
            </p:extLst>
          </p:nvPr>
        </p:nvGraphicFramePr>
        <p:xfrm>
          <a:off x="8448114" y="5430768"/>
          <a:ext cx="1622425" cy="355600"/>
        </p:xfrm>
        <a:graphic>
          <a:graphicData uri="http://schemas.openxmlformats.org/presentationml/2006/ole">
            <mc:AlternateContent xmlns:mc="http://schemas.openxmlformats.org/markup-compatibility/2006">
              <mc:Choice xmlns:v="urn:schemas-microsoft-com:vml" Requires="v">
                <p:oleObj spid="_x0000_s11297" name="Equation" r:id="rId7" imgW="927000" imgH="203040" progId="Equation.DSMT4">
                  <p:embed/>
                </p:oleObj>
              </mc:Choice>
              <mc:Fallback>
                <p:oleObj name="Equation" r:id="rId7" imgW="927000" imgH="203040" progId="Equation.DSMT4">
                  <p:embed/>
                  <p:pic>
                    <p:nvPicPr>
                      <p:cNvPr id="0" name=""/>
                      <p:cNvPicPr/>
                      <p:nvPr/>
                    </p:nvPicPr>
                    <p:blipFill>
                      <a:blip r:embed="rId8"/>
                      <a:stretch>
                        <a:fillRect/>
                      </a:stretch>
                    </p:blipFill>
                    <p:spPr>
                      <a:xfrm>
                        <a:off x="8448114" y="5430768"/>
                        <a:ext cx="1622425" cy="3556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9F03925-FDD4-45DF-9E76-75FD52215D83}"/>
              </a:ext>
            </a:extLst>
          </p:cNvPr>
          <p:cNvSpPr txBox="1"/>
          <p:nvPr/>
        </p:nvSpPr>
        <p:spPr>
          <a:xfrm>
            <a:off x="838200" y="5698958"/>
            <a:ext cx="6913098" cy="369332"/>
          </a:xfrm>
          <a:prstGeom prst="rect">
            <a:avLst/>
          </a:prstGeom>
          <a:noFill/>
        </p:spPr>
        <p:txBody>
          <a:bodyPr wrap="square" rtlCol="0">
            <a:spAutoFit/>
          </a:bodyPr>
          <a:lstStyle/>
          <a:p>
            <a:r>
              <a:rPr lang="en-GB" dirty="0"/>
              <a:t>b) (</a:t>
            </a:r>
            <a:r>
              <a:rPr lang="en-GB" dirty="0" err="1"/>
              <a:t>i</a:t>
            </a:r>
            <a:r>
              <a:rPr lang="en-GB" dirty="0"/>
              <a:t>) a = -w</a:t>
            </a:r>
            <a:r>
              <a:rPr lang="en-GB" baseline="30000" dirty="0"/>
              <a:t>2</a:t>
            </a:r>
            <a:r>
              <a:rPr lang="en-GB" dirty="0"/>
              <a:t>y = -4.41ms</a:t>
            </a:r>
            <a:r>
              <a:rPr lang="en-GB" baseline="30000" dirty="0"/>
              <a:t>-2</a:t>
            </a:r>
            <a:r>
              <a:rPr lang="en-GB" dirty="0"/>
              <a:t>    (ii) a=0     (iii)  a = - 2.21ms</a:t>
            </a:r>
            <a:r>
              <a:rPr lang="en-GB" baseline="30000" dirty="0"/>
              <a:t>-2</a:t>
            </a:r>
            <a:r>
              <a:rPr lang="en-GB" dirty="0"/>
              <a:t> </a:t>
            </a:r>
            <a:endParaRPr lang="en-US" dirty="0"/>
          </a:p>
        </p:txBody>
      </p:sp>
    </p:spTree>
    <p:extLst>
      <p:ext uri="{BB962C8B-B14F-4D97-AF65-F5344CB8AC3E}">
        <p14:creationId xmlns:p14="http://schemas.microsoft.com/office/powerpoint/2010/main" val="294048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A079-7295-446C-A439-509AA447E98F}"/>
              </a:ext>
            </a:extLst>
          </p:cNvPr>
          <p:cNvSpPr>
            <a:spLocks noGrp="1"/>
          </p:cNvSpPr>
          <p:nvPr>
            <p:ph type="title"/>
          </p:nvPr>
        </p:nvSpPr>
        <p:spPr>
          <a:xfrm>
            <a:off x="609600" y="704088"/>
            <a:ext cx="10972800" cy="613541"/>
          </a:xfrm>
        </p:spPr>
        <p:txBody>
          <a:bodyPr>
            <a:normAutofit fontScale="90000"/>
          </a:bodyPr>
          <a:lstStyle/>
          <a:p>
            <a:r>
              <a:rPr lang="en-GB" dirty="0"/>
              <a:t>Energy in SHM</a:t>
            </a:r>
            <a:endParaRPr lang="en-US" dirty="0"/>
          </a:p>
        </p:txBody>
      </p:sp>
      <p:sp>
        <p:nvSpPr>
          <p:cNvPr id="3" name="Content Placeholder 2">
            <a:extLst>
              <a:ext uri="{FF2B5EF4-FFF2-40B4-BE49-F238E27FC236}">
                <a16:creationId xmlns:a16="http://schemas.microsoft.com/office/drawing/2014/main" id="{12E2D482-441B-4470-9223-D989F33A9E1A}"/>
              </a:ext>
            </a:extLst>
          </p:cNvPr>
          <p:cNvSpPr>
            <a:spLocks noGrp="1"/>
          </p:cNvSpPr>
          <p:nvPr>
            <p:ph idx="1"/>
          </p:nvPr>
        </p:nvSpPr>
        <p:spPr>
          <a:xfrm>
            <a:off x="474945" y="1521712"/>
            <a:ext cx="10811006" cy="1257300"/>
          </a:xfrm>
        </p:spPr>
        <p:txBody>
          <a:bodyPr>
            <a:normAutofit/>
          </a:bodyPr>
          <a:lstStyle/>
          <a:p>
            <a:r>
              <a:rPr lang="en-GB" dirty="0"/>
              <a:t>We can use our linear equation for kinetic energy and use conservation of energy to derive relationships for kinetic and potential energy in SHM.</a:t>
            </a:r>
            <a:endParaRPr lang="en-US" dirty="0"/>
          </a:p>
        </p:txBody>
      </p:sp>
      <p:graphicFrame>
        <p:nvGraphicFramePr>
          <p:cNvPr id="4" name="Object 3">
            <a:extLst>
              <a:ext uri="{FF2B5EF4-FFF2-40B4-BE49-F238E27FC236}">
                <a16:creationId xmlns:a16="http://schemas.microsoft.com/office/drawing/2014/main" id="{553BB6D9-EEE7-4B1D-BECA-8A743B87A016}"/>
              </a:ext>
            </a:extLst>
          </p:cNvPr>
          <p:cNvGraphicFramePr>
            <a:graphicFrameLocks noChangeAspect="1"/>
          </p:cNvGraphicFramePr>
          <p:nvPr>
            <p:extLst>
              <p:ext uri="{D42A27DB-BD31-4B8C-83A1-F6EECF244321}">
                <p14:modId xmlns:p14="http://schemas.microsoft.com/office/powerpoint/2010/main" val="2338692704"/>
              </p:ext>
            </p:extLst>
          </p:nvPr>
        </p:nvGraphicFramePr>
        <p:xfrm>
          <a:off x="1979005" y="2489265"/>
          <a:ext cx="1953839" cy="688236"/>
        </p:xfrm>
        <a:graphic>
          <a:graphicData uri="http://schemas.openxmlformats.org/presentationml/2006/ole">
            <mc:AlternateContent xmlns:mc="http://schemas.openxmlformats.org/markup-compatibility/2006">
              <mc:Choice xmlns:v="urn:schemas-microsoft-com:vml" Requires="v">
                <p:oleObj spid="_x0000_s9335" name="Equation" r:id="rId3" imgW="685800" imgH="241200" progId="Equation.DSMT4">
                  <p:embed/>
                </p:oleObj>
              </mc:Choice>
              <mc:Fallback>
                <p:oleObj name="Equation" r:id="rId3" imgW="685800" imgH="241200" progId="Equation.DSMT4">
                  <p:embed/>
                  <p:pic>
                    <p:nvPicPr>
                      <p:cNvPr id="0" name=""/>
                      <p:cNvPicPr/>
                      <p:nvPr/>
                    </p:nvPicPr>
                    <p:blipFill>
                      <a:blip r:embed="rId4"/>
                      <a:stretch>
                        <a:fillRect/>
                      </a:stretch>
                    </p:blipFill>
                    <p:spPr>
                      <a:xfrm>
                        <a:off x="1979005" y="2489265"/>
                        <a:ext cx="1953839" cy="68823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2D23B5A-3AE0-4A80-939C-9C104A851711}"/>
              </a:ext>
            </a:extLst>
          </p:cNvPr>
          <p:cNvSpPr txBox="1"/>
          <p:nvPr/>
        </p:nvSpPr>
        <p:spPr>
          <a:xfrm>
            <a:off x="982249" y="4216400"/>
            <a:ext cx="4635500" cy="923330"/>
          </a:xfrm>
          <a:prstGeom prst="rect">
            <a:avLst/>
          </a:prstGeom>
          <a:noFill/>
        </p:spPr>
        <p:txBody>
          <a:bodyPr wrap="square" rtlCol="0">
            <a:spAutoFit/>
          </a:bodyPr>
          <a:lstStyle/>
          <a:p>
            <a:pPr algn="ctr"/>
            <a:r>
              <a:rPr lang="en-GB" dirty="0"/>
              <a:t>Potential energy at the midpoint is zero, therefore </a:t>
            </a:r>
            <a:r>
              <a:rPr lang="en-GB" b="1" u="sng" dirty="0"/>
              <a:t>total energy </a:t>
            </a:r>
            <a:r>
              <a:rPr lang="en-GB" dirty="0"/>
              <a:t>=  Kinetic energy  at the midpoint when </a:t>
            </a:r>
            <a:r>
              <a:rPr lang="en-GB" dirty="0" smtClean="0"/>
              <a:t>y=0 </a:t>
            </a:r>
            <a:r>
              <a:rPr lang="en-GB" dirty="0"/>
              <a:t>therefore:</a:t>
            </a:r>
            <a:endParaRPr lang="en-US" dirty="0"/>
          </a:p>
        </p:txBody>
      </p:sp>
      <p:graphicFrame>
        <p:nvGraphicFramePr>
          <p:cNvPr id="6" name="Object 5">
            <a:extLst>
              <a:ext uri="{FF2B5EF4-FFF2-40B4-BE49-F238E27FC236}">
                <a16:creationId xmlns:a16="http://schemas.microsoft.com/office/drawing/2014/main" id="{A8CBAAFF-22FA-4FE7-9E46-CCDE61B679D0}"/>
              </a:ext>
            </a:extLst>
          </p:cNvPr>
          <p:cNvGraphicFramePr>
            <a:graphicFrameLocks noChangeAspect="1"/>
          </p:cNvGraphicFramePr>
          <p:nvPr>
            <p:extLst>
              <p:ext uri="{D42A27DB-BD31-4B8C-83A1-F6EECF244321}">
                <p14:modId xmlns:p14="http://schemas.microsoft.com/office/powerpoint/2010/main" val="4034322576"/>
              </p:ext>
            </p:extLst>
          </p:nvPr>
        </p:nvGraphicFramePr>
        <p:xfrm>
          <a:off x="1640215" y="5268615"/>
          <a:ext cx="2860348" cy="697078"/>
        </p:xfrm>
        <a:graphic>
          <a:graphicData uri="http://schemas.openxmlformats.org/presentationml/2006/ole">
            <mc:AlternateContent xmlns:mc="http://schemas.openxmlformats.org/markup-compatibility/2006">
              <mc:Choice xmlns:v="urn:schemas-microsoft-com:vml" Requires="v">
                <p:oleObj spid="_x0000_s9336" name="Equation" r:id="rId5" imgW="990360" imgH="241200" progId="Equation.DSMT4">
                  <p:embed/>
                </p:oleObj>
              </mc:Choice>
              <mc:Fallback>
                <p:oleObj name="Equation" r:id="rId5" imgW="990360" imgH="241200" progId="Equation.DSMT4">
                  <p:embed/>
                  <p:pic>
                    <p:nvPicPr>
                      <p:cNvPr id="4" name="Object 3">
                        <a:extLst>
                          <a:ext uri="{FF2B5EF4-FFF2-40B4-BE49-F238E27FC236}">
                            <a16:creationId xmlns:a16="http://schemas.microsoft.com/office/drawing/2014/main" id="{553BB6D9-EEE7-4B1D-BECA-8A743B87A016}"/>
                          </a:ext>
                        </a:extLst>
                      </p:cNvPr>
                      <p:cNvPicPr/>
                      <p:nvPr/>
                    </p:nvPicPr>
                    <p:blipFill>
                      <a:blip r:embed="rId6"/>
                      <a:stretch>
                        <a:fillRect/>
                      </a:stretch>
                    </p:blipFill>
                    <p:spPr>
                      <a:xfrm>
                        <a:off x="1640215" y="5268615"/>
                        <a:ext cx="2860348" cy="69707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50C490F-5BC7-46F6-9D64-AB66886B60F9}"/>
              </a:ext>
            </a:extLst>
          </p:cNvPr>
          <p:cNvSpPr txBox="1"/>
          <p:nvPr/>
        </p:nvSpPr>
        <p:spPr>
          <a:xfrm>
            <a:off x="6385719" y="2672856"/>
            <a:ext cx="4529138" cy="923330"/>
          </a:xfrm>
          <a:prstGeom prst="rect">
            <a:avLst/>
          </a:prstGeom>
          <a:noFill/>
        </p:spPr>
        <p:txBody>
          <a:bodyPr wrap="square" rtlCol="0">
            <a:spAutoFit/>
          </a:bodyPr>
          <a:lstStyle/>
          <a:p>
            <a:r>
              <a:rPr lang="en-GB" dirty="0"/>
              <a:t>Potential energy at any point is given by:</a:t>
            </a:r>
          </a:p>
          <a:p>
            <a:endParaRPr lang="en-GB" dirty="0"/>
          </a:p>
          <a:p>
            <a:endParaRPr lang="en-US" dirty="0"/>
          </a:p>
        </p:txBody>
      </p:sp>
      <p:graphicFrame>
        <p:nvGraphicFramePr>
          <p:cNvPr id="8" name="Object 7">
            <a:extLst>
              <a:ext uri="{FF2B5EF4-FFF2-40B4-BE49-F238E27FC236}">
                <a16:creationId xmlns:a16="http://schemas.microsoft.com/office/drawing/2014/main" id="{35720157-7885-4E52-B3DE-84E1FC9D4060}"/>
              </a:ext>
            </a:extLst>
          </p:cNvPr>
          <p:cNvGraphicFramePr>
            <a:graphicFrameLocks noChangeAspect="1"/>
          </p:cNvGraphicFramePr>
          <p:nvPr>
            <p:extLst>
              <p:ext uri="{D42A27DB-BD31-4B8C-83A1-F6EECF244321}">
                <p14:modId xmlns:p14="http://schemas.microsoft.com/office/powerpoint/2010/main" val="3874511118"/>
              </p:ext>
            </p:extLst>
          </p:nvPr>
        </p:nvGraphicFramePr>
        <p:xfrm>
          <a:off x="7568897" y="3174649"/>
          <a:ext cx="1722971" cy="646114"/>
        </p:xfrm>
        <a:graphic>
          <a:graphicData uri="http://schemas.openxmlformats.org/presentationml/2006/ole">
            <mc:AlternateContent xmlns:mc="http://schemas.openxmlformats.org/markup-compatibility/2006">
              <mc:Choice xmlns:v="urn:schemas-microsoft-com:vml" Requires="v">
                <p:oleObj spid="_x0000_s9337" name="Equation" r:id="rId7" imgW="609480" imgH="228600" progId="Equation.DSMT4">
                  <p:embed/>
                </p:oleObj>
              </mc:Choice>
              <mc:Fallback>
                <p:oleObj name="Equation" r:id="rId7" imgW="609480" imgH="228600" progId="Equation.DSMT4">
                  <p:embed/>
                  <p:pic>
                    <p:nvPicPr>
                      <p:cNvPr id="0" name=""/>
                      <p:cNvPicPr/>
                      <p:nvPr/>
                    </p:nvPicPr>
                    <p:blipFill>
                      <a:blip r:embed="rId8"/>
                      <a:stretch>
                        <a:fillRect/>
                      </a:stretch>
                    </p:blipFill>
                    <p:spPr>
                      <a:xfrm>
                        <a:off x="7568897" y="3174649"/>
                        <a:ext cx="1722971" cy="64611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DC729CD-E4F1-4DE3-8D80-CF5B96AECE56}"/>
              </a:ext>
            </a:extLst>
          </p:cNvPr>
          <p:cNvGraphicFramePr>
            <a:graphicFrameLocks noChangeAspect="1"/>
          </p:cNvGraphicFramePr>
          <p:nvPr>
            <p:extLst>
              <p:ext uri="{D42A27DB-BD31-4B8C-83A1-F6EECF244321}">
                <p14:modId xmlns:p14="http://schemas.microsoft.com/office/powerpoint/2010/main" val="84604036"/>
              </p:ext>
            </p:extLst>
          </p:nvPr>
        </p:nvGraphicFramePr>
        <p:xfrm>
          <a:off x="6558757" y="3958630"/>
          <a:ext cx="4356100" cy="1181100"/>
        </p:xfrm>
        <a:graphic>
          <a:graphicData uri="http://schemas.openxmlformats.org/presentationml/2006/ole">
            <mc:AlternateContent xmlns:mc="http://schemas.openxmlformats.org/markup-compatibility/2006">
              <mc:Choice xmlns:v="urn:schemas-microsoft-com:vml" Requires="v">
                <p:oleObj spid="_x0000_s9338" name="Equation" r:id="rId9" imgW="1968480" imgH="533160" progId="Equation.DSMT4">
                  <p:embed/>
                </p:oleObj>
              </mc:Choice>
              <mc:Fallback>
                <p:oleObj name="Equation" r:id="rId9" imgW="1968480" imgH="533160" progId="Equation.DSMT4">
                  <p:embed/>
                  <p:pic>
                    <p:nvPicPr>
                      <p:cNvPr id="0" name=""/>
                      <p:cNvPicPr/>
                      <p:nvPr/>
                    </p:nvPicPr>
                    <p:blipFill>
                      <a:blip r:embed="rId10"/>
                      <a:stretch>
                        <a:fillRect/>
                      </a:stretch>
                    </p:blipFill>
                    <p:spPr>
                      <a:xfrm>
                        <a:off x="6558757" y="3958630"/>
                        <a:ext cx="4356100" cy="11811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8D2553B-F985-4DC2-B4CA-FE985A444036}"/>
              </a:ext>
            </a:extLst>
          </p:cNvPr>
          <p:cNvGraphicFramePr>
            <a:graphicFrameLocks noChangeAspect="1"/>
          </p:cNvGraphicFramePr>
          <p:nvPr>
            <p:extLst>
              <p:ext uri="{D42A27DB-BD31-4B8C-83A1-F6EECF244321}">
                <p14:modId xmlns:p14="http://schemas.microsoft.com/office/powerpoint/2010/main" val="2955720067"/>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9339" name="Equation" r:id="rId11" imgW="114120" imgH="177480" progId="Equation.DSMT4">
                  <p:embed/>
                </p:oleObj>
              </mc:Choice>
              <mc:Fallback>
                <p:oleObj name="Equation" r:id="rId11" imgW="114120" imgH="177480" progId="Equation.DSMT4">
                  <p:embed/>
                  <p:pic>
                    <p:nvPicPr>
                      <p:cNvPr id="0" name=""/>
                      <p:cNvPicPr/>
                      <p:nvPr/>
                    </p:nvPicPr>
                    <p:blipFill>
                      <a:blip r:embed="rId12"/>
                      <a:stretch>
                        <a:fillRect/>
                      </a:stretch>
                    </p:blipFill>
                    <p:spPr>
                      <a:xfrm>
                        <a:off x="4794250" y="2371725"/>
                        <a:ext cx="114300" cy="177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904F695-4047-46CF-8AE9-BFE064E23BDB}"/>
              </a:ext>
            </a:extLst>
          </p:cNvPr>
          <p:cNvGraphicFramePr>
            <a:graphicFrameLocks noChangeAspect="1"/>
          </p:cNvGraphicFramePr>
          <p:nvPr>
            <p:extLst>
              <p:ext uri="{D42A27DB-BD31-4B8C-83A1-F6EECF244321}">
                <p14:modId xmlns:p14="http://schemas.microsoft.com/office/powerpoint/2010/main" val="859707740"/>
              </p:ext>
            </p:extLst>
          </p:nvPr>
        </p:nvGraphicFramePr>
        <p:xfrm>
          <a:off x="854849" y="3275671"/>
          <a:ext cx="4890299" cy="877038"/>
        </p:xfrm>
        <a:graphic>
          <a:graphicData uri="http://schemas.openxmlformats.org/presentationml/2006/ole">
            <mc:AlternateContent xmlns:mc="http://schemas.openxmlformats.org/markup-compatibility/2006">
              <mc:Choice xmlns:v="urn:schemas-microsoft-com:vml" Requires="v">
                <p:oleObj spid="_x0000_s9340" name="Equation" r:id="rId13" imgW="1346040" imgH="241200" progId="Equation.DSMT4">
                  <p:embed/>
                </p:oleObj>
              </mc:Choice>
              <mc:Fallback>
                <p:oleObj name="Equation" r:id="rId13" imgW="1346040" imgH="241200" progId="Equation.DSMT4">
                  <p:embed/>
                  <p:pic>
                    <p:nvPicPr>
                      <p:cNvPr id="0" name=""/>
                      <p:cNvPicPr/>
                      <p:nvPr/>
                    </p:nvPicPr>
                    <p:blipFill>
                      <a:blip r:embed="rId14"/>
                      <a:stretch>
                        <a:fillRect/>
                      </a:stretch>
                    </p:blipFill>
                    <p:spPr>
                      <a:xfrm>
                        <a:off x="854849" y="3275671"/>
                        <a:ext cx="4890299" cy="877038"/>
                      </a:xfrm>
                      <a:prstGeom prst="rect">
                        <a:avLst/>
                      </a:prstGeom>
                      <a:solidFill>
                        <a:schemeClr val="accent1">
                          <a:lumMod val="20000"/>
                          <a:lumOff val="80000"/>
                        </a:schemeClr>
                      </a:solidFill>
                    </p:spPr>
                  </p:pic>
                </p:oleObj>
              </mc:Fallback>
            </mc:AlternateContent>
          </a:graphicData>
        </a:graphic>
      </p:graphicFrame>
      <p:graphicFrame>
        <p:nvGraphicFramePr>
          <p:cNvPr id="13" name="Object 12">
            <a:extLst>
              <a:ext uri="{FF2B5EF4-FFF2-40B4-BE49-F238E27FC236}">
                <a16:creationId xmlns:a16="http://schemas.microsoft.com/office/drawing/2014/main" id="{0497626E-38D9-4AEF-BD42-80F57A1A0196}"/>
              </a:ext>
            </a:extLst>
          </p:cNvPr>
          <p:cNvGraphicFramePr>
            <a:graphicFrameLocks noChangeAspect="1"/>
          </p:cNvGraphicFramePr>
          <p:nvPr>
            <p:extLst>
              <p:ext uri="{D42A27DB-BD31-4B8C-83A1-F6EECF244321}">
                <p14:modId xmlns:p14="http://schemas.microsoft.com/office/powerpoint/2010/main" val="1920975754"/>
              </p:ext>
            </p:extLst>
          </p:nvPr>
        </p:nvGraphicFramePr>
        <p:xfrm>
          <a:off x="7191000" y="5385680"/>
          <a:ext cx="3070017" cy="889860"/>
        </p:xfrm>
        <a:graphic>
          <a:graphicData uri="http://schemas.openxmlformats.org/presentationml/2006/ole">
            <mc:AlternateContent xmlns:mc="http://schemas.openxmlformats.org/markup-compatibility/2006">
              <mc:Choice xmlns:v="urn:schemas-microsoft-com:vml" Requires="v">
                <p:oleObj spid="_x0000_s9341" name="Equation" r:id="rId15" imgW="876240" imgH="253800" progId="Equation.DSMT4">
                  <p:embed/>
                </p:oleObj>
              </mc:Choice>
              <mc:Fallback>
                <p:oleObj name="Equation" r:id="rId15" imgW="876240" imgH="253800" progId="Equation.DSMT4">
                  <p:embed/>
                  <p:pic>
                    <p:nvPicPr>
                      <p:cNvPr id="0" name=""/>
                      <p:cNvPicPr/>
                      <p:nvPr/>
                    </p:nvPicPr>
                    <p:blipFill>
                      <a:blip r:embed="rId16"/>
                      <a:stretch>
                        <a:fillRect/>
                      </a:stretch>
                    </p:blipFill>
                    <p:spPr>
                      <a:xfrm>
                        <a:off x="7191000" y="5385680"/>
                        <a:ext cx="3070017" cy="889860"/>
                      </a:xfrm>
                      <a:prstGeom prst="rect">
                        <a:avLst/>
                      </a:prstGeom>
                      <a:solidFill>
                        <a:schemeClr val="accent1">
                          <a:lumMod val="20000"/>
                          <a:lumOff val="80000"/>
                        </a:schemeClr>
                      </a:solidFill>
                    </p:spPr>
                  </p:pic>
                </p:oleObj>
              </mc:Fallback>
            </mc:AlternateContent>
          </a:graphicData>
        </a:graphic>
      </p:graphicFrame>
    </p:spTree>
    <p:extLst>
      <p:ext uri="{BB962C8B-B14F-4D97-AF65-F5344CB8AC3E}">
        <p14:creationId xmlns:p14="http://schemas.microsoft.com/office/powerpoint/2010/main" val="145400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BBD4-7B72-4B88-B932-EE9CDA3DE3A0}"/>
              </a:ext>
            </a:extLst>
          </p:cNvPr>
          <p:cNvSpPr>
            <a:spLocks noGrp="1"/>
          </p:cNvSpPr>
          <p:nvPr>
            <p:ph type="title"/>
          </p:nvPr>
        </p:nvSpPr>
        <p:spPr>
          <a:xfrm>
            <a:off x="609600" y="704088"/>
            <a:ext cx="10972800" cy="670736"/>
          </a:xfrm>
        </p:spPr>
        <p:txBody>
          <a:bodyPr>
            <a:normAutofit fontScale="90000"/>
          </a:bodyPr>
          <a:lstStyle/>
          <a:p>
            <a:r>
              <a:rPr lang="en-GB" dirty="0"/>
              <a:t>example</a:t>
            </a:r>
            <a:endParaRPr lang="en-US" dirty="0"/>
          </a:p>
        </p:txBody>
      </p:sp>
      <p:sp>
        <p:nvSpPr>
          <p:cNvPr id="3" name="Content Placeholder 2">
            <a:extLst>
              <a:ext uri="{FF2B5EF4-FFF2-40B4-BE49-F238E27FC236}">
                <a16:creationId xmlns:a16="http://schemas.microsoft.com/office/drawing/2014/main" id="{921179AC-D3C3-40C5-B34F-E814F0DF6456}"/>
              </a:ext>
            </a:extLst>
          </p:cNvPr>
          <p:cNvSpPr>
            <a:spLocks noGrp="1"/>
          </p:cNvSpPr>
          <p:nvPr>
            <p:ph idx="1"/>
          </p:nvPr>
        </p:nvSpPr>
        <p:spPr>
          <a:xfrm>
            <a:off x="838200" y="1374824"/>
            <a:ext cx="10515600" cy="2828688"/>
          </a:xfrm>
        </p:spPr>
        <p:txBody>
          <a:bodyPr>
            <a:normAutofit/>
          </a:bodyPr>
          <a:lstStyle/>
          <a:p>
            <a:r>
              <a:rPr lang="en-GB" dirty="0"/>
              <a:t>The piston in a car engine has a mass of 2.0kg and can be considered to move with simple harmonic motion. The amplitude of its motion is 6.0cm. When the car is “idling” the piston has an angular frequency of 125 rad s</a:t>
            </a:r>
            <a:r>
              <a:rPr lang="en-GB" baseline="30000" dirty="0"/>
              <a:t>-1</a:t>
            </a:r>
          </a:p>
          <a:p>
            <a:r>
              <a:rPr lang="en-GB" dirty="0"/>
              <a:t>a) Calculate the maximum kinetic energy of the piston</a:t>
            </a:r>
          </a:p>
          <a:p>
            <a:r>
              <a:rPr lang="en-GB" dirty="0"/>
              <a:t>b) Calculate the maximum acceleration of the piston</a:t>
            </a:r>
          </a:p>
          <a:p>
            <a:pPr marL="0" indent="0">
              <a:buNone/>
            </a:pPr>
            <a:endParaRPr lang="en-GB" dirty="0"/>
          </a:p>
        </p:txBody>
      </p:sp>
      <p:pic>
        <p:nvPicPr>
          <p:cNvPr id="5" name="Picture 4">
            <a:extLst>
              <a:ext uri="{FF2B5EF4-FFF2-40B4-BE49-F238E27FC236}">
                <a16:creationId xmlns:a16="http://schemas.microsoft.com/office/drawing/2014/main" id="{AC9FAB98-B576-44A8-88EE-AD02A88E1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272" y="3118229"/>
            <a:ext cx="2470982" cy="3132445"/>
          </a:xfrm>
          <a:prstGeom prst="rect">
            <a:avLst/>
          </a:prstGeom>
        </p:spPr>
      </p:pic>
      <p:sp>
        <p:nvSpPr>
          <p:cNvPr id="6" name="TextBox 5">
            <a:extLst>
              <a:ext uri="{FF2B5EF4-FFF2-40B4-BE49-F238E27FC236}">
                <a16:creationId xmlns:a16="http://schemas.microsoft.com/office/drawing/2014/main" id="{A6AFEA34-F98A-4565-B4B7-965BAEB5C43B}"/>
              </a:ext>
            </a:extLst>
          </p:cNvPr>
          <p:cNvSpPr txBox="1"/>
          <p:nvPr/>
        </p:nvSpPr>
        <p:spPr>
          <a:xfrm>
            <a:off x="1296537" y="4684451"/>
            <a:ext cx="2988860" cy="369332"/>
          </a:xfrm>
          <a:prstGeom prst="rect">
            <a:avLst/>
          </a:prstGeom>
          <a:noFill/>
        </p:spPr>
        <p:txBody>
          <a:bodyPr wrap="square" rtlCol="0">
            <a:spAutoFit/>
          </a:bodyPr>
          <a:lstStyle/>
          <a:p>
            <a:r>
              <a:rPr lang="en-GB" dirty="0"/>
              <a:t>a) </a:t>
            </a:r>
            <a:endParaRPr lang="en-US" dirty="0"/>
          </a:p>
        </p:txBody>
      </p:sp>
      <p:graphicFrame>
        <p:nvGraphicFramePr>
          <p:cNvPr id="7" name="Object 6">
            <a:extLst>
              <a:ext uri="{FF2B5EF4-FFF2-40B4-BE49-F238E27FC236}">
                <a16:creationId xmlns:a16="http://schemas.microsoft.com/office/drawing/2014/main" id="{1AB6487D-2A41-4B9E-98FB-BE0D76A399A5}"/>
              </a:ext>
            </a:extLst>
          </p:cNvPr>
          <p:cNvGraphicFramePr>
            <a:graphicFrameLocks noChangeAspect="1"/>
          </p:cNvGraphicFramePr>
          <p:nvPr>
            <p:extLst>
              <p:ext uri="{D42A27DB-BD31-4B8C-83A1-F6EECF244321}">
                <p14:modId xmlns:p14="http://schemas.microsoft.com/office/powerpoint/2010/main" val="2430576813"/>
              </p:ext>
            </p:extLst>
          </p:nvPr>
        </p:nvGraphicFramePr>
        <p:xfrm>
          <a:off x="2015840" y="4607973"/>
          <a:ext cx="2143125" cy="522288"/>
        </p:xfrm>
        <a:graphic>
          <a:graphicData uri="http://schemas.openxmlformats.org/presentationml/2006/ole">
            <mc:AlternateContent xmlns:mc="http://schemas.openxmlformats.org/markup-compatibility/2006">
              <mc:Choice xmlns:v="urn:schemas-microsoft-com:vml" Requires="v">
                <p:oleObj spid="_x0000_s10274" name="Equation" r:id="rId4" imgW="990360" imgH="241200" progId="Equation.DSMT4">
                  <p:embed/>
                </p:oleObj>
              </mc:Choice>
              <mc:Fallback>
                <p:oleObj name="Equation" r:id="rId4" imgW="990360" imgH="241200" progId="Equation.DSMT4">
                  <p:embed/>
                  <p:pic>
                    <p:nvPicPr>
                      <p:cNvPr id="6" name="Object 5">
                        <a:extLst>
                          <a:ext uri="{FF2B5EF4-FFF2-40B4-BE49-F238E27FC236}">
                            <a16:creationId xmlns:a16="http://schemas.microsoft.com/office/drawing/2014/main" id="{A8CBAAFF-22FA-4FE7-9E46-CCDE61B679D0}"/>
                          </a:ext>
                        </a:extLst>
                      </p:cNvPr>
                      <p:cNvPicPr/>
                      <p:nvPr/>
                    </p:nvPicPr>
                    <p:blipFill>
                      <a:blip r:embed="rId5"/>
                      <a:stretch>
                        <a:fillRect/>
                      </a:stretch>
                    </p:blipFill>
                    <p:spPr>
                      <a:xfrm>
                        <a:off x="2015840" y="4607973"/>
                        <a:ext cx="2143125" cy="5222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41F3072-1D42-47F9-B361-ACC4F6907BE9}"/>
              </a:ext>
            </a:extLst>
          </p:cNvPr>
          <p:cNvSpPr txBox="1"/>
          <p:nvPr/>
        </p:nvSpPr>
        <p:spPr>
          <a:xfrm>
            <a:off x="1815152" y="5130261"/>
            <a:ext cx="3193576" cy="830997"/>
          </a:xfrm>
          <a:prstGeom prst="rect">
            <a:avLst/>
          </a:prstGeom>
          <a:noFill/>
        </p:spPr>
        <p:txBody>
          <a:bodyPr wrap="square" rtlCol="0">
            <a:spAutoFit/>
          </a:bodyPr>
          <a:lstStyle/>
          <a:p>
            <a:r>
              <a:rPr lang="en-GB" sz="2400" dirty="0"/>
              <a:t>= 0.5 x 2.0 x125</a:t>
            </a:r>
            <a:r>
              <a:rPr lang="en-GB" sz="2400" baseline="30000" dirty="0"/>
              <a:t>2</a:t>
            </a:r>
            <a:r>
              <a:rPr lang="en-GB" sz="2400" dirty="0"/>
              <a:t> x 0.06</a:t>
            </a:r>
            <a:r>
              <a:rPr lang="en-GB" sz="2400" baseline="30000" dirty="0"/>
              <a:t>2</a:t>
            </a:r>
          </a:p>
          <a:p>
            <a:r>
              <a:rPr lang="en-GB" sz="2400" dirty="0"/>
              <a:t>= 56 J</a:t>
            </a:r>
            <a:endParaRPr lang="en-US" sz="2400" dirty="0"/>
          </a:p>
        </p:txBody>
      </p:sp>
      <p:sp>
        <p:nvSpPr>
          <p:cNvPr id="9" name="TextBox 8">
            <a:extLst>
              <a:ext uri="{FF2B5EF4-FFF2-40B4-BE49-F238E27FC236}">
                <a16:creationId xmlns:a16="http://schemas.microsoft.com/office/drawing/2014/main" id="{ED2765C5-CDD3-4895-BEFE-48128ED6BC08}"/>
              </a:ext>
            </a:extLst>
          </p:cNvPr>
          <p:cNvSpPr txBox="1"/>
          <p:nvPr/>
        </p:nvSpPr>
        <p:spPr>
          <a:xfrm>
            <a:off x="5117910" y="4607973"/>
            <a:ext cx="3343702" cy="1107996"/>
          </a:xfrm>
          <a:prstGeom prst="rect">
            <a:avLst/>
          </a:prstGeom>
          <a:noFill/>
        </p:spPr>
        <p:txBody>
          <a:bodyPr wrap="square" rtlCol="0">
            <a:spAutoFit/>
          </a:bodyPr>
          <a:lstStyle/>
          <a:p>
            <a:r>
              <a:rPr lang="en-GB" dirty="0"/>
              <a:t>b)  </a:t>
            </a:r>
          </a:p>
          <a:p>
            <a:r>
              <a:rPr lang="en-GB" dirty="0"/>
              <a:t>	</a:t>
            </a:r>
            <a:r>
              <a:rPr lang="en-GB" sz="2400" dirty="0"/>
              <a:t>a = -(125</a:t>
            </a:r>
            <a:r>
              <a:rPr lang="en-GB" sz="2400" baseline="30000" dirty="0"/>
              <a:t>2</a:t>
            </a:r>
            <a:r>
              <a:rPr lang="en-GB" sz="2400" dirty="0"/>
              <a:t>) x 0.06</a:t>
            </a:r>
          </a:p>
          <a:p>
            <a:r>
              <a:rPr lang="en-GB" sz="2400" dirty="0"/>
              <a:t>	a = - 940 ms</a:t>
            </a:r>
            <a:r>
              <a:rPr lang="en-GB" sz="2400" baseline="30000" dirty="0"/>
              <a:t>-2</a:t>
            </a:r>
            <a:r>
              <a:rPr lang="en-GB" sz="2400" dirty="0"/>
              <a:t> </a:t>
            </a:r>
            <a:endParaRPr lang="en-US" sz="2400" dirty="0"/>
          </a:p>
        </p:txBody>
      </p:sp>
      <p:graphicFrame>
        <p:nvGraphicFramePr>
          <p:cNvPr id="10" name="Object 9">
            <a:extLst>
              <a:ext uri="{FF2B5EF4-FFF2-40B4-BE49-F238E27FC236}">
                <a16:creationId xmlns:a16="http://schemas.microsoft.com/office/drawing/2014/main" id="{6ECBCD0D-32AC-4FE7-92DB-7681406A6D69}"/>
              </a:ext>
            </a:extLst>
          </p:cNvPr>
          <p:cNvGraphicFramePr>
            <a:graphicFrameLocks noChangeAspect="1"/>
          </p:cNvGraphicFramePr>
          <p:nvPr>
            <p:extLst>
              <p:ext uri="{D42A27DB-BD31-4B8C-83A1-F6EECF244321}">
                <p14:modId xmlns:p14="http://schemas.microsoft.com/office/powerpoint/2010/main" val="3549108749"/>
              </p:ext>
            </p:extLst>
          </p:nvPr>
        </p:nvGraphicFramePr>
        <p:xfrm>
          <a:off x="6056636" y="4533895"/>
          <a:ext cx="1176677" cy="432249"/>
        </p:xfrm>
        <a:graphic>
          <a:graphicData uri="http://schemas.openxmlformats.org/presentationml/2006/ole">
            <mc:AlternateContent xmlns:mc="http://schemas.openxmlformats.org/markup-compatibility/2006">
              <mc:Choice xmlns:v="urn:schemas-microsoft-com:vml" Requires="v">
                <p:oleObj spid="_x0000_s10275" name="Equation" r:id="rId6" imgW="622080" imgH="228600" progId="Equation.DSMT4">
                  <p:embed/>
                </p:oleObj>
              </mc:Choice>
              <mc:Fallback>
                <p:oleObj name="Equation" r:id="rId6" imgW="622080" imgH="228600" progId="Equation.DSMT4">
                  <p:embed/>
                  <p:pic>
                    <p:nvPicPr>
                      <p:cNvPr id="10" name="Object 9">
                        <a:extLst>
                          <a:ext uri="{FF2B5EF4-FFF2-40B4-BE49-F238E27FC236}">
                            <a16:creationId xmlns:a16="http://schemas.microsoft.com/office/drawing/2014/main" id="{D2EEB994-7986-4279-B679-57DA7DE02933}"/>
                          </a:ext>
                        </a:extLst>
                      </p:cNvPr>
                      <p:cNvPicPr/>
                      <p:nvPr/>
                    </p:nvPicPr>
                    <p:blipFill>
                      <a:blip r:embed="rId7"/>
                      <a:stretch>
                        <a:fillRect/>
                      </a:stretch>
                    </p:blipFill>
                    <p:spPr>
                      <a:xfrm>
                        <a:off x="6056636" y="4533895"/>
                        <a:ext cx="1176677" cy="43224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8430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fade">
                                      <p:cBhvr>
                                        <p:cTn id="57" dur="500"/>
                                        <p:tgtEl>
                                          <p:spTgt spid="9">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fade">
                                      <p:cBhvr>
                                        <p:cTn id="6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7285-D030-4D6B-A977-5C2361ADB90E}"/>
              </a:ext>
            </a:extLst>
          </p:cNvPr>
          <p:cNvSpPr>
            <a:spLocks noGrp="1"/>
          </p:cNvSpPr>
          <p:nvPr>
            <p:ph type="title"/>
          </p:nvPr>
        </p:nvSpPr>
        <p:spPr>
          <a:xfrm>
            <a:off x="609600" y="704088"/>
            <a:ext cx="10972800" cy="797166"/>
          </a:xfrm>
        </p:spPr>
        <p:txBody>
          <a:bodyPr>
            <a:normAutofit fontScale="90000"/>
          </a:bodyPr>
          <a:lstStyle/>
          <a:p>
            <a:r>
              <a:rPr lang="en-GB" dirty="0"/>
              <a:t>Damped SHM</a:t>
            </a:r>
            <a:endParaRPr lang="en-US" dirty="0"/>
          </a:p>
        </p:txBody>
      </p:sp>
      <p:pic>
        <p:nvPicPr>
          <p:cNvPr id="5" name="Content Placeholder 4">
            <a:extLst>
              <a:ext uri="{FF2B5EF4-FFF2-40B4-BE49-F238E27FC236}">
                <a16:creationId xmlns:a16="http://schemas.microsoft.com/office/drawing/2014/main" id="{B9596B23-544E-4B7D-9D89-AB4235E2F9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01254"/>
            <a:ext cx="6455761" cy="4390590"/>
          </a:xfrm>
        </p:spPr>
      </p:pic>
      <p:sp>
        <p:nvSpPr>
          <p:cNvPr id="3" name="TextBox 2">
            <a:extLst>
              <a:ext uri="{FF2B5EF4-FFF2-40B4-BE49-F238E27FC236}">
                <a16:creationId xmlns:a16="http://schemas.microsoft.com/office/drawing/2014/main" id="{222FD80A-8DCC-49C9-BB17-F04417E8EF8C}"/>
              </a:ext>
            </a:extLst>
          </p:cNvPr>
          <p:cNvSpPr txBox="1"/>
          <p:nvPr/>
        </p:nvSpPr>
        <p:spPr>
          <a:xfrm>
            <a:off x="7710985" y="1690688"/>
            <a:ext cx="3411940" cy="3693319"/>
          </a:xfrm>
          <a:prstGeom prst="rect">
            <a:avLst/>
          </a:prstGeom>
          <a:noFill/>
        </p:spPr>
        <p:txBody>
          <a:bodyPr wrap="square" rtlCol="0">
            <a:spAutoFit/>
          </a:bodyPr>
          <a:lstStyle/>
          <a:p>
            <a:r>
              <a:rPr lang="en-GB" dirty="0"/>
              <a:t>In practical applications energy is lost in oscillating systems due to friction.</a:t>
            </a:r>
          </a:p>
          <a:p>
            <a:r>
              <a:rPr lang="en-GB" dirty="0"/>
              <a:t>This means that the amplitude decreases over a period of time.</a:t>
            </a:r>
          </a:p>
          <a:p>
            <a:endParaRPr lang="en-GB" dirty="0"/>
          </a:p>
          <a:p>
            <a:r>
              <a:rPr lang="en-GB" dirty="0"/>
              <a:t>This decrease in amplitude is called damping.</a:t>
            </a:r>
          </a:p>
          <a:p>
            <a:endParaRPr lang="en-GB" dirty="0"/>
          </a:p>
          <a:p>
            <a:r>
              <a:rPr lang="en-GB" dirty="0"/>
              <a:t>If the damping causes the amplitude to decrease to zero before it crosses the midpoint it is called critical damping.</a:t>
            </a:r>
            <a:endParaRPr lang="en-US" dirty="0"/>
          </a:p>
        </p:txBody>
      </p:sp>
    </p:spTree>
    <p:extLst>
      <p:ext uri="{BB962C8B-B14F-4D97-AF65-F5344CB8AC3E}">
        <p14:creationId xmlns:p14="http://schemas.microsoft.com/office/powerpoint/2010/main" val="103105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6C63-6248-44DE-B9E4-79FD9A392243}"/>
              </a:ext>
            </a:extLst>
          </p:cNvPr>
          <p:cNvSpPr>
            <a:spLocks noGrp="1"/>
          </p:cNvSpPr>
          <p:nvPr>
            <p:ph type="title"/>
          </p:nvPr>
        </p:nvSpPr>
        <p:spPr>
          <a:xfrm>
            <a:off x="838200" y="365125"/>
            <a:ext cx="10515600" cy="1136129"/>
          </a:xfrm>
        </p:spPr>
        <p:txBody>
          <a:bodyPr/>
          <a:lstStyle/>
          <a:p>
            <a:r>
              <a:rPr lang="en-GB" dirty="0"/>
              <a:t>2 special cases of SHM</a:t>
            </a:r>
            <a:endParaRPr lang="en-US" dirty="0"/>
          </a:p>
        </p:txBody>
      </p:sp>
      <p:pic>
        <p:nvPicPr>
          <p:cNvPr id="5" name="Content Placeholder 4">
            <a:extLst>
              <a:ext uri="{FF2B5EF4-FFF2-40B4-BE49-F238E27FC236}">
                <a16:creationId xmlns:a16="http://schemas.microsoft.com/office/drawing/2014/main" id="{656D5010-9B42-4F91-B0D4-56B3A3085E4E}"/>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987498" y="2292180"/>
            <a:ext cx="2092785" cy="1263476"/>
          </a:xfrm>
        </p:spPr>
      </p:pic>
      <p:pic>
        <p:nvPicPr>
          <p:cNvPr id="7" name="Picture 6">
            <a:extLst>
              <a:ext uri="{FF2B5EF4-FFF2-40B4-BE49-F238E27FC236}">
                <a16:creationId xmlns:a16="http://schemas.microsoft.com/office/drawing/2014/main" id="{4503BDFB-1C23-4DED-8EFE-F8572AD4AB8F}"/>
              </a:ext>
            </a:extLst>
          </p:cNvPr>
          <p:cNvPicPr>
            <a:picLocks noChangeAspect="1"/>
          </p:cNvPicPr>
          <p:nvPr/>
        </p:nvPicPr>
        <p:blipFill rotWithShape="1">
          <a:blip r:embed="rId3">
            <a:extLst>
              <a:ext uri="{28A0092B-C50C-407E-A947-70E740481C1C}">
                <a14:useLocalDpi xmlns:a14="http://schemas.microsoft.com/office/drawing/2010/main" val="0"/>
              </a:ext>
            </a:extLst>
          </a:blip>
          <a:srcRect b="67550"/>
          <a:stretch/>
        </p:blipFill>
        <p:spPr>
          <a:xfrm>
            <a:off x="6249448" y="2442701"/>
            <a:ext cx="2468840" cy="1077011"/>
          </a:xfrm>
          <a:prstGeom prst="rect">
            <a:avLst/>
          </a:prstGeom>
        </p:spPr>
      </p:pic>
      <p:sp>
        <p:nvSpPr>
          <p:cNvPr id="8" name="TextBox 7">
            <a:extLst>
              <a:ext uri="{FF2B5EF4-FFF2-40B4-BE49-F238E27FC236}">
                <a16:creationId xmlns:a16="http://schemas.microsoft.com/office/drawing/2014/main" id="{2B22A97C-045F-4F0E-AF3E-1BC5EF5B1693}"/>
              </a:ext>
            </a:extLst>
          </p:cNvPr>
          <p:cNvSpPr txBox="1"/>
          <p:nvPr/>
        </p:nvSpPr>
        <p:spPr>
          <a:xfrm>
            <a:off x="2081390" y="3584810"/>
            <a:ext cx="1905000" cy="369332"/>
          </a:xfrm>
          <a:prstGeom prst="rect">
            <a:avLst/>
          </a:prstGeom>
          <a:noFill/>
        </p:spPr>
        <p:txBody>
          <a:bodyPr wrap="square" rtlCol="0">
            <a:spAutoFit/>
          </a:bodyPr>
          <a:lstStyle/>
          <a:p>
            <a:r>
              <a:rPr lang="en-GB" dirty="0"/>
              <a:t>Mass on a spring</a:t>
            </a:r>
            <a:endParaRPr lang="en-US" dirty="0"/>
          </a:p>
        </p:txBody>
      </p:sp>
      <p:sp>
        <p:nvSpPr>
          <p:cNvPr id="9" name="TextBox 8">
            <a:extLst>
              <a:ext uri="{FF2B5EF4-FFF2-40B4-BE49-F238E27FC236}">
                <a16:creationId xmlns:a16="http://schemas.microsoft.com/office/drawing/2014/main" id="{AB4B70FC-7CDE-4548-84F4-14B5B12C3A72}"/>
              </a:ext>
            </a:extLst>
          </p:cNvPr>
          <p:cNvSpPr txBox="1"/>
          <p:nvPr/>
        </p:nvSpPr>
        <p:spPr>
          <a:xfrm>
            <a:off x="6582998" y="3584810"/>
            <a:ext cx="1282890" cy="369332"/>
          </a:xfrm>
          <a:prstGeom prst="rect">
            <a:avLst/>
          </a:prstGeom>
          <a:noFill/>
        </p:spPr>
        <p:txBody>
          <a:bodyPr wrap="square" rtlCol="0">
            <a:spAutoFit/>
          </a:bodyPr>
          <a:lstStyle/>
          <a:p>
            <a:r>
              <a:rPr lang="en-GB" dirty="0"/>
              <a:t>pendulum</a:t>
            </a:r>
            <a:endParaRPr lang="en-US" dirty="0"/>
          </a:p>
        </p:txBody>
      </p:sp>
      <p:sp>
        <p:nvSpPr>
          <p:cNvPr id="10" name="TextBox 9">
            <a:extLst>
              <a:ext uri="{FF2B5EF4-FFF2-40B4-BE49-F238E27FC236}">
                <a16:creationId xmlns:a16="http://schemas.microsoft.com/office/drawing/2014/main" id="{0933B490-3CD4-4CB8-B9C7-4CFDA0008DBD}"/>
              </a:ext>
            </a:extLst>
          </p:cNvPr>
          <p:cNvSpPr txBox="1"/>
          <p:nvPr/>
        </p:nvSpPr>
        <p:spPr>
          <a:xfrm>
            <a:off x="1387522" y="4845684"/>
            <a:ext cx="8452514" cy="830997"/>
          </a:xfrm>
          <a:prstGeom prst="rect">
            <a:avLst/>
          </a:prstGeom>
          <a:solidFill>
            <a:schemeClr val="accent1">
              <a:lumMod val="20000"/>
              <a:lumOff val="80000"/>
            </a:schemeClr>
          </a:solidFill>
        </p:spPr>
        <p:txBody>
          <a:bodyPr wrap="square" rtlCol="0">
            <a:spAutoFit/>
          </a:bodyPr>
          <a:lstStyle/>
          <a:p>
            <a:pPr algn="ctr"/>
            <a:r>
              <a:rPr lang="en-GB" sz="2400" dirty="0"/>
              <a:t>If these are asked about these in an exam, equations will be given</a:t>
            </a:r>
          </a:p>
          <a:p>
            <a:pPr algn="ctr"/>
            <a:r>
              <a:rPr lang="en-GB" sz="2400" dirty="0"/>
              <a:t> (not on equation sheet)</a:t>
            </a:r>
            <a:endParaRPr lang="en-US" sz="2400" dirty="0"/>
          </a:p>
        </p:txBody>
      </p:sp>
      <p:pic>
        <p:nvPicPr>
          <p:cNvPr id="14" name="Picture 13">
            <a:extLst>
              <a:ext uri="{FF2B5EF4-FFF2-40B4-BE49-F238E27FC236}">
                <a16:creationId xmlns:a16="http://schemas.microsoft.com/office/drawing/2014/main" id="{F4B58933-579D-4489-97D5-EC95CDB84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98" y="1496903"/>
            <a:ext cx="1524000" cy="3048000"/>
          </a:xfrm>
          <a:prstGeom prst="rect">
            <a:avLst/>
          </a:prstGeom>
        </p:spPr>
      </p:pic>
      <p:pic>
        <p:nvPicPr>
          <p:cNvPr id="18" name="Picture 17">
            <a:extLst>
              <a:ext uri="{FF2B5EF4-FFF2-40B4-BE49-F238E27FC236}">
                <a16:creationId xmlns:a16="http://schemas.microsoft.com/office/drawing/2014/main" id="{FF67E805-BD6C-4EF1-8368-0EDA0D00F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0500" y="1957270"/>
            <a:ext cx="2162175" cy="2047875"/>
          </a:xfrm>
          <a:prstGeom prst="rect">
            <a:avLst/>
          </a:prstGeom>
        </p:spPr>
      </p:pic>
    </p:spTree>
    <p:extLst>
      <p:ext uri="{BB962C8B-B14F-4D97-AF65-F5344CB8AC3E}">
        <p14:creationId xmlns:p14="http://schemas.microsoft.com/office/powerpoint/2010/main" val="339069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2F2F-240B-45EB-B44C-A66016763505}"/>
              </a:ext>
            </a:extLst>
          </p:cNvPr>
          <p:cNvSpPr>
            <a:spLocks noGrp="1"/>
          </p:cNvSpPr>
          <p:nvPr>
            <p:ph type="title"/>
          </p:nvPr>
        </p:nvSpPr>
        <p:spPr>
          <a:xfrm>
            <a:off x="515668" y="413127"/>
            <a:ext cx="10515600" cy="801066"/>
          </a:xfrm>
        </p:spPr>
        <p:txBody>
          <a:bodyPr>
            <a:normAutofit/>
          </a:bodyPr>
          <a:lstStyle/>
          <a:p>
            <a:r>
              <a:rPr lang="en-GB" sz="3200" dirty="0"/>
              <a:t>Past Paper question - 2017</a:t>
            </a:r>
            <a:endParaRPr lang="en-US" sz="3200" dirty="0"/>
          </a:p>
        </p:txBody>
      </p:sp>
      <p:pic>
        <p:nvPicPr>
          <p:cNvPr id="4" name="Content Placeholder 3">
            <a:extLst>
              <a:ext uri="{FF2B5EF4-FFF2-40B4-BE49-F238E27FC236}">
                <a16:creationId xmlns:a16="http://schemas.microsoft.com/office/drawing/2014/main" id="{16ECD2BD-F16C-439A-8C24-B8A1023A26B0}"/>
              </a:ext>
            </a:extLst>
          </p:cNvPr>
          <p:cNvPicPr>
            <a:picLocks noGrp="1" noChangeAspect="1"/>
          </p:cNvPicPr>
          <p:nvPr>
            <p:ph idx="1"/>
          </p:nvPr>
        </p:nvPicPr>
        <p:blipFill>
          <a:blip r:embed="rId2"/>
          <a:stretch>
            <a:fillRect/>
          </a:stretch>
        </p:blipFill>
        <p:spPr>
          <a:xfrm>
            <a:off x="468825" y="1416562"/>
            <a:ext cx="5627175" cy="3963282"/>
          </a:xfrm>
          <a:prstGeom prst="rect">
            <a:avLst/>
          </a:prstGeom>
        </p:spPr>
      </p:pic>
      <p:pic>
        <p:nvPicPr>
          <p:cNvPr id="5" name="Picture 4">
            <a:extLst>
              <a:ext uri="{FF2B5EF4-FFF2-40B4-BE49-F238E27FC236}">
                <a16:creationId xmlns:a16="http://schemas.microsoft.com/office/drawing/2014/main" id="{D8C0E432-2FC8-4A88-930A-CC64FFBFA697}"/>
              </a:ext>
            </a:extLst>
          </p:cNvPr>
          <p:cNvPicPr>
            <a:picLocks noChangeAspect="1"/>
          </p:cNvPicPr>
          <p:nvPr/>
        </p:nvPicPr>
        <p:blipFill>
          <a:blip r:embed="rId3"/>
          <a:stretch>
            <a:fillRect/>
          </a:stretch>
        </p:blipFill>
        <p:spPr>
          <a:xfrm>
            <a:off x="6096000" y="438127"/>
            <a:ext cx="5806384" cy="1505156"/>
          </a:xfrm>
          <a:prstGeom prst="rect">
            <a:avLst/>
          </a:prstGeom>
        </p:spPr>
      </p:pic>
      <p:pic>
        <p:nvPicPr>
          <p:cNvPr id="6" name="Picture 5">
            <a:extLst>
              <a:ext uri="{FF2B5EF4-FFF2-40B4-BE49-F238E27FC236}">
                <a16:creationId xmlns:a16="http://schemas.microsoft.com/office/drawing/2014/main" id="{E178CB01-331D-4926-8EFE-9A113797E8B4}"/>
              </a:ext>
            </a:extLst>
          </p:cNvPr>
          <p:cNvPicPr>
            <a:picLocks noChangeAspect="1"/>
          </p:cNvPicPr>
          <p:nvPr/>
        </p:nvPicPr>
        <p:blipFill>
          <a:blip r:embed="rId4"/>
          <a:stretch>
            <a:fillRect/>
          </a:stretch>
        </p:blipFill>
        <p:spPr>
          <a:xfrm>
            <a:off x="6096000" y="1950937"/>
            <a:ext cx="5734700" cy="2894532"/>
          </a:xfrm>
          <a:prstGeom prst="rect">
            <a:avLst/>
          </a:prstGeom>
        </p:spPr>
      </p:pic>
      <p:pic>
        <p:nvPicPr>
          <p:cNvPr id="7" name="Picture 6">
            <a:extLst>
              <a:ext uri="{FF2B5EF4-FFF2-40B4-BE49-F238E27FC236}">
                <a16:creationId xmlns:a16="http://schemas.microsoft.com/office/drawing/2014/main" id="{21BEBA23-145E-4F8B-A238-CB965A2F8142}"/>
              </a:ext>
            </a:extLst>
          </p:cNvPr>
          <p:cNvPicPr>
            <a:picLocks noChangeAspect="1"/>
          </p:cNvPicPr>
          <p:nvPr/>
        </p:nvPicPr>
        <p:blipFill>
          <a:blip r:embed="rId5"/>
          <a:stretch>
            <a:fillRect/>
          </a:stretch>
        </p:blipFill>
        <p:spPr>
          <a:xfrm>
            <a:off x="6364814" y="4707422"/>
            <a:ext cx="5483807" cy="810469"/>
          </a:xfrm>
          <a:prstGeom prst="rect">
            <a:avLst/>
          </a:prstGeom>
        </p:spPr>
      </p:pic>
      <p:pic>
        <p:nvPicPr>
          <p:cNvPr id="8" name="Picture 7">
            <a:extLst>
              <a:ext uri="{FF2B5EF4-FFF2-40B4-BE49-F238E27FC236}">
                <a16:creationId xmlns:a16="http://schemas.microsoft.com/office/drawing/2014/main" id="{C6F92BE0-39AE-45AC-82FB-1B70AFEFD421}"/>
              </a:ext>
            </a:extLst>
          </p:cNvPr>
          <p:cNvPicPr>
            <a:picLocks noChangeAspect="1"/>
          </p:cNvPicPr>
          <p:nvPr/>
        </p:nvPicPr>
        <p:blipFill>
          <a:blip r:embed="rId6"/>
          <a:stretch>
            <a:fillRect/>
          </a:stretch>
        </p:blipFill>
        <p:spPr>
          <a:xfrm>
            <a:off x="6454418" y="5517891"/>
            <a:ext cx="5376282" cy="917344"/>
          </a:xfrm>
          <a:prstGeom prst="rect">
            <a:avLst/>
          </a:prstGeom>
        </p:spPr>
      </p:pic>
    </p:spTree>
    <p:extLst>
      <p:ext uri="{BB962C8B-B14F-4D97-AF65-F5344CB8AC3E}">
        <p14:creationId xmlns:p14="http://schemas.microsoft.com/office/powerpoint/2010/main" val="203557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802C8-72C6-4E84-8EC9-B6901172FD01}"/>
              </a:ext>
            </a:extLst>
          </p:cNvPr>
          <p:cNvSpPr>
            <a:spLocks noGrp="1"/>
          </p:cNvSpPr>
          <p:nvPr>
            <p:ph idx="1"/>
          </p:nvPr>
        </p:nvSpPr>
        <p:spPr>
          <a:xfrm>
            <a:off x="865690" y="1341250"/>
            <a:ext cx="10515600" cy="2422818"/>
          </a:xfrm>
        </p:spPr>
        <p:txBody>
          <a:bodyPr>
            <a:noAutofit/>
          </a:bodyPr>
          <a:lstStyle/>
          <a:p>
            <a:r>
              <a:rPr lang="en-GB" sz="3600" dirty="0"/>
              <a:t>In the following slides I talk about SHM in the </a:t>
            </a:r>
            <a:r>
              <a:rPr lang="en-GB" sz="3600" b="1" u="sng" dirty="0"/>
              <a:t>vertical</a:t>
            </a:r>
            <a:r>
              <a:rPr lang="en-GB" sz="3600" dirty="0"/>
              <a:t> direction using the symbol </a:t>
            </a:r>
            <a:r>
              <a:rPr lang="en-GB" sz="3600" dirty="0">
                <a:latin typeface="Trebuchet MS" panose="020B0603020202020204" pitchFamily="34" charset="0"/>
              </a:rPr>
              <a:t>“</a:t>
            </a:r>
            <a:r>
              <a:rPr lang="en-GB" sz="3600" i="1" dirty="0">
                <a:latin typeface="Trebuchet MS" panose="020B0603020202020204" pitchFamily="34" charset="0"/>
              </a:rPr>
              <a:t>y</a:t>
            </a:r>
            <a:r>
              <a:rPr lang="en-GB" sz="3600" dirty="0">
                <a:latin typeface="Trebuchet MS" panose="020B0603020202020204" pitchFamily="34" charset="0"/>
              </a:rPr>
              <a:t>” </a:t>
            </a:r>
            <a:r>
              <a:rPr lang="en-GB" sz="3600" dirty="0"/>
              <a:t>for the vertical displacement</a:t>
            </a:r>
            <a:r>
              <a:rPr lang="en-GB" sz="3600" dirty="0" smtClean="0"/>
              <a:t>.</a:t>
            </a:r>
          </a:p>
          <a:p>
            <a:endParaRPr lang="en-GB" sz="3600" dirty="0"/>
          </a:p>
          <a:p>
            <a:r>
              <a:rPr lang="en-GB" sz="3600" dirty="0"/>
              <a:t>This could equally be described using SHM in the </a:t>
            </a:r>
            <a:r>
              <a:rPr lang="en-GB" sz="3600" b="1" u="sng" dirty="0"/>
              <a:t>horizontal</a:t>
            </a:r>
            <a:r>
              <a:rPr lang="en-GB" sz="3600" dirty="0"/>
              <a:t> direction using the symbol </a:t>
            </a:r>
            <a:r>
              <a:rPr lang="en-GB" sz="3600" dirty="0">
                <a:latin typeface="Trebuchet MS" panose="020B0603020202020204" pitchFamily="34" charset="0"/>
              </a:rPr>
              <a:t>“</a:t>
            </a:r>
            <a:r>
              <a:rPr lang="en-GB" sz="3600" i="1" dirty="0">
                <a:latin typeface="Trebuchet MS" panose="020B0603020202020204" pitchFamily="34" charset="0"/>
              </a:rPr>
              <a:t>x”</a:t>
            </a:r>
            <a:r>
              <a:rPr lang="en-GB" sz="3600" dirty="0"/>
              <a:t> for the horizontal displacement</a:t>
            </a:r>
            <a:endParaRPr lang="en-US" sz="3600" dirty="0"/>
          </a:p>
        </p:txBody>
      </p:sp>
    </p:spTree>
    <p:extLst>
      <p:ext uri="{BB962C8B-B14F-4D97-AF65-F5344CB8AC3E}">
        <p14:creationId xmlns:p14="http://schemas.microsoft.com/office/powerpoint/2010/main" val="3687268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BA9087-ABBC-4186-8953-57434206B560}"/>
              </a:ext>
            </a:extLst>
          </p:cNvPr>
          <p:cNvPicPr>
            <a:picLocks noGrp="1" noChangeAspect="1"/>
          </p:cNvPicPr>
          <p:nvPr>
            <p:ph idx="1"/>
          </p:nvPr>
        </p:nvPicPr>
        <p:blipFill>
          <a:blip r:embed="rId2"/>
          <a:stretch>
            <a:fillRect/>
          </a:stretch>
        </p:blipFill>
        <p:spPr>
          <a:xfrm>
            <a:off x="2546253" y="547708"/>
            <a:ext cx="6344866" cy="5960388"/>
          </a:xfrm>
          <a:prstGeom prst="rect">
            <a:avLst/>
          </a:prstGeom>
        </p:spPr>
      </p:pic>
    </p:spTree>
    <p:extLst>
      <p:ext uri="{BB962C8B-B14F-4D97-AF65-F5344CB8AC3E}">
        <p14:creationId xmlns:p14="http://schemas.microsoft.com/office/powerpoint/2010/main" val="3958030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4BCE-11DF-441A-8B81-9BC418AF4DC7}"/>
              </a:ext>
            </a:extLst>
          </p:cNvPr>
          <p:cNvSpPr>
            <a:spLocks noGrp="1"/>
          </p:cNvSpPr>
          <p:nvPr>
            <p:ph type="title"/>
          </p:nvPr>
        </p:nvSpPr>
        <p:spPr>
          <a:xfrm>
            <a:off x="838200" y="365126"/>
            <a:ext cx="10515600" cy="788426"/>
          </a:xfrm>
        </p:spPr>
        <p:txBody>
          <a:bodyPr>
            <a:normAutofit fontScale="90000"/>
          </a:bodyPr>
          <a:lstStyle/>
          <a:p>
            <a:r>
              <a:rPr lang="en-GB" dirty="0"/>
              <a:t>Past Paper question - 2016</a:t>
            </a:r>
            <a:endParaRPr lang="en-US" dirty="0"/>
          </a:p>
        </p:txBody>
      </p:sp>
      <p:pic>
        <p:nvPicPr>
          <p:cNvPr id="4" name="Content Placeholder 3">
            <a:extLst>
              <a:ext uri="{FF2B5EF4-FFF2-40B4-BE49-F238E27FC236}">
                <a16:creationId xmlns:a16="http://schemas.microsoft.com/office/drawing/2014/main" id="{CCDBA6CC-3799-4CF2-90D5-CB519080494C}"/>
              </a:ext>
            </a:extLst>
          </p:cNvPr>
          <p:cNvPicPr>
            <a:picLocks noGrp="1" noChangeAspect="1"/>
          </p:cNvPicPr>
          <p:nvPr>
            <p:ph idx="1"/>
          </p:nvPr>
        </p:nvPicPr>
        <p:blipFill>
          <a:blip r:embed="rId2"/>
          <a:stretch>
            <a:fillRect/>
          </a:stretch>
        </p:blipFill>
        <p:spPr>
          <a:xfrm>
            <a:off x="937576" y="1381711"/>
            <a:ext cx="9416246" cy="489291"/>
          </a:xfrm>
          <a:prstGeom prst="rect">
            <a:avLst/>
          </a:prstGeom>
        </p:spPr>
      </p:pic>
      <p:pic>
        <p:nvPicPr>
          <p:cNvPr id="5" name="Picture 4">
            <a:extLst>
              <a:ext uri="{FF2B5EF4-FFF2-40B4-BE49-F238E27FC236}">
                <a16:creationId xmlns:a16="http://schemas.microsoft.com/office/drawing/2014/main" id="{0B290F5C-1F8C-4A7A-9B97-117AF1F80FBB}"/>
              </a:ext>
            </a:extLst>
          </p:cNvPr>
          <p:cNvPicPr>
            <a:picLocks noChangeAspect="1"/>
          </p:cNvPicPr>
          <p:nvPr/>
        </p:nvPicPr>
        <p:blipFill>
          <a:blip r:embed="rId3"/>
          <a:stretch>
            <a:fillRect/>
          </a:stretch>
        </p:blipFill>
        <p:spPr>
          <a:xfrm>
            <a:off x="2193818" y="2099161"/>
            <a:ext cx="8160004" cy="3234875"/>
          </a:xfrm>
          <a:prstGeom prst="rect">
            <a:avLst/>
          </a:prstGeom>
        </p:spPr>
      </p:pic>
    </p:spTree>
    <p:extLst>
      <p:ext uri="{BB962C8B-B14F-4D97-AF65-F5344CB8AC3E}">
        <p14:creationId xmlns:p14="http://schemas.microsoft.com/office/powerpoint/2010/main" val="2087514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A651DC-DDE6-4D69-A602-5F34970F9C91}"/>
              </a:ext>
            </a:extLst>
          </p:cNvPr>
          <p:cNvPicPr>
            <a:picLocks noChangeAspect="1"/>
          </p:cNvPicPr>
          <p:nvPr/>
        </p:nvPicPr>
        <p:blipFill>
          <a:blip r:embed="rId2"/>
          <a:stretch>
            <a:fillRect/>
          </a:stretch>
        </p:blipFill>
        <p:spPr>
          <a:xfrm>
            <a:off x="800471" y="2838171"/>
            <a:ext cx="8017519" cy="509645"/>
          </a:xfrm>
          <a:prstGeom prst="rect">
            <a:avLst/>
          </a:prstGeom>
        </p:spPr>
      </p:pic>
      <p:pic>
        <p:nvPicPr>
          <p:cNvPr id="6" name="Picture 5">
            <a:extLst>
              <a:ext uri="{FF2B5EF4-FFF2-40B4-BE49-F238E27FC236}">
                <a16:creationId xmlns:a16="http://schemas.microsoft.com/office/drawing/2014/main" id="{6C230899-0BB1-46E4-B41F-F0905CC6517C}"/>
              </a:ext>
            </a:extLst>
          </p:cNvPr>
          <p:cNvPicPr>
            <a:picLocks noChangeAspect="1"/>
          </p:cNvPicPr>
          <p:nvPr/>
        </p:nvPicPr>
        <p:blipFill>
          <a:blip r:embed="rId3"/>
          <a:stretch>
            <a:fillRect/>
          </a:stretch>
        </p:blipFill>
        <p:spPr>
          <a:xfrm>
            <a:off x="674380" y="3310946"/>
            <a:ext cx="8143610" cy="666863"/>
          </a:xfrm>
          <a:prstGeom prst="rect">
            <a:avLst/>
          </a:prstGeom>
        </p:spPr>
      </p:pic>
      <p:pic>
        <p:nvPicPr>
          <p:cNvPr id="7" name="Picture 6">
            <a:extLst>
              <a:ext uri="{FF2B5EF4-FFF2-40B4-BE49-F238E27FC236}">
                <a16:creationId xmlns:a16="http://schemas.microsoft.com/office/drawing/2014/main" id="{22EF1872-F234-4FDB-937D-797302FF5797}"/>
              </a:ext>
            </a:extLst>
          </p:cNvPr>
          <p:cNvPicPr>
            <a:picLocks noChangeAspect="1"/>
          </p:cNvPicPr>
          <p:nvPr/>
        </p:nvPicPr>
        <p:blipFill rotWithShape="1">
          <a:blip r:embed="rId4"/>
          <a:srcRect r="28258"/>
          <a:stretch/>
        </p:blipFill>
        <p:spPr>
          <a:xfrm>
            <a:off x="8944081" y="475116"/>
            <a:ext cx="2653705" cy="3186369"/>
          </a:xfrm>
          <a:prstGeom prst="rect">
            <a:avLst/>
          </a:prstGeom>
        </p:spPr>
      </p:pic>
      <p:pic>
        <p:nvPicPr>
          <p:cNvPr id="10" name="Picture 9">
            <a:extLst>
              <a:ext uri="{FF2B5EF4-FFF2-40B4-BE49-F238E27FC236}">
                <a16:creationId xmlns:a16="http://schemas.microsoft.com/office/drawing/2014/main" id="{9DB9E54D-7438-4F55-A6D5-3132EA5873E5}"/>
              </a:ext>
            </a:extLst>
          </p:cNvPr>
          <p:cNvPicPr>
            <a:picLocks noChangeAspect="1"/>
          </p:cNvPicPr>
          <p:nvPr/>
        </p:nvPicPr>
        <p:blipFill>
          <a:blip r:embed="rId5"/>
          <a:stretch>
            <a:fillRect/>
          </a:stretch>
        </p:blipFill>
        <p:spPr>
          <a:xfrm>
            <a:off x="926564" y="2541609"/>
            <a:ext cx="7891426" cy="336489"/>
          </a:xfrm>
          <a:prstGeom prst="rect">
            <a:avLst/>
          </a:prstGeom>
        </p:spPr>
      </p:pic>
      <p:pic>
        <p:nvPicPr>
          <p:cNvPr id="11" name="Picture 10">
            <a:extLst>
              <a:ext uri="{FF2B5EF4-FFF2-40B4-BE49-F238E27FC236}">
                <a16:creationId xmlns:a16="http://schemas.microsoft.com/office/drawing/2014/main" id="{044ED53A-5094-47F9-9F34-B557B250D60D}"/>
              </a:ext>
            </a:extLst>
          </p:cNvPr>
          <p:cNvPicPr>
            <a:picLocks noChangeAspect="1"/>
          </p:cNvPicPr>
          <p:nvPr/>
        </p:nvPicPr>
        <p:blipFill>
          <a:blip r:embed="rId6"/>
          <a:stretch>
            <a:fillRect/>
          </a:stretch>
        </p:blipFill>
        <p:spPr>
          <a:xfrm>
            <a:off x="247289" y="4058796"/>
            <a:ext cx="8400405" cy="1105091"/>
          </a:xfrm>
          <a:prstGeom prst="rect">
            <a:avLst/>
          </a:prstGeom>
        </p:spPr>
      </p:pic>
      <p:pic>
        <p:nvPicPr>
          <p:cNvPr id="12" name="Picture 11">
            <a:extLst>
              <a:ext uri="{FF2B5EF4-FFF2-40B4-BE49-F238E27FC236}">
                <a16:creationId xmlns:a16="http://schemas.microsoft.com/office/drawing/2014/main" id="{9D4F36F0-2EE8-4D9A-BAC5-E216807E983D}"/>
              </a:ext>
            </a:extLst>
          </p:cNvPr>
          <p:cNvPicPr>
            <a:picLocks noChangeAspect="1"/>
          </p:cNvPicPr>
          <p:nvPr/>
        </p:nvPicPr>
        <p:blipFill>
          <a:blip r:embed="rId7"/>
          <a:stretch>
            <a:fillRect/>
          </a:stretch>
        </p:blipFill>
        <p:spPr>
          <a:xfrm>
            <a:off x="831800" y="5163888"/>
            <a:ext cx="7815894" cy="1254074"/>
          </a:xfrm>
          <a:prstGeom prst="rect">
            <a:avLst/>
          </a:prstGeom>
        </p:spPr>
      </p:pic>
      <p:pic>
        <p:nvPicPr>
          <p:cNvPr id="13" name="Picture 12">
            <a:extLst>
              <a:ext uri="{FF2B5EF4-FFF2-40B4-BE49-F238E27FC236}">
                <a16:creationId xmlns:a16="http://schemas.microsoft.com/office/drawing/2014/main" id="{46F18C5E-3665-4AAA-98A3-364DD9FC18E3}"/>
              </a:ext>
            </a:extLst>
          </p:cNvPr>
          <p:cNvPicPr>
            <a:picLocks noChangeAspect="1"/>
          </p:cNvPicPr>
          <p:nvPr/>
        </p:nvPicPr>
        <p:blipFill>
          <a:blip r:embed="rId8"/>
          <a:stretch>
            <a:fillRect/>
          </a:stretch>
        </p:blipFill>
        <p:spPr>
          <a:xfrm>
            <a:off x="8763738" y="4161183"/>
            <a:ext cx="3033967" cy="2256779"/>
          </a:xfrm>
          <a:prstGeom prst="rect">
            <a:avLst/>
          </a:prstGeom>
        </p:spPr>
      </p:pic>
      <p:pic>
        <p:nvPicPr>
          <p:cNvPr id="14" name="Picture 13">
            <a:extLst>
              <a:ext uri="{FF2B5EF4-FFF2-40B4-BE49-F238E27FC236}">
                <a16:creationId xmlns:a16="http://schemas.microsoft.com/office/drawing/2014/main" id="{1F1A239A-5A95-4269-880D-DB5D442A18BA}"/>
              </a:ext>
            </a:extLst>
          </p:cNvPr>
          <p:cNvPicPr>
            <a:picLocks noChangeAspect="1"/>
          </p:cNvPicPr>
          <p:nvPr/>
        </p:nvPicPr>
        <p:blipFill>
          <a:blip r:embed="rId9"/>
          <a:stretch>
            <a:fillRect/>
          </a:stretch>
        </p:blipFill>
        <p:spPr>
          <a:xfrm>
            <a:off x="358899" y="475116"/>
            <a:ext cx="8459091" cy="1915134"/>
          </a:xfrm>
          <a:prstGeom prst="rect">
            <a:avLst/>
          </a:prstGeom>
        </p:spPr>
      </p:pic>
    </p:spTree>
    <p:extLst>
      <p:ext uri="{BB962C8B-B14F-4D97-AF65-F5344CB8AC3E}">
        <p14:creationId xmlns:p14="http://schemas.microsoft.com/office/powerpoint/2010/main" val="4228040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3E3D-94DF-4E4E-BE76-8744ACB7D968}"/>
              </a:ext>
            </a:extLst>
          </p:cNvPr>
          <p:cNvSpPr>
            <a:spLocks noGrp="1"/>
          </p:cNvSpPr>
          <p:nvPr>
            <p:ph type="title"/>
          </p:nvPr>
        </p:nvSpPr>
        <p:spPr>
          <a:xfrm>
            <a:off x="609600" y="572006"/>
            <a:ext cx="10972800" cy="683278"/>
          </a:xfrm>
        </p:spPr>
        <p:txBody>
          <a:bodyPr>
            <a:normAutofit fontScale="90000"/>
          </a:bodyPr>
          <a:lstStyle/>
          <a:p>
            <a:r>
              <a:rPr lang="en-GB" dirty="0"/>
              <a:t>Definition</a:t>
            </a:r>
            <a:endParaRPr lang="en-US" dirty="0"/>
          </a:p>
        </p:txBody>
      </p:sp>
      <p:sp>
        <p:nvSpPr>
          <p:cNvPr id="3" name="Content Placeholder 2">
            <a:extLst>
              <a:ext uri="{FF2B5EF4-FFF2-40B4-BE49-F238E27FC236}">
                <a16:creationId xmlns:a16="http://schemas.microsoft.com/office/drawing/2014/main" id="{DE8F54A5-EEB5-4858-9224-EC1B06556710}"/>
              </a:ext>
            </a:extLst>
          </p:cNvPr>
          <p:cNvSpPr>
            <a:spLocks noGrp="1"/>
          </p:cNvSpPr>
          <p:nvPr>
            <p:ph idx="1"/>
          </p:nvPr>
        </p:nvSpPr>
        <p:spPr>
          <a:xfrm>
            <a:off x="669388" y="1284576"/>
            <a:ext cx="10515600" cy="1313829"/>
          </a:xfrm>
        </p:spPr>
        <p:txBody>
          <a:bodyPr>
            <a:normAutofit/>
          </a:bodyPr>
          <a:lstStyle/>
          <a:p>
            <a:pPr marL="0" indent="0">
              <a:buNone/>
            </a:pPr>
            <a:r>
              <a:rPr lang="en-GB" dirty="0"/>
              <a:t>Simple Harmonic Motion (SHM) is defined as the oscillating motion of an object such that the acceleration of the object is directly proportional to the displacement and in the opposite direction. </a:t>
            </a:r>
            <a:endParaRPr lang="en-US" dirty="0"/>
          </a:p>
        </p:txBody>
      </p:sp>
      <p:graphicFrame>
        <p:nvGraphicFramePr>
          <p:cNvPr id="4" name="Object 3">
            <a:extLst>
              <a:ext uri="{FF2B5EF4-FFF2-40B4-BE49-F238E27FC236}">
                <a16:creationId xmlns:a16="http://schemas.microsoft.com/office/drawing/2014/main" id="{79DA0B98-9DE3-48F7-9604-9976186386A6}"/>
              </a:ext>
            </a:extLst>
          </p:cNvPr>
          <p:cNvGraphicFramePr>
            <a:graphicFrameLocks noChangeAspect="1"/>
          </p:cNvGraphicFramePr>
          <p:nvPr>
            <p:extLst>
              <p:ext uri="{D42A27DB-BD31-4B8C-83A1-F6EECF244321}">
                <p14:modId xmlns:p14="http://schemas.microsoft.com/office/powerpoint/2010/main" val="2345629056"/>
              </p:ext>
            </p:extLst>
          </p:nvPr>
        </p:nvGraphicFramePr>
        <p:xfrm>
          <a:off x="6096000" y="3015539"/>
          <a:ext cx="1700747" cy="597560"/>
        </p:xfrm>
        <a:graphic>
          <a:graphicData uri="http://schemas.openxmlformats.org/presentationml/2006/ole">
            <mc:AlternateContent xmlns:mc="http://schemas.openxmlformats.org/markup-compatibility/2006">
              <mc:Choice xmlns:v="urn:schemas-microsoft-com:vml" Requires="v">
                <p:oleObj spid="_x0000_s1078" name="Equation" r:id="rId3" imgW="469800" imgH="164880" progId="Equation.DSMT4">
                  <p:embed/>
                </p:oleObj>
              </mc:Choice>
              <mc:Fallback>
                <p:oleObj name="Equation" r:id="rId3" imgW="469800" imgH="164880" progId="Equation.DSMT4">
                  <p:embed/>
                  <p:pic>
                    <p:nvPicPr>
                      <p:cNvPr id="0" name=""/>
                      <p:cNvPicPr/>
                      <p:nvPr/>
                    </p:nvPicPr>
                    <p:blipFill>
                      <a:blip r:embed="rId4"/>
                      <a:stretch>
                        <a:fillRect/>
                      </a:stretch>
                    </p:blipFill>
                    <p:spPr>
                      <a:xfrm>
                        <a:off x="6096000" y="3015539"/>
                        <a:ext cx="1700747" cy="59756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016A2DE-2F27-4C2E-89D7-14F6CF5ACF9D}"/>
              </a:ext>
            </a:extLst>
          </p:cNvPr>
          <p:cNvGraphicFramePr>
            <a:graphicFrameLocks noChangeAspect="1"/>
          </p:cNvGraphicFramePr>
          <p:nvPr>
            <p:extLst>
              <p:ext uri="{D42A27DB-BD31-4B8C-83A1-F6EECF244321}">
                <p14:modId xmlns:p14="http://schemas.microsoft.com/office/powerpoint/2010/main" val="3063970067"/>
              </p:ext>
            </p:extLst>
          </p:nvPr>
        </p:nvGraphicFramePr>
        <p:xfrm>
          <a:off x="6071216" y="3938508"/>
          <a:ext cx="1908100" cy="763240"/>
        </p:xfrm>
        <a:graphic>
          <a:graphicData uri="http://schemas.openxmlformats.org/presentationml/2006/ole">
            <mc:AlternateContent xmlns:mc="http://schemas.openxmlformats.org/markup-compatibility/2006">
              <mc:Choice xmlns:v="urn:schemas-microsoft-com:vml" Requires="v">
                <p:oleObj spid="_x0000_s1079" name="Equation" r:id="rId5" imgW="507960" imgH="203040" progId="Equation.DSMT4">
                  <p:embed/>
                </p:oleObj>
              </mc:Choice>
              <mc:Fallback>
                <p:oleObj name="Equation" r:id="rId5" imgW="507960" imgH="203040" progId="Equation.DSMT4">
                  <p:embed/>
                  <p:pic>
                    <p:nvPicPr>
                      <p:cNvPr id="0" name=""/>
                      <p:cNvPicPr/>
                      <p:nvPr/>
                    </p:nvPicPr>
                    <p:blipFill>
                      <a:blip r:embed="rId6"/>
                      <a:stretch>
                        <a:fillRect/>
                      </a:stretch>
                    </p:blipFill>
                    <p:spPr>
                      <a:xfrm>
                        <a:off x="6071216" y="3938508"/>
                        <a:ext cx="1908100" cy="76324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5F37D76-D153-4200-998E-A51B31CEBF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2690129"/>
            <a:ext cx="4244936" cy="2298294"/>
          </a:xfrm>
          <a:prstGeom prst="rect">
            <a:avLst/>
          </a:prstGeom>
        </p:spPr>
      </p:pic>
      <p:pic>
        <p:nvPicPr>
          <p:cNvPr id="9" name="Picture 8">
            <a:extLst>
              <a:ext uri="{FF2B5EF4-FFF2-40B4-BE49-F238E27FC236}">
                <a16:creationId xmlns:a16="http://schemas.microsoft.com/office/drawing/2014/main" id="{223F0806-3863-4B93-AD41-319D0B831A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6968" y="2598406"/>
            <a:ext cx="2065555" cy="4131110"/>
          </a:xfrm>
          <a:prstGeom prst="rect">
            <a:avLst/>
          </a:prstGeom>
        </p:spPr>
      </p:pic>
      <p:sp>
        <p:nvSpPr>
          <p:cNvPr id="10" name="TextBox 9">
            <a:extLst>
              <a:ext uri="{FF2B5EF4-FFF2-40B4-BE49-F238E27FC236}">
                <a16:creationId xmlns:a16="http://schemas.microsoft.com/office/drawing/2014/main" id="{3F47269F-BD6A-48F6-B029-195B89EDDC10}"/>
              </a:ext>
            </a:extLst>
          </p:cNvPr>
          <p:cNvSpPr txBox="1"/>
          <p:nvPr/>
        </p:nvSpPr>
        <p:spPr>
          <a:xfrm>
            <a:off x="669388" y="5337178"/>
            <a:ext cx="1659988" cy="646331"/>
          </a:xfrm>
          <a:prstGeom prst="rect">
            <a:avLst/>
          </a:prstGeom>
          <a:noFill/>
        </p:spPr>
        <p:txBody>
          <a:bodyPr wrap="square" rtlCol="0">
            <a:spAutoFit/>
          </a:bodyPr>
          <a:lstStyle/>
          <a:p>
            <a:r>
              <a:rPr lang="en-GB" dirty="0">
                <a:hlinkClick r:id="rId9"/>
              </a:rPr>
              <a:t>Professor Dave</a:t>
            </a:r>
            <a:endParaRPr lang="en-GB" dirty="0"/>
          </a:p>
          <a:p>
            <a:r>
              <a:rPr lang="en-GB" dirty="0">
                <a:hlinkClick r:id="rId10"/>
              </a:rPr>
              <a:t>Crash Physics</a:t>
            </a:r>
            <a:endParaRPr lang="en-US" dirty="0"/>
          </a:p>
        </p:txBody>
      </p:sp>
      <p:sp>
        <p:nvSpPr>
          <p:cNvPr id="11" name="TextBox 10">
            <a:extLst>
              <a:ext uri="{FF2B5EF4-FFF2-40B4-BE49-F238E27FC236}">
                <a16:creationId xmlns:a16="http://schemas.microsoft.com/office/drawing/2014/main" id="{FCA08D32-9FE6-4577-847E-D01A3AB5A76E}"/>
              </a:ext>
            </a:extLst>
          </p:cNvPr>
          <p:cNvSpPr txBox="1"/>
          <p:nvPr/>
        </p:nvSpPr>
        <p:spPr>
          <a:xfrm>
            <a:off x="2688431" y="5128197"/>
            <a:ext cx="6192809" cy="1200329"/>
          </a:xfrm>
          <a:prstGeom prst="rect">
            <a:avLst/>
          </a:prstGeom>
          <a:noFill/>
        </p:spPr>
        <p:txBody>
          <a:bodyPr wrap="square" rtlCol="0">
            <a:spAutoFit/>
          </a:bodyPr>
          <a:lstStyle/>
          <a:p>
            <a:r>
              <a:rPr lang="en-GB" sz="2400" dirty="0"/>
              <a:t>The energy in the system is continually changing from:</a:t>
            </a:r>
            <a:br>
              <a:rPr lang="en-GB" sz="2400" dirty="0"/>
            </a:br>
            <a:r>
              <a:rPr lang="en-GB" sz="2400" dirty="0"/>
              <a:t>mechanical potential</a:t>
            </a:r>
            <a:r>
              <a:rPr lang="en-GB" sz="2400" dirty="0">
                <a:sym typeface="Wingdings" panose="05000000000000000000" pitchFamily="2" charset="2"/>
              </a:rPr>
              <a:t> kinetic  potential.</a:t>
            </a:r>
            <a:endParaRPr lang="en-US" sz="2400" dirty="0"/>
          </a:p>
        </p:txBody>
      </p:sp>
    </p:spTree>
    <p:extLst>
      <p:ext uri="{BB962C8B-B14F-4D97-AF65-F5344CB8AC3E}">
        <p14:creationId xmlns:p14="http://schemas.microsoft.com/office/powerpoint/2010/main" val="380810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70B9-C6F7-4B5D-ACE9-07FC97BD7E10}"/>
              </a:ext>
            </a:extLst>
          </p:cNvPr>
          <p:cNvSpPr>
            <a:spLocks noGrp="1"/>
          </p:cNvSpPr>
          <p:nvPr>
            <p:ph type="title"/>
          </p:nvPr>
        </p:nvSpPr>
        <p:spPr>
          <a:xfrm>
            <a:off x="838200" y="365126"/>
            <a:ext cx="10515600" cy="957238"/>
          </a:xfrm>
        </p:spPr>
        <p:txBody>
          <a:bodyPr/>
          <a:lstStyle/>
          <a:p>
            <a:r>
              <a:rPr lang="en-GB" dirty="0"/>
              <a:t>Hooke’s Law </a:t>
            </a:r>
            <a:r>
              <a:rPr lang="en-GB" sz="2000" dirty="0"/>
              <a:t>(Robert Hooke 1676)</a:t>
            </a:r>
            <a:endParaRPr lang="en-US" sz="2000" dirty="0"/>
          </a:p>
        </p:txBody>
      </p:sp>
      <p:sp>
        <p:nvSpPr>
          <p:cNvPr id="3" name="Content Placeholder 2">
            <a:extLst>
              <a:ext uri="{FF2B5EF4-FFF2-40B4-BE49-F238E27FC236}">
                <a16:creationId xmlns:a16="http://schemas.microsoft.com/office/drawing/2014/main" id="{90E26B35-E10E-4A4A-81C2-FF3B31DD7641}"/>
              </a:ext>
            </a:extLst>
          </p:cNvPr>
          <p:cNvSpPr>
            <a:spLocks noGrp="1"/>
          </p:cNvSpPr>
          <p:nvPr>
            <p:ph idx="1"/>
          </p:nvPr>
        </p:nvSpPr>
        <p:spPr>
          <a:xfrm>
            <a:off x="838200" y="1322364"/>
            <a:ext cx="10515600" cy="1434904"/>
          </a:xfrm>
        </p:spPr>
        <p:txBody>
          <a:bodyPr>
            <a:normAutofit/>
          </a:bodyPr>
          <a:lstStyle/>
          <a:p>
            <a:pPr marL="0" indent="0">
              <a:buNone/>
            </a:pPr>
            <a:r>
              <a:rPr lang="en-GB" dirty="0"/>
              <a:t>If a mass is hung on a spring then the extension of the spring increases as the weight of the mass (or Force) increases.</a:t>
            </a:r>
          </a:p>
          <a:p>
            <a:pPr marL="0" indent="0">
              <a:buNone/>
            </a:pPr>
            <a:r>
              <a:rPr lang="en-GB" dirty="0"/>
              <a:t>The extension of the spring varies directly with the force on the spring</a:t>
            </a:r>
          </a:p>
          <a:p>
            <a:pPr marL="0" indent="0">
              <a:buNone/>
            </a:pPr>
            <a:endParaRPr lang="en-US" dirty="0"/>
          </a:p>
        </p:txBody>
      </p:sp>
      <p:graphicFrame>
        <p:nvGraphicFramePr>
          <p:cNvPr id="4" name="Object 3">
            <a:extLst>
              <a:ext uri="{FF2B5EF4-FFF2-40B4-BE49-F238E27FC236}">
                <a16:creationId xmlns:a16="http://schemas.microsoft.com/office/drawing/2014/main" id="{E0B1378F-3DC6-4D23-A413-D5CEC6056959}"/>
              </a:ext>
            </a:extLst>
          </p:cNvPr>
          <p:cNvGraphicFramePr>
            <a:graphicFrameLocks noChangeAspect="1"/>
          </p:cNvGraphicFramePr>
          <p:nvPr>
            <p:extLst>
              <p:ext uri="{D42A27DB-BD31-4B8C-83A1-F6EECF244321}">
                <p14:modId xmlns:p14="http://schemas.microsoft.com/office/powerpoint/2010/main" val="2914483374"/>
              </p:ext>
            </p:extLst>
          </p:nvPr>
        </p:nvGraphicFramePr>
        <p:xfrm>
          <a:off x="1576388" y="2941638"/>
          <a:ext cx="1630362" cy="1539875"/>
        </p:xfrm>
        <a:graphic>
          <a:graphicData uri="http://schemas.openxmlformats.org/presentationml/2006/ole">
            <mc:AlternateContent xmlns:mc="http://schemas.openxmlformats.org/markup-compatibility/2006">
              <mc:Choice xmlns:v="urn:schemas-microsoft-com:vml" Requires="v">
                <p:oleObj spid="_x0000_s2068" name="Equation" r:id="rId3" imgW="457200" imgH="431640" progId="Equation.DSMT4">
                  <p:embed/>
                </p:oleObj>
              </mc:Choice>
              <mc:Fallback>
                <p:oleObj name="Equation" r:id="rId3" imgW="457200" imgH="431640" progId="Equation.DSMT4">
                  <p:embed/>
                  <p:pic>
                    <p:nvPicPr>
                      <p:cNvPr id="0" name=""/>
                      <p:cNvPicPr/>
                      <p:nvPr/>
                    </p:nvPicPr>
                    <p:blipFill>
                      <a:blip r:embed="rId4"/>
                      <a:stretch>
                        <a:fillRect/>
                      </a:stretch>
                    </p:blipFill>
                    <p:spPr>
                      <a:xfrm>
                        <a:off x="1576388" y="2941638"/>
                        <a:ext cx="1630362" cy="1539875"/>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A9221A1B-594E-40F7-BD55-530C9505F7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9826" y="2757268"/>
            <a:ext cx="4713774" cy="3456213"/>
          </a:xfrm>
          <a:prstGeom prst="rect">
            <a:avLst/>
          </a:prstGeom>
        </p:spPr>
      </p:pic>
      <p:sp>
        <p:nvSpPr>
          <p:cNvPr id="7" name="TextBox 6">
            <a:extLst>
              <a:ext uri="{FF2B5EF4-FFF2-40B4-BE49-F238E27FC236}">
                <a16:creationId xmlns:a16="http://schemas.microsoft.com/office/drawing/2014/main" id="{B48D4D38-2B50-4C96-AACB-0DC50810827D}"/>
              </a:ext>
            </a:extLst>
          </p:cNvPr>
          <p:cNvSpPr txBox="1"/>
          <p:nvPr/>
        </p:nvSpPr>
        <p:spPr>
          <a:xfrm>
            <a:off x="1004082" y="4890042"/>
            <a:ext cx="6542345" cy="1323439"/>
          </a:xfrm>
          <a:prstGeom prst="rect">
            <a:avLst/>
          </a:prstGeom>
          <a:noFill/>
        </p:spPr>
        <p:txBody>
          <a:bodyPr wrap="square" rtlCol="0">
            <a:spAutoFit/>
          </a:bodyPr>
          <a:lstStyle/>
          <a:p>
            <a:r>
              <a:rPr lang="en-GB" sz="2000" dirty="0"/>
              <a:t>This relationship holds for all springs as long as they are not stretched beyond there elastic limit and can return to their original shape when the weight is removed. (Different springs have different spring constants.)</a:t>
            </a:r>
            <a:endParaRPr lang="en-US" sz="2000" dirty="0"/>
          </a:p>
        </p:txBody>
      </p:sp>
      <p:sp>
        <p:nvSpPr>
          <p:cNvPr id="8" name="TextBox 7">
            <a:extLst>
              <a:ext uri="{FF2B5EF4-FFF2-40B4-BE49-F238E27FC236}">
                <a16:creationId xmlns:a16="http://schemas.microsoft.com/office/drawing/2014/main" id="{6A99F02D-4861-46E0-AC37-43705C7CEE14}"/>
              </a:ext>
            </a:extLst>
          </p:cNvPr>
          <p:cNvSpPr txBox="1"/>
          <p:nvPr/>
        </p:nvSpPr>
        <p:spPr>
          <a:xfrm>
            <a:off x="3776079" y="2941638"/>
            <a:ext cx="3203747" cy="1877437"/>
          </a:xfrm>
          <a:prstGeom prst="rect">
            <a:avLst/>
          </a:prstGeom>
          <a:noFill/>
        </p:spPr>
        <p:txBody>
          <a:bodyPr wrap="square" rtlCol="0">
            <a:spAutoFit/>
          </a:bodyPr>
          <a:lstStyle/>
          <a:p>
            <a:r>
              <a:rPr lang="en-GB" sz="2000" i="1" dirty="0">
                <a:latin typeface="Trebuchet MS" panose="020B0603020202020204" pitchFamily="34" charset="0"/>
              </a:rPr>
              <a:t>F</a:t>
            </a:r>
            <a:r>
              <a:rPr lang="en-GB" sz="2000" dirty="0"/>
              <a:t>= weight (N)</a:t>
            </a:r>
          </a:p>
          <a:p>
            <a:r>
              <a:rPr lang="en-GB" sz="2000" i="1" dirty="0">
                <a:latin typeface="Trebuchet MS" panose="020B0603020202020204" pitchFamily="34" charset="0"/>
              </a:rPr>
              <a:t>y</a:t>
            </a:r>
            <a:r>
              <a:rPr lang="en-GB" sz="2000" dirty="0"/>
              <a:t> = vertical displacement (m</a:t>
            </a:r>
            <a:r>
              <a:rPr lang="en-GB" dirty="0"/>
              <a:t>)</a:t>
            </a:r>
          </a:p>
          <a:p>
            <a:endParaRPr lang="en-GB" dirty="0"/>
          </a:p>
          <a:p>
            <a:r>
              <a:rPr lang="en-GB" sz="2000" dirty="0"/>
              <a:t>k is called the spring constant in Nm</a:t>
            </a:r>
            <a:r>
              <a:rPr lang="en-GB" sz="2000" baseline="30000" dirty="0"/>
              <a:t>-1</a:t>
            </a:r>
          </a:p>
          <a:p>
            <a:endParaRPr lang="en-US" dirty="0"/>
          </a:p>
        </p:txBody>
      </p:sp>
    </p:spTree>
    <p:extLst>
      <p:ext uri="{BB962C8B-B14F-4D97-AF65-F5344CB8AC3E}">
        <p14:creationId xmlns:p14="http://schemas.microsoft.com/office/powerpoint/2010/main" val="4580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F5BD-A0C8-4027-A77E-2E0B7E2014E9}"/>
              </a:ext>
            </a:extLst>
          </p:cNvPr>
          <p:cNvSpPr>
            <a:spLocks noGrp="1"/>
          </p:cNvSpPr>
          <p:nvPr>
            <p:ph type="title"/>
          </p:nvPr>
        </p:nvSpPr>
        <p:spPr>
          <a:xfrm>
            <a:off x="838200" y="365125"/>
            <a:ext cx="10515600" cy="915035"/>
          </a:xfrm>
        </p:spPr>
        <p:txBody>
          <a:bodyPr/>
          <a:lstStyle/>
          <a:p>
            <a:r>
              <a:rPr lang="en-GB" dirty="0"/>
              <a:t>SHM on a spring</a:t>
            </a:r>
            <a:endParaRPr lang="en-US" dirty="0"/>
          </a:p>
        </p:txBody>
      </p:sp>
      <p:sp>
        <p:nvSpPr>
          <p:cNvPr id="3" name="Content Placeholder 2">
            <a:extLst>
              <a:ext uri="{FF2B5EF4-FFF2-40B4-BE49-F238E27FC236}">
                <a16:creationId xmlns:a16="http://schemas.microsoft.com/office/drawing/2014/main" id="{A0AA43C9-4E67-4686-AA78-461BDDB763D4}"/>
              </a:ext>
            </a:extLst>
          </p:cNvPr>
          <p:cNvSpPr>
            <a:spLocks noGrp="1"/>
          </p:cNvSpPr>
          <p:nvPr>
            <p:ph idx="1"/>
          </p:nvPr>
        </p:nvSpPr>
        <p:spPr>
          <a:xfrm>
            <a:off x="838200" y="1280160"/>
            <a:ext cx="10515600" cy="2007561"/>
          </a:xfrm>
        </p:spPr>
        <p:txBody>
          <a:bodyPr>
            <a:normAutofit/>
          </a:bodyPr>
          <a:lstStyle/>
          <a:p>
            <a:r>
              <a:rPr lang="en-GB" dirty="0"/>
              <a:t>If a mass on a spring is pulled down and then released it will perform SHM. The </a:t>
            </a:r>
            <a:r>
              <a:rPr lang="en-GB" b="1" u="sng" dirty="0"/>
              <a:t>restoring</a:t>
            </a:r>
            <a:r>
              <a:rPr lang="en-GB" dirty="0"/>
              <a:t> force varies directly with the displacement (as per Hooke’s Law) and always acts towards the central position. </a:t>
            </a:r>
          </a:p>
          <a:p>
            <a:r>
              <a:rPr lang="en-GB" dirty="0"/>
              <a:t>In SHM the displacement and restoring force are changing over time. </a:t>
            </a:r>
            <a:endParaRPr lang="en-US" dirty="0"/>
          </a:p>
        </p:txBody>
      </p:sp>
      <p:pic>
        <p:nvPicPr>
          <p:cNvPr id="4" name="Picture 3">
            <a:extLst>
              <a:ext uri="{FF2B5EF4-FFF2-40B4-BE49-F238E27FC236}">
                <a16:creationId xmlns:a16="http://schemas.microsoft.com/office/drawing/2014/main" id="{8F7D8530-9E12-4910-98B3-B6B55E34D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905" y="3203582"/>
            <a:ext cx="1619843" cy="3239686"/>
          </a:xfrm>
          <a:prstGeom prst="rect">
            <a:avLst/>
          </a:prstGeom>
        </p:spPr>
      </p:pic>
      <p:graphicFrame>
        <p:nvGraphicFramePr>
          <p:cNvPr id="7" name="Object 6">
            <a:extLst>
              <a:ext uri="{FF2B5EF4-FFF2-40B4-BE49-F238E27FC236}">
                <a16:creationId xmlns:a16="http://schemas.microsoft.com/office/drawing/2014/main" id="{387F4BAD-945E-40EB-B419-ED0D510FE2D7}"/>
              </a:ext>
            </a:extLst>
          </p:cNvPr>
          <p:cNvGraphicFramePr>
            <a:graphicFrameLocks noChangeAspect="1"/>
          </p:cNvGraphicFramePr>
          <p:nvPr>
            <p:extLst>
              <p:ext uri="{D42A27DB-BD31-4B8C-83A1-F6EECF244321}">
                <p14:modId xmlns:p14="http://schemas.microsoft.com/office/powerpoint/2010/main" val="821193653"/>
              </p:ext>
            </p:extLst>
          </p:nvPr>
        </p:nvGraphicFramePr>
        <p:xfrm>
          <a:off x="1378007" y="3287721"/>
          <a:ext cx="2116955" cy="2771335"/>
        </p:xfrm>
        <a:graphic>
          <a:graphicData uri="http://schemas.openxmlformats.org/presentationml/2006/ole">
            <mc:AlternateContent xmlns:mc="http://schemas.openxmlformats.org/markup-compatibility/2006">
              <mc:Choice xmlns:v="urn:schemas-microsoft-com:vml" Requires="v">
                <p:oleObj spid="_x0000_s3091" name="Equation" r:id="rId4" imgW="698400" imgH="914400" progId="Equation.DSMT4">
                  <p:embed/>
                </p:oleObj>
              </mc:Choice>
              <mc:Fallback>
                <p:oleObj name="Equation" r:id="rId4" imgW="698400" imgH="914400" progId="Equation.DSMT4">
                  <p:embed/>
                  <p:pic>
                    <p:nvPicPr>
                      <p:cNvPr id="4" name="Object 3">
                        <a:extLst>
                          <a:ext uri="{FF2B5EF4-FFF2-40B4-BE49-F238E27FC236}">
                            <a16:creationId xmlns:a16="http://schemas.microsoft.com/office/drawing/2014/main" id="{E0B1378F-3DC6-4D23-A413-D5CEC6056959}"/>
                          </a:ext>
                        </a:extLst>
                      </p:cNvPr>
                      <p:cNvPicPr/>
                      <p:nvPr/>
                    </p:nvPicPr>
                    <p:blipFill>
                      <a:blip r:embed="rId5"/>
                      <a:stretch>
                        <a:fillRect/>
                      </a:stretch>
                    </p:blipFill>
                    <p:spPr>
                      <a:xfrm>
                        <a:off x="1378007" y="3287721"/>
                        <a:ext cx="2116955" cy="277133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1C94711-DD7C-4A1B-8A82-C471106C7AD9}"/>
              </a:ext>
            </a:extLst>
          </p:cNvPr>
          <p:cNvSpPr txBox="1"/>
          <p:nvPr/>
        </p:nvSpPr>
        <p:spPr>
          <a:xfrm>
            <a:off x="6501518" y="3550004"/>
            <a:ext cx="4709821" cy="2677656"/>
          </a:xfrm>
          <a:prstGeom prst="rect">
            <a:avLst/>
          </a:prstGeom>
          <a:noFill/>
        </p:spPr>
        <p:txBody>
          <a:bodyPr wrap="square" rtlCol="0">
            <a:spAutoFit/>
          </a:bodyPr>
          <a:lstStyle/>
          <a:p>
            <a:r>
              <a:rPr lang="en-GB" sz="2400" dirty="0"/>
              <a:t>The restoring force and hence the acceleration are always directed towards the central position.</a:t>
            </a:r>
          </a:p>
          <a:p>
            <a:endParaRPr lang="en-GB" sz="2400" dirty="0"/>
          </a:p>
          <a:p>
            <a:r>
              <a:rPr lang="en-GB" sz="2400" dirty="0"/>
              <a:t>We can derive a general equation for SHM by looking back at circular motion………</a:t>
            </a:r>
            <a:endParaRPr lang="en-US" sz="2400" dirty="0"/>
          </a:p>
        </p:txBody>
      </p:sp>
    </p:spTree>
    <p:extLst>
      <p:ext uri="{BB962C8B-B14F-4D97-AF65-F5344CB8AC3E}">
        <p14:creationId xmlns:p14="http://schemas.microsoft.com/office/powerpoint/2010/main" val="184292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8026-73D4-46ED-A86E-9EC2A2A44CF0}"/>
              </a:ext>
            </a:extLst>
          </p:cNvPr>
          <p:cNvSpPr>
            <a:spLocks noGrp="1"/>
          </p:cNvSpPr>
          <p:nvPr>
            <p:ph type="title"/>
          </p:nvPr>
        </p:nvSpPr>
        <p:spPr>
          <a:xfrm>
            <a:off x="669121" y="531917"/>
            <a:ext cx="10515600" cy="854622"/>
          </a:xfrm>
        </p:spPr>
        <p:txBody>
          <a:bodyPr/>
          <a:lstStyle/>
          <a:p>
            <a:r>
              <a:rPr lang="en-GB" dirty="0"/>
              <a:t>Derivation of the relationship for SHM</a:t>
            </a:r>
            <a:endParaRPr lang="en-US" dirty="0"/>
          </a:p>
        </p:txBody>
      </p:sp>
      <p:pic>
        <p:nvPicPr>
          <p:cNvPr id="5" name="Content Placeholder 4">
            <a:extLst>
              <a:ext uri="{FF2B5EF4-FFF2-40B4-BE49-F238E27FC236}">
                <a16:creationId xmlns:a16="http://schemas.microsoft.com/office/drawing/2014/main" id="{08BCEB31-37D3-4F5C-BFCC-AB5E3900B8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2045" t="20440" r="20323" b="23306"/>
          <a:stretch/>
        </p:blipFill>
        <p:spPr>
          <a:xfrm>
            <a:off x="838200" y="1700489"/>
            <a:ext cx="3448445" cy="2715065"/>
          </a:xfrm>
        </p:spPr>
      </p:pic>
      <p:sp>
        <p:nvSpPr>
          <p:cNvPr id="6" name="TextBox 5">
            <a:extLst>
              <a:ext uri="{FF2B5EF4-FFF2-40B4-BE49-F238E27FC236}">
                <a16:creationId xmlns:a16="http://schemas.microsoft.com/office/drawing/2014/main" id="{3523DB02-C4C7-46E6-A88D-FF97EEA96B4E}"/>
              </a:ext>
            </a:extLst>
          </p:cNvPr>
          <p:cNvSpPr txBox="1"/>
          <p:nvPr/>
        </p:nvSpPr>
        <p:spPr>
          <a:xfrm>
            <a:off x="4546297" y="1349089"/>
            <a:ext cx="6861068" cy="1846659"/>
          </a:xfrm>
          <a:prstGeom prst="rect">
            <a:avLst/>
          </a:prstGeom>
          <a:noFill/>
        </p:spPr>
        <p:txBody>
          <a:bodyPr wrap="square" rtlCol="0">
            <a:spAutoFit/>
          </a:bodyPr>
          <a:lstStyle/>
          <a:p>
            <a:r>
              <a:rPr lang="en-GB" sz="2400" dirty="0"/>
              <a:t>Consider a mass moving in a circle with a constant angular velocity </a:t>
            </a:r>
            <a:r>
              <a:rPr lang="el-GR" sz="2400" dirty="0">
                <a:latin typeface="Calibri" panose="020F0502020204030204" pitchFamily="34" charset="0"/>
                <a:cs typeface="Calibri" panose="020F0502020204030204" pitchFamily="34" charset="0"/>
              </a:rPr>
              <a:t>ω</a:t>
            </a:r>
            <a:r>
              <a:rPr lang="en-GB" sz="2400" dirty="0">
                <a:latin typeface="Calibri" panose="020F0502020204030204" pitchFamily="34" charset="0"/>
                <a:cs typeface="Calibri" panose="020F0502020204030204" pitchFamily="34" charset="0"/>
              </a:rPr>
              <a:t> and radius A.</a:t>
            </a:r>
            <a:endParaRPr lang="en-GB" sz="2400" dirty="0"/>
          </a:p>
          <a:p>
            <a:r>
              <a:rPr lang="en-GB" sz="2400" dirty="0"/>
              <a:t>After a certain time t, the mass will have moved through an angular displacement </a:t>
            </a:r>
            <a:r>
              <a:rPr lang="el-GR" sz="2400" dirty="0">
                <a:latin typeface="Calibri" panose="020F0502020204030204" pitchFamily="34" charset="0"/>
                <a:cs typeface="Calibri" panose="020F0502020204030204" pitchFamily="34" charset="0"/>
              </a:rPr>
              <a:t>θ</a:t>
            </a:r>
            <a:endParaRPr lang="en-GB" sz="2400" dirty="0">
              <a:latin typeface="Calibri" panose="020F0502020204030204" pitchFamily="34" charset="0"/>
              <a:cs typeface="Calibri" panose="020F0502020204030204" pitchFamily="34" charset="0"/>
            </a:endParaRPr>
          </a:p>
          <a:p>
            <a:endParaRPr lang="en-US" dirty="0"/>
          </a:p>
        </p:txBody>
      </p:sp>
      <p:graphicFrame>
        <p:nvGraphicFramePr>
          <p:cNvPr id="7" name="Object 6">
            <a:extLst>
              <a:ext uri="{FF2B5EF4-FFF2-40B4-BE49-F238E27FC236}">
                <a16:creationId xmlns:a16="http://schemas.microsoft.com/office/drawing/2014/main" id="{45A1655F-CBA2-4CD8-8240-E67FC18E1A65}"/>
              </a:ext>
            </a:extLst>
          </p:cNvPr>
          <p:cNvGraphicFramePr>
            <a:graphicFrameLocks noChangeAspect="1"/>
          </p:cNvGraphicFramePr>
          <p:nvPr>
            <p:extLst>
              <p:ext uri="{D42A27DB-BD31-4B8C-83A1-F6EECF244321}">
                <p14:modId xmlns:p14="http://schemas.microsoft.com/office/powerpoint/2010/main" val="1426460258"/>
              </p:ext>
            </p:extLst>
          </p:nvPr>
        </p:nvGraphicFramePr>
        <p:xfrm>
          <a:off x="9651155" y="2647582"/>
          <a:ext cx="1141305" cy="469949"/>
        </p:xfrm>
        <a:graphic>
          <a:graphicData uri="http://schemas.openxmlformats.org/presentationml/2006/ole">
            <mc:AlternateContent xmlns:mc="http://schemas.openxmlformats.org/markup-compatibility/2006">
              <mc:Choice xmlns:v="urn:schemas-microsoft-com:vml" Requires="v">
                <p:oleObj spid="_x0000_s4170" name="Equation" r:id="rId4" imgW="431640" imgH="177480" progId="Equation.DSMT4">
                  <p:embed/>
                </p:oleObj>
              </mc:Choice>
              <mc:Fallback>
                <p:oleObj name="Equation" r:id="rId4" imgW="431640" imgH="177480" progId="Equation.DSMT4">
                  <p:embed/>
                  <p:pic>
                    <p:nvPicPr>
                      <p:cNvPr id="0" name=""/>
                      <p:cNvPicPr/>
                      <p:nvPr/>
                    </p:nvPicPr>
                    <p:blipFill>
                      <a:blip r:embed="rId5"/>
                      <a:stretch>
                        <a:fillRect/>
                      </a:stretch>
                    </p:blipFill>
                    <p:spPr>
                      <a:xfrm>
                        <a:off x="9651155" y="2647582"/>
                        <a:ext cx="1141305" cy="469949"/>
                      </a:xfrm>
                      <a:prstGeom prst="rect">
                        <a:avLst/>
                      </a:prstGeom>
                      <a:solidFill>
                        <a:schemeClr val="accent1">
                          <a:lumMod val="20000"/>
                          <a:lumOff val="80000"/>
                        </a:schemeClr>
                      </a:solidFill>
                    </p:spPr>
                  </p:pic>
                </p:oleObj>
              </mc:Fallback>
            </mc:AlternateContent>
          </a:graphicData>
        </a:graphic>
      </p:graphicFrame>
      <p:sp>
        <p:nvSpPr>
          <p:cNvPr id="8" name="TextBox 7">
            <a:extLst>
              <a:ext uri="{FF2B5EF4-FFF2-40B4-BE49-F238E27FC236}">
                <a16:creationId xmlns:a16="http://schemas.microsoft.com/office/drawing/2014/main" id="{18EA841C-D98F-4413-9B90-FDB882D44EB9}"/>
              </a:ext>
            </a:extLst>
          </p:cNvPr>
          <p:cNvSpPr txBox="1"/>
          <p:nvPr/>
        </p:nvSpPr>
        <p:spPr>
          <a:xfrm>
            <a:off x="4546297" y="3204598"/>
            <a:ext cx="6415777" cy="738664"/>
          </a:xfrm>
          <a:prstGeom prst="rect">
            <a:avLst/>
          </a:prstGeom>
          <a:noFill/>
        </p:spPr>
        <p:txBody>
          <a:bodyPr wrap="square" rtlCol="0">
            <a:spAutoFit/>
          </a:bodyPr>
          <a:lstStyle/>
          <a:p>
            <a:r>
              <a:rPr lang="en-GB" sz="2400" dirty="0"/>
              <a:t>The </a:t>
            </a:r>
            <a:r>
              <a:rPr lang="en-GB" sz="2400" b="1" u="sng" dirty="0"/>
              <a:t>vertical</a:t>
            </a:r>
            <a:r>
              <a:rPr lang="en-GB" sz="2400" dirty="0"/>
              <a:t> displacement of the mass is given by:</a:t>
            </a:r>
            <a:endParaRPr lang="en-GB" dirty="0"/>
          </a:p>
          <a:p>
            <a:r>
              <a:rPr lang="en-GB" dirty="0"/>
              <a:t> </a:t>
            </a:r>
            <a:endParaRPr lang="en-US" dirty="0"/>
          </a:p>
        </p:txBody>
      </p:sp>
      <p:graphicFrame>
        <p:nvGraphicFramePr>
          <p:cNvPr id="9" name="Object 8">
            <a:extLst>
              <a:ext uri="{FF2B5EF4-FFF2-40B4-BE49-F238E27FC236}">
                <a16:creationId xmlns:a16="http://schemas.microsoft.com/office/drawing/2014/main" id="{9FD209EB-B936-40F6-A52B-485022AB0FFC}"/>
              </a:ext>
            </a:extLst>
          </p:cNvPr>
          <p:cNvGraphicFramePr>
            <a:graphicFrameLocks noChangeAspect="1"/>
          </p:cNvGraphicFramePr>
          <p:nvPr>
            <p:extLst>
              <p:ext uri="{D42A27DB-BD31-4B8C-83A1-F6EECF244321}">
                <p14:modId xmlns:p14="http://schemas.microsoft.com/office/powerpoint/2010/main" val="1368916718"/>
              </p:ext>
            </p:extLst>
          </p:nvPr>
        </p:nvGraphicFramePr>
        <p:xfrm>
          <a:off x="5081482" y="3790675"/>
          <a:ext cx="5140325" cy="619125"/>
        </p:xfrm>
        <a:graphic>
          <a:graphicData uri="http://schemas.openxmlformats.org/presentationml/2006/ole">
            <mc:AlternateContent xmlns:mc="http://schemas.openxmlformats.org/markup-compatibility/2006">
              <mc:Choice xmlns:v="urn:schemas-microsoft-com:vml" Requires="v">
                <p:oleObj spid="_x0000_s4171" name="Equation" r:id="rId6" imgW="1688760" imgH="203040" progId="Equation.DSMT4">
                  <p:embed/>
                </p:oleObj>
              </mc:Choice>
              <mc:Fallback>
                <p:oleObj name="Equation" r:id="rId6" imgW="1688760" imgH="203040" progId="Equation.DSMT4">
                  <p:embed/>
                  <p:pic>
                    <p:nvPicPr>
                      <p:cNvPr id="0" name=""/>
                      <p:cNvPicPr/>
                      <p:nvPr/>
                    </p:nvPicPr>
                    <p:blipFill>
                      <a:blip r:embed="rId7"/>
                      <a:stretch>
                        <a:fillRect/>
                      </a:stretch>
                    </p:blipFill>
                    <p:spPr>
                      <a:xfrm>
                        <a:off x="5081482" y="3790675"/>
                        <a:ext cx="5140325" cy="6191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06E069E-B96A-443B-AB3B-9B085724ED8D}"/>
              </a:ext>
            </a:extLst>
          </p:cNvPr>
          <p:cNvSpPr txBox="1"/>
          <p:nvPr/>
        </p:nvSpPr>
        <p:spPr>
          <a:xfrm>
            <a:off x="705678" y="4985178"/>
            <a:ext cx="5774635" cy="646331"/>
          </a:xfrm>
          <a:prstGeom prst="rect">
            <a:avLst/>
          </a:prstGeom>
          <a:noFill/>
        </p:spPr>
        <p:txBody>
          <a:bodyPr wrap="square" rtlCol="0">
            <a:spAutoFit/>
          </a:bodyPr>
          <a:lstStyle/>
          <a:p>
            <a:r>
              <a:rPr lang="en-GB" dirty="0"/>
              <a:t>Alternatively, if the motion starts from</a:t>
            </a:r>
            <a:br>
              <a:rPr lang="en-GB" dirty="0"/>
            </a:br>
            <a:r>
              <a:rPr lang="en-GB" dirty="0"/>
              <a:t> the “12 o’clock” position:</a:t>
            </a:r>
            <a:endParaRPr lang="en-US" dirty="0"/>
          </a:p>
        </p:txBody>
      </p:sp>
      <p:graphicFrame>
        <p:nvGraphicFramePr>
          <p:cNvPr id="14" name="Object 13">
            <a:extLst>
              <a:ext uri="{FF2B5EF4-FFF2-40B4-BE49-F238E27FC236}">
                <a16:creationId xmlns:a16="http://schemas.microsoft.com/office/drawing/2014/main" id="{645F0BAA-D4D8-41C0-BB51-E5FA3CFE6045}"/>
              </a:ext>
            </a:extLst>
          </p:cNvPr>
          <p:cNvGraphicFramePr>
            <a:graphicFrameLocks noChangeAspect="1"/>
          </p:cNvGraphicFramePr>
          <p:nvPr>
            <p:extLst>
              <p:ext uri="{D42A27DB-BD31-4B8C-83A1-F6EECF244321}">
                <p14:modId xmlns:p14="http://schemas.microsoft.com/office/powerpoint/2010/main" val="2716412647"/>
              </p:ext>
            </p:extLst>
          </p:nvPr>
        </p:nvGraphicFramePr>
        <p:xfrm>
          <a:off x="3461547" y="5435263"/>
          <a:ext cx="1945122" cy="510196"/>
        </p:xfrm>
        <a:graphic>
          <a:graphicData uri="http://schemas.openxmlformats.org/presentationml/2006/ole">
            <mc:AlternateContent xmlns:mc="http://schemas.openxmlformats.org/markup-compatibility/2006">
              <mc:Choice xmlns:v="urn:schemas-microsoft-com:vml" Requires="v">
                <p:oleObj spid="_x0000_s4172" name="Equation" r:id="rId8" imgW="774360" imgH="203040" progId="Equation.DSMT4">
                  <p:embed/>
                </p:oleObj>
              </mc:Choice>
              <mc:Fallback>
                <p:oleObj name="Equation" r:id="rId8" imgW="774360" imgH="203040" progId="Equation.DSMT4">
                  <p:embed/>
                  <p:pic>
                    <p:nvPicPr>
                      <p:cNvPr id="0" name=""/>
                      <p:cNvPicPr/>
                      <p:nvPr/>
                    </p:nvPicPr>
                    <p:blipFill>
                      <a:blip r:embed="rId9"/>
                      <a:stretch>
                        <a:fillRect/>
                      </a:stretch>
                    </p:blipFill>
                    <p:spPr>
                      <a:xfrm>
                        <a:off x="3461547" y="5435263"/>
                        <a:ext cx="1945122" cy="510196"/>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C927A6C0-C90D-4A99-9225-3EDD420450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8253" y="4529339"/>
            <a:ext cx="4496468" cy="2120783"/>
          </a:xfrm>
          <a:prstGeom prst="rect">
            <a:avLst/>
          </a:prstGeom>
        </p:spPr>
      </p:pic>
    </p:spTree>
    <p:extLst>
      <p:ext uri="{BB962C8B-B14F-4D97-AF65-F5344CB8AC3E}">
        <p14:creationId xmlns:p14="http://schemas.microsoft.com/office/powerpoint/2010/main" val="342274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1679D7-C7BC-4D60-B11E-F2817549A7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588" y="717453"/>
            <a:ext cx="11333958" cy="5345722"/>
          </a:xfrm>
        </p:spPr>
      </p:pic>
    </p:spTree>
    <p:extLst>
      <p:ext uri="{BB962C8B-B14F-4D97-AF65-F5344CB8AC3E}">
        <p14:creationId xmlns:p14="http://schemas.microsoft.com/office/powerpoint/2010/main" val="215115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2C55730-D301-4C52-8C01-384C7644681F}"/>
              </a:ext>
            </a:extLst>
          </p:cNvPr>
          <p:cNvPicPr>
            <a:picLocks noGrp="1" noChangeAspect="1"/>
          </p:cNvPicPr>
          <p:nvPr>
            <p:ph idx="1"/>
          </p:nvPr>
        </p:nvPicPr>
        <p:blipFill rotWithShape="1">
          <a:blip r:embed="rId2"/>
          <a:srcRect l="20130" t="32712" r="25198" b="22660"/>
          <a:stretch/>
        </p:blipFill>
        <p:spPr>
          <a:xfrm>
            <a:off x="400447" y="801859"/>
            <a:ext cx="11648038" cy="5345723"/>
          </a:xfrm>
          <a:prstGeom prst="rect">
            <a:avLst/>
          </a:prstGeom>
        </p:spPr>
      </p:pic>
    </p:spTree>
    <p:extLst>
      <p:ext uri="{BB962C8B-B14F-4D97-AF65-F5344CB8AC3E}">
        <p14:creationId xmlns:p14="http://schemas.microsoft.com/office/powerpoint/2010/main" val="1830852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6A4B-A99B-448F-878A-0A4F65DE79CA}"/>
              </a:ext>
            </a:extLst>
          </p:cNvPr>
          <p:cNvSpPr>
            <a:spLocks noGrp="1"/>
          </p:cNvSpPr>
          <p:nvPr>
            <p:ph type="title"/>
          </p:nvPr>
        </p:nvSpPr>
        <p:spPr>
          <a:xfrm>
            <a:off x="554039" y="545969"/>
            <a:ext cx="10515600" cy="844696"/>
          </a:xfrm>
        </p:spPr>
        <p:txBody>
          <a:bodyPr/>
          <a:lstStyle/>
          <a:p>
            <a:r>
              <a:rPr lang="en-GB" dirty="0"/>
              <a:t>Derivation of SHM – a bit of calculus</a:t>
            </a:r>
            <a:endParaRPr lang="en-US" dirty="0"/>
          </a:p>
        </p:txBody>
      </p:sp>
      <p:graphicFrame>
        <p:nvGraphicFramePr>
          <p:cNvPr id="5" name="Content Placeholder 4">
            <a:extLst>
              <a:ext uri="{FF2B5EF4-FFF2-40B4-BE49-F238E27FC236}">
                <a16:creationId xmlns:a16="http://schemas.microsoft.com/office/drawing/2014/main" id="{06CCAA34-7072-4E0C-AA71-43B026FF7121}"/>
              </a:ext>
            </a:extLst>
          </p:cNvPr>
          <p:cNvGraphicFramePr>
            <a:graphicFrameLocks noGrp="1" noChangeAspect="1"/>
          </p:cNvGraphicFramePr>
          <p:nvPr>
            <p:ph idx="1"/>
            <p:extLst>
              <p:ext uri="{D42A27DB-BD31-4B8C-83A1-F6EECF244321}">
                <p14:modId xmlns:p14="http://schemas.microsoft.com/office/powerpoint/2010/main" val="1422276386"/>
              </p:ext>
            </p:extLst>
          </p:nvPr>
        </p:nvGraphicFramePr>
        <p:xfrm>
          <a:off x="4268788" y="1516063"/>
          <a:ext cx="2247900" cy="561975"/>
        </p:xfrm>
        <a:graphic>
          <a:graphicData uri="http://schemas.openxmlformats.org/presentationml/2006/ole">
            <mc:AlternateContent xmlns:mc="http://schemas.openxmlformats.org/markup-compatibility/2006">
              <mc:Choice xmlns:v="urn:schemas-microsoft-com:vml" Requires="v">
                <p:oleObj spid="_x0000_s5240" name="Equation" r:id="rId3" imgW="812520" imgH="203040" progId="Equation.DSMT4">
                  <p:embed/>
                </p:oleObj>
              </mc:Choice>
              <mc:Fallback>
                <p:oleObj name="Equation" r:id="rId3" imgW="812520" imgH="203040" progId="Equation.DSMT4">
                  <p:embed/>
                  <p:pic>
                    <p:nvPicPr>
                      <p:cNvPr id="9" name="Object 8">
                        <a:extLst>
                          <a:ext uri="{FF2B5EF4-FFF2-40B4-BE49-F238E27FC236}">
                            <a16:creationId xmlns:a16="http://schemas.microsoft.com/office/drawing/2014/main" id="{9FD209EB-B936-40F6-A52B-485022AB0FFC}"/>
                          </a:ext>
                        </a:extLst>
                      </p:cNvPr>
                      <p:cNvPicPr/>
                      <p:nvPr/>
                    </p:nvPicPr>
                    <p:blipFill>
                      <a:blip r:embed="rId4"/>
                      <a:stretch>
                        <a:fillRect/>
                      </a:stretch>
                    </p:blipFill>
                    <p:spPr>
                      <a:xfrm>
                        <a:off x="4268788" y="1516063"/>
                        <a:ext cx="2247900" cy="56197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E9A8272B-539D-4AB9-BBA4-88D55BC06F29}"/>
              </a:ext>
            </a:extLst>
          </p:cNvPr>
          <p:cNvGraphicFramePr>
            <a:graphicFrameLocks noChangeAspect="1"/>
          </p:cNvGraphicFramePr>
          <p:nvPr>
            <p:extLst>
              <p:ext uri="{D42A27DB-BD31-4B8C-83A1-F6EECF244321}">
                <p14:modId xmlns:p14="http://schemas.microsoft.com/office/powerpoint/2010/main" val="1750158929"/>
              </p:ext>
            </p:extLst>
          </p:nvPr>
        </p:nvGraphicFramePr>
        <p:xfrm>
          <a:off x="4794250" y="2371725"/>
          <a:ext cx="114300" cy="177800"/>
        </p:xfrm>
        <a:graphic>
          <a:graphicData uri="http://schemas.openxmlformats.org/presentationml/2006/ole">
            <mc:AlternateContent xmlns:mc="http://schemas.openxmlformats.org/markup-compatibility/2006">
              <mc:Choice xmlns:v="urn:schemas-microsoft-com:vml" Requires="v">
                <p:oleObj spid="_x0000_s5241"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794250" y="2371725"/>
                        <a:ext cx="114300" cy="177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C8871BA-E984-4BA9-B73A-3900E1C61B56}"/>
              </a:ext>
            </a:extLst>
          </p:cNvPr>
          <p:cNvGraphicFramePr>
            <a:graphicFrameLocks noChangeAspect="1"/>
          </p:cNvGraphicFramePr>
          <p:nvPr>
            <p:extLst>
              <p:ext uri="{D42A27DB-BD31-4B8C-83A1-F6EECF244321}">
                <p14:modId xmlns:p14="http://schemas.microsoft.com/office/powerpoint/2010/main" val="396372740"/>
              </p:ext>
            </p:extLst>
          </p:nvPr>
        </p:nvGraphicFramePr>
        <p:xfrm>
          <a:off x="4266275" y="2362200"/>
          <a:ext cx="3091128" cy="1019415"/>
        </p:xfrm>
        <a:graphic>
          <a:graphicData uri="http://schemas.openxmlformats.org/presentationml/2006/ole">
            <mc:AlternateContent xmlns:mc="http://schemas.openxmlformats.org/markup-compatibility/2006">
              <mc:Choice xmlns:v="urn:schemas-microsoft-com:vml" Requires="v">
                <p:oleObj spid="_x0000_s5242" name="Equation" r:id="rId7" imgW="1193760" imgH="393480" progId="Equation.DSMT4">
                  <p:embed/>
                </p:oleObj>
              </mc:Choice>
              <mc:Fallback>
                <p:oleObj name="Equation" r:id="rId7" imgW="1193760" imgH="393480" progId="Equation.DSMT4">
                  <p:embed/>
                  <p:pic>
                    <p:nvPicPr>
                      <p:cNvPr id="0" name=""/>
                      <p:cNvPicPr/>
                      <p:nvPr/>
                    </p:nvPicPr>
                    <p:blipFill>
                      <a:blip r:embed="rId8"/>
                      <a:stretch>
                        <a:fillRect/>
                      </a:stretch>
                    </p:blipFill>
                    <p:spPr>
                      <a:xfrm>
                        <a:off x="4266275" y="2362200"/>
                        <a:ext cx="3091128" cy="101941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EEBE34A-7877-4CF3-977F-4A72C1A3EAB9}"/>
              </a:ext>
            </a:extLst>
          </p:cNvPr>
          <p:cNvGraphicFramePr>
            <a:graphicFrameLocks noChangeAspect="1"/>
          </p:cNvGraphicFramePr>
          <p:nvPr>
            <p:extLst>
              <p:ext uri="{D42A27DB-BD31-4B8C-83A1-F6EECF244321}">
                <p14:modId xmlns:p14="http://schemas.microsoft.com/office/powerpoint/2010/main" val="3551610007"/>
              </p:ext>
            </p:extLst>
          </p:nvPr>
        </p:nvGraphicFramePr>
        <p:xfrm>
          <a:off x="4266275" y="3405280"/>
          <a:ext cx="4686300" cy="1128713"/>
        </p:xfrm>
        <a:graphic>
          <a:graphicData uri="http://schemas.openxmlformats.org/presentationml/2006/ole">
            <mc:AlternateContent xmlns:mc="http://schemas.openxmlformats.org/markup-compatibility/2006">
              <mc:Choice xmlns:v="urn:schemas-microsoft-com:vml" Requires="v">
                <p:oleObj spid="_x0000_s5243" name="Equation" r:id="rId9" imgW="1739880" imgH="419040" progId="Equation.DSMT4">
                  <p:embed/>
                </p:oleObj>
              </mc:Choice>
              <mc:Fallback>
                <p:oleObj name="Equation" r:id="rId9" imgW="1739880" imgH="419040" progId="Equation.DSMT4">
                  <p:embed/>
                  <p:pic>
                    <p:nvPicPr>
                      <p:cNvPr id="0" name=""/>
                      <p:cNvPicPr/>
                      <p:nvPr/>
                    </p:nvPicPr>
                    <p:blipFill>
                      <a:blip r:embed="rId10"/>
                      <a:stretch>
                        <a:fillRect/>
                      </a:stretch>
                    </p:blipFill>
                    <p:spPr>
                      <a:xfrm>
                        <a:off x="4266275" y="3405280"/>
                        <a:ext cx="4686300" cy="11287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B7E5094-95B4-4A38-A137-359B493B4CE0}"/>
              </a:ext>
            </a:extLst>
          </p:cNvPr>
          <p:cNvGraphicFramePr>
            <a:graphicFrameLocks noChangeAspect="1"/>
          </p:cNvGraphicFramePr>
          <p:nvPr>
            <p:extLst>
              <p:ext uri="{D42A27DB-BD31-4B8C-83A1-F6EECF244321}">
                <p14:modId xmlns:p14="http://schemas.microsoft.com/office/powerpoint/2010/main" val="3947876809"/>
              </p:ext>
            </p:extLst>
          </p:nvPr>
        </p:nvGraphicFramePr>
        <p:xfrm>
          <a:off x="735196" y="4958276"/>
          <a:ext cx="3053539" cy="678195"/>
        </p:xfrm>
        <a:graphic>
          <a:graphicData uri="http://schemas.openxmlformats.org/presentationml/2006/ole">
            <mc:AlternateContent xmlns:mc="http://schemas.openxmlformats.org/markup-compatibility/2006">
              <mc:Choice xmlns:v="urn:schemas-microsoft-com:vml" Requires="v">
                <p:oleObj spid="_x0000_s5244" name="Equation" r:id="rId11" imgW="1143000" imgH="253800" progId="Equation.DSMT4">
                  <p:embed/>
                </p:oleObj>
              </mc:Choice>
              <mc:Fallback>
                <p:oleObj name="Equation" r:id="rId11" imgW="1143000" imgH="253800" progId="Equation.DSMT4">
                  <p:embed/>
                  <p:pic>
                    <p:nvPicPr>
                      <p:cNvPr id="0" name=""/>
                      <p:cNvPicPr/>
                      <p:nvPr/>
                    </p:nvPicPr>
                    <p:blipFill>
                      <a:blip r:embed="rId12"/>
                      <a:stretch>
                        <a:fillRect/>
                      </a:stretch>
                    </p:blipFill>
                    <p:spPr>
                      <a:xfrm>
                        <a:off x="735196" y="4958276"/>
                        <a:ext cx="3053539" cy="67819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2EEB994-7986-4279-B679-57DA7DE02933}"/>
              </a:ext>
            </a:extLst>
          </p:cNvPr>
          <p:cNvGraphicFramePr>
            <a:graphicFrameLocks noChangeAspect="1"/>
          </p:cNvGraphicFramePr>
          <p:nvPr>
            <p:extLst>
              <p:ext uri="{D42A27DB-BD31-4B8C-83A1-F6EECF244321}">
                <p14:modId xmlns:p14="http://schemas.microsoft.com/office/powerpoint/2010/main" val="1966267785"/>
              </p:ext>
            </p:extLst>
          </p:nvPr>
        </p:nvGraphicFramePr>
        <p:xfrm>
          <a:off x="4264321" y="4931300"/>
          <a:ext cx="2531283" cy="929859"/>
        </p:xfrm>
        <a:graphic>
          <a:graphicData uri="http://schemas.openxmlformats.org/presentationml/2006/ole">
            <mc:AlternateContent xmlns:mc="http://schemas.openxmlformats.org/markup-compatibility/2006">
              <mc:Choice xmlns:v="urn:schemas-microsoft-com:vml" Requires="v">
                <p:oleObj spid="_x0000_s5245" name="Equation" r:id="rId13" imgW="622080" imgH="228600" progId="Equation.DSMT4">
                  <p:embed/>
                </p:oleObj>
              </mc:Choice>
              <mc:Fallback>
                <p:oleObj name="Equation" r:id="rId13" imgW="622080" imgH="228600" progId="Equation.DSMT4">
                  <p:embed/>
                  <p:pic>
                    <p:nvPicPr>
                      <p:cNvPr id="0" name=""/>
                      <p:cNvPicPr/>
                      <p:nvPr/>
                    </p:nvPicPr>
                    <p:blipFill>
                      <a:blip r:embed="rId14"/>
                      <a:stretch>
                        <a:fillRect/>
                      </a:stretch>
                    </p:blipFill>
                    <p:spPr>
                      <a:xfrm>
                        <a:off x="4264321" y="4931300"/>
                        <a:ext cx="2531283" cy="929859"/>
                      </a:xfrm>
                      <a:prstGeom prst="rect">
                        <a:avLst/>
                      </a:prstGeom>
                      <a:solidFill>
                        <a:schemeClr val="accent1">
                          <a:lumMod val="20000"/>
                          <a:lumOff val="80000"/>
                        </a:schemeClr>
                      </a:solidFill>
                      <a:ln w="38100">
                        <a:solidFill>
                          <a:srgbClr val="FF0000"/>
                        </a:solidFill>
                      </a:ln>
                    </p:spPr>
                  </p:pic>
                </p:oleObj>
              </mc:Fallback>
            </mc:AlternateContent>
          </a:graphicData>
        </a:graphic>
      </p:graphicFrame>
      <p:sp>
        <p:nvSpPr>
          <p:cNvPr id="12" name="TextBox 11">
            <a:extLst>
              <a:ext uri="{FF2B5EF4-FFF2-40B4-BE49-F238E27FC236}">
                <a16:creationId xmlns:a16="http://schemas.microsoft.com/office/drawing/2014/main" id="{E552AE3D-B752-4A48-8A43-858210295362}"/>
              </a:ext>
            </a:extLst>
          </p:cNvPr>
          <p:cNvSpPr txBox="1"/>
          <p:nvPr/>
        </p:nvSpPr>
        <p:spPr>
          <a:xfrm>
            <a:off x="838200" y="2687241"/>
            <a:ext cx="3024554" cy="400110"/>
          </a:xfrm>
          <a:prstGeom prst="rect">
            <a:avLst/>
          </a:prstGeom>
          <a:noFill/>
        </p:spPr>
        <p:txBody>
          <a:bodyPr wrap="square" rtlCol="0">
            <a:spAutoFit/>
          </a:bodyPr>
          <a:lstStyle/>
          <a:p>
            <a:r>
              <a:rPr lang="en-GB" sz="2000" dirty="0"/>
              <a:t>Differentiate to get velocity</a:t>
            </a:r>
            <a:endParaRPr lang="en-US" sz="2000" dirty="0"/>
          </a:p>
        </p:txBody>
      </p:sp>
      <p:sp>
        <p:nvSpPr>
          <p:cNvPr id="13" name="TextBox 12">
            <a:extLst>
              <a:ext uri="{FF2B5EF4-FFF2-40B4-BE49-F238E27FC236}">
                <a16:creationId xmlns:a16="http://schemas.microsoft.com/office/drawing/2014/main" id="{0E9785DA-4B59-477A-840A-DCF685EA74B8}"/>
              </a:ext>
            </a:extLst>
          </p:cNvPr>
          <p:cNvSpPr txBox="1"/>
          <p:nvPr/>
        </p:nvSpPr>
        <p:spPr>
          <a:xfrm>
            <a:off x="838200" y="3660790"/>
            <a:ext cx="3024554" cy="707886"/>
          </a:xfrm>
          <a:prstGeom prst="rect">
            <a:avLst/>
          </a:prstGeom>
          <a:noFill/>
        </p:spPr>
        <p:txBody>
          <a:bodyPr wrap="square" rtlCol="0">
            <a:spAutoFit/>
          </a:bodyPr>
          <a:lstStyle/>
          <a:p>
            <a:r>
              <a:rPr lang="en-GB" sz="2000" dirty="0"/>
              <a:t>Differentiate again to get acceleration:</a:t>
            </a:r>
            <a:endParaRPr lang="en-US" sz="2000" dirty="0"/>
          </a:p>
        </p:txBody>
      </p:sp>
      <p:sp>
        <p:nvSpPr>
          <p:cNvPr id="14" name="TextBox 13">
            <a:extLst>
              <a:ext uri="{FF2B5EF4-FFF2-40B4-BE49-F238E27FC236}">
                <a16:creationId xmlns:a16="http://schemas.microsoft.com/office/drawing/2014/main" id="{ED00105F-AB8A-439C-BFC6-269C608E124F}"/>
              </a:ext>
            </a:extLst>
          </p:cNvPr>
          <p:cNvSpPr txBox="1"/>
          <p:nvPr/>
        </p:nvSpPr>
        <p:spPr>
          <a:xfrm>
            <a:off x="838199" y="1532746"/>
            <a:ext cx="2847535" cy="707886"/>
          </a:xfrm>
          <a:prstGeom prst="rect">
            <a:avLst/>
          </a:prstGeom>
          <a:noFill/>
        </p:spPr>
        <p:txBody>
          <a:bodyPr wrap="square" rtlCol="0">
            <a:spAutoFit/>
          </a:bodyPr>
          <a:lstStyle/>
          <a:p>
            <a:r>
              <a:rPr lang="en-GB" sz="2000" dirty="0"/>
              <a:t>Displacement of a particle undergoing SHM</a:t>
            </a:r>
            <a:endParaRPr lang="en-US" sz="2000" dirty="0"/>
          </a:p>
        </p:txBody>
      </p:sp>
      <p:sp>
        <p:nvSpPr>
          <p:cNvPr id="15" name="TextBox 14">
            <a:extLst>
              <a:ext uri="{FF2B5EF4-FFF2-40B4-BE49-F238E27FC236}">
                <a16:creationId xmlns:a16="http://schemas.microsoft.com/office/drawing/2014/main" id="{EB0AD03F-AF02-451C-B7B4-D52CE34CBBD4}"/>
              </a:ext>
            </a:extLst>
          </p:cNvPr>
          <p:cNvSpPr txBox="1"/>
          <p:nvPr/>
        </p:nvSpPr>
        <p:spPr>
          <a:xfrm>
            <a:off x="6963508" y="4580621"/>
            <a:ext cx="5101883" cy="1692771"/>
          </a:xfrm>
          <a:prstGeom prst="rect">
            <a:avLst/>
          </a:prstGeom>
          <a:noFill/>
        </p:spPr>
        <p:txBody>
          <a:bodyPr wrap="square" rtlCol="0">
            <a:spAutoFit/>
          </a:bodyPr>
          <a:lstStyle/>
          <a:p>
            <a:pPr algn="ctr"/>
            <a:r>
              <a:rPr lang="en-GB" sz="2000" dirty="0"/>
              <a:t>This is the general equation for SHM. </a:t>
            </a:r>
          </a:p>
          <a:p>
            <a:pPr algn="ctr"/>
            <a:r>
              <a:rPr lang="en-GB" sz="2000" dirty="0"/>
              <a:t>Acceleration varies directly with displacement (and is in the opposite direction)</a:t>
            </a:r>
          </a:p>
          <a:p>
            <a:pPr algn="ctr"/>
            <a:r>
              <a:rPr lang="en-GB" sz="2400" dirty="0"/>
              <a:t>y=A sin </a:t>
            </a:r>
            <a:r>
              <a:rPr lang="el-GR" sz="2400" dirty="0">
                <a:latin typeface="Calibri" panose="020F0502020204030204" pitchFamily="34" charset="0"/>
                <a:cs typeface="Calibri" panose="020F0502020204030204" pitchFamily="34" charset="0"/>
              </a:rPr>
              <a:t>ω</a:t>
            </a:r>
            <a:r>
              <a:rPr lang="en-GB" sz="2400" dirty="0">
                <a:latin typeface="Calibri" panose="020F0502020204030204" pitchFamily="34" charset="0"/>
                <a:cs typeface="Calibri" panose="020F0502020204030204" pitchFamily="34" charset="0"/>
              </a:rPr>
              <a:t>t </a:t>
            </a:r>
            <a:r>
              <a:rPr lang="en-GB" sz="2000" dirty="0">
                <a:latin typeface="Calibri" panose="020F0502020204030204" pitchFamily="34" charset="0"/>
                <a:cs typeface="Calibri" panose="020F0502020204030204" pitchFamily="34" charset="0"/>
              </a:rPr>
              <a:t>and </a:t>
            </a:r>
            <a:r>
              <a:rPr lang="en-GB" sz="2400" dirty="0"/>
              <a:t>y=A cos </a:t>
            </a:r>
            <a:r>
              <a:rPr lang="el-GR" sz="2400" dirty="0">
                <a:latin typeface="Calibri" panose="020F0502020204030204" pitchFamily="34" charset="0"/>
                <a:cs typeface="Calibri" panose="020F0502020204030204" pitchFamily="34" charset="0"/>
              </a:rPr>
              <a:t>ω</a:t>
            </a:r>
            <a:r>
              <a:rPr lang="en-GB" sz="2400" dirty="0">
                <a:latin typeface="Calibri" panose="020F0502020204030204" pitchFamily="34" charset="0"/>
                <a:cs typeface="Calibri" panose="020F0502020204030204" pitchFamily="34" charset="0"/>
              </a:rPr>
              <a:t>t  </a:t>
            </a:r>
            <a:r>
              <a:rPr lang="en-GB" sz="2000" dirty="0">
                <a:latin typeface="Calibri" panose="020F0502020204030204" pitchFamily="34" charset="0"/>
                <a:cs typeface="Calibri" panose="020F0502020204030204" pitchFamily="34" charset="0"/>
              </a:rPr>
              <a:t>are both solutions to this relationship.</a:t>
            </a:r>
            <a:endParaRPr lang="en-US" sz="2000" dirty="0"/>
          </a:p>
        </p:txBody>
      </p:sp>
    </p:spTree>
    <p:extLst>
      <p:ext uri="{BB962C8B-B14F-4D97-AF65-F5344CB8AC3E}">
        <p14:creationId xmlns:p14="http://schemas.microsoft.com/office/powerpoint/2010/main" val="5856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976</TotalTime>
  <Words>895</Words>
  <Application>Microsoft Office PowerPoint</Application>
  <PresentationFormat>Widescreen</PresentationFormat>
  <Paragraphs>100</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Calibri</vt:lpstr>
      <vt:lpstr>Constantia</vt:lpstr>
      <vt:lpstr>Trebuchet MS</vt:lpstr>
      <vt:lpstr>Wingdings</vt:lpstr>
      <vt:lpstr>Wingdings 2</vt:lpstr>
      <vt:lpstr>Flow</vt:lpstr>
      <vt:lpstr>Equation</vt:lpstr>
      <vt:lpstr>Simple Harmonic Motion 2</vt:lpstr>
      <vt:lpstr>PowerPoint Presentation</vt:lpstr>
      <vt:lpstr>Definition</vt:lpstr>
      <vt:lpstr>Hooke’s Law (Robert Hooke 1676)</vt:lpstr>
      <vt:lpstr>SHM on a spring</vt:lpstr>
      <vt:lpstr>Derivation of the relationship for SHM</vt:lpstr>
      <vt:lpstr>PowerPoint Presentation</vt:lpstr>
      <vt:lpstr>PowerPoint Presentation</vt:lpstr>
      <vt:lpstr>Derivation of SHM – a bit of calculus</vt:lpstr>
      <vt:lpstr>A note about ω</vt:lpstr>
      <vt:lpstr>example</vt:lpstr>
      <vt:lpstr>Velocity in SHM</vt:lpstr>
      <vt:lpstr>Velocity in SHM</vt:lpstr>
      <vt:lpstr>example</vt:lpstr>
      <vt:lpstr>Energy in SHM</vt:lpstr>
      <vt:lpstr>example</vt:lpstr>
      <vt:lpstr>Damped SHM</vt:lpstr>
      <vt:lpstr>2 special cases of SHM</vt:lpstr>
      <vt:lpstr>Past Paper question - 2017</vt:lpstr>
      <vt:lpstr>PowerPoint Presentation</vt:lpstr>
      <vt:lpstr>Past Paper question - 2016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Harmonic Motion 2</dc:title>
  <dc:creator>Colin Stewart</dc:creator>
  <cp:lastModifiedBy>S Marshallsay</cp:lastModifiedBy>
  <cp:revision>52</cp:revision>
  <dcterms:created xsi:type="dcterms:W3CDTF">2017-11-19T13:39:09Z</dcterms:created>
  <dcterms:modified xsi:type="dcterms:W3CDTF">2018-12-14T09:41:10Z</dcterms:modified>
</cp:coreProperties>
</file>