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11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0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6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8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1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6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6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3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4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70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672E12-265F-4093-BE01-6E4F3D39469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A9B292-1AF9-48FD-9CCD-D72AA3BF51F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18779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bpFK2VCRHUs&amp;list=PL8dPuuaLjXtN0ge7yDk_UA0ldZJdhwkoV&amp;index=7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Radial acceleration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AH </a:t>
            </a:r>
            <a:r>
              <a:rPr lang="en-GB" dirty="0" smtClean="0"/>
              <a:t>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7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51746"/>
          </a:xfrm>
        </p:spPr>
        <p:txBody>
          <a:bodyPr>
            <a:normAutofit fontScale="90000"/>
          </a:bodyPr>
          <a:lstStyle/>
          <a:p>
            <a:r>
              <a:rPr lang="en-GB" dirty="0"/>
              <a:t>Centripetal v Centrifugal forces.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4155"/>
            <a:ext cx="10515600" cy="4351338"/>
          </a:xfrm>
        </p:spPr>
        <p:txBody>
          <a:bodyPr/>
          <a:lstStyle/>
          <a:p>
            <a:r>
              <a:rPr lang="en-GB" dirty="0"/>
              <a:t>Centripetal force is the force required to keep an object moving in a circle.</a:t>
            </a:r>
          </a:p>
          <a:p>
            <a:r>
              <a:rPr lang="en-GB" dirty="0"/>
              <a:t>Centrifugal force is a </a:t>
            </a:r>
            <a:r>
              <a:rPr lang="en-GB" b="1" u="sng" dirty="0">
                <a:solidFill>
                  <a:srgbClr val="FF0000"/>
                </a:solidFill>
              </a:rPr>
              <a:t>fictional force</a:t>
            </a:r>
            <a:r>
              <a:rPr lang="en-GB" dirty="0"/>
              <a:t>. It is not real. It is “what you feel” if you are moving in a circle. You feel as if you are being thrown out of the circle when in fact all your body is doing is trying to continue at a steady speed in a straight line (Newton’s 1</a:t>
            </a:r>
            <a:r>
              <a:rPr lang="en-GB" baseline="30000" dirty="0"/>
              <a:t>st</a:t>
            </a:r>
            <a:r>
              <a:rPr lang="en-GB" dirty="0"/>
              <a:t> Law)</a:t>
            </a:r>
          </a:p>
          <a:p>
            <a:r>
              <a:rPr lang="en-GB" dirty="0"/>
              <a:t>What you feel is your reaction to the centripetal force keeping you moving in a circle.</a:t>
            </a:r>
          </a:p>
          <a:p>
            <a:r>
              <a:rPr lang="en-GB" dirty="0"/>
              <a:t>You being “thrown out” of a circular path is only you obeying Newton’s 1</a:t>
            </a:r>
            <a:r>
              <a:rPr lang="en-GB" baseline="30000" dirty="0"/>
              <a:t>st</a:t>
            </a:r>
            <a:r>
              <a:rPr lang="en-GB" dirty="0"/>
              <a:t> Law!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90066"/>
          </a:xfrm>
        </p:spPr>
        <p:txBody>
          <a:bodyPr>
            <a:normAutofit fontScale="90000"/>
          </a:bodyPr>
          <a:lstStyle/>
          <a:p>
            <a:r>
              <a:rPr lang="en-GB" dirty="0"/>
              <a:t>Radial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154"/>
            <a:ext cx="10515600" cy="4678045"/>
          </a:xfrm>
        </p:spPr>
        <p:txBody>
          <a:bodyPr>
            <a:normAutofit/>
          </a:bodyPr>
          <a:lstStyle/>
          <a:p>
            <a:r>
              <a:rPr lang="en-GB" dirty="0"/>
              <a:t>Newtons 1</a:t>
            </a:r>
            <a:r>
              <a:rPr lang="en-GB" baseline="30000" dirty="0"/>
              <a:t>st</a:t>
            </a:r>
            <a:r>
              <a:rPr lang="en-GB" dirty="0"/>
              <a:t> Law states:</a:t>
            </a:r>
          </a:p>
          <a:p>
            <a:r>
              <a:rPr lang="en-GB" dirty="0"/>
              <a:t>“ An object will remain at rest or continue at a </a:t>
            </a:r>
            <a:r>
              <a:rPr lang="en-GB" b="1" u="sng" dirty="0"/>
              <a:t>steady speed in a straight line </a:t>
            </a:r>
            <a:r>
              <a:rPr lang="en-GB" dirty="0"/>
              <a:t>unless acted upon by an unbalanced force.”</a:t>
            </a:r>
          </a:p>
          <a:p>
            <a:r>
              <a:rPr lang="en-GB" dirty="0"/>
              <a:t>So if an object is moving in a circle, there must be an unbalanced force acting on it, keeping it moving in a circle. therefore it must be accelerating!</a:t>
            </a:r>
          </a:p>
          <a:p>
            <a:r>
              <a:rPr lang="en-GB" dirty="0"/>
              <a:t>Newtons 2</a:t>
            </a:r>
            <a:r>
              <a:rPr lang="en-GB" baseline="30000" dirty="0"/>
              <a:t>nd</a:t>
            </a:r>
            <a:r>
              <a:rPr lang="en-GB" dirty="0"/>
              <a:t> Law states: An unbalanced force causes a mass to have a change in its motion. </a:t>
            </a:r>
            <a:r>
              <a:rPr lang="en-GB"/>
              <a:t>(It will accelerate </a:t>
            </a:r>
            <a:r>
              <a:rPr lang="en-GB" dirty="0"/>
              <a:t>or change </a:t>
            </a:r>
            <a:r>
              <a:rPr lang="en-GB"/>
              <a:t>direction)</a:t>
            </a:r>
            <a:endParaRPr lang="en-GB" dirty="0"/>
          </a:p>
          <a:p>
            <a:r>
              <a:rPr lang="en-GB" dirty="0"/>
              <a:t>Remember velocity is a vector. Motion in a circle means its direction is continuously changing.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2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r>
              <a:rPr lang="en-GB" dirty="0"/>
              <a:t>Radial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1554480"/>
          </a:xfrm>
        </p:spPr>
        <p:txBody>
          <a:bodyPr/>
          <a:lstStyle/>
          <a:p>
            <a:r>
              <a:rPr lang="en-GB" dirty="0"/>
              <a:t>How can an object traveling in a circle have a steady speed and be accelerating at the same time?</a:t>
            </a:r>
          </a:p>
          <a:p>
            <a:r>
              <a:rPr lang="en-GB" dirty="0"/>
              <a:t>Well we’ve already met this when we studied satellite motion.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140" y="2727961"/>
            <a:ext cx="3535680" cy="2529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0100" y="3072587"/>
            <a:ext cx="429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satellite has a constant tangential speed but it is continuously accelerating towards the Earth</a:t>
            </a: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27430" y="5507990"/>
            <a:ext cx="10326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This acceleration is towards the centre of the circle (along the radius) and is called the </a:t>
            </a:r>
            <a:r>
              <a:rPr lang="en-GB" sz="2800" b="1" u="sng" dirty="0"/>
              <a:t>radial acceleration 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383196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53889"/>
          </a:xfrm>
        </p:spPr>
        <p:txBody>
          <a:bodyPr/>
          <a:lstStyle/>
          <a:p>
            <a:r>
              <a:rPr lang="en-GB" dirty="0"/>
              <a:t>Radial acceleration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06" y="1557977"/>
            <a:ext cx="3405188" cy="448166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00" y="1602615"/>
            <a:ext cx="3598069" cy="468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2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539" y="493474"/>
            <a:ext cx="10972800" cy="912782"/>
          </a:xfrm>
        </p:spPr>
        <p:txBody>
          <a:bodyPr/>
          <a:lstStyle/>
          <a:p>
            <a:r>
              <a:rPr lang="en-GB" dirty="0"/>
              <a:t>Radial acceleration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684"/>
            <a:ext cx="10607566" cy="936625"/>
          </a:xfrm>
        </p:spPr>
        <p:txBody>
          <a:bodyPr/>
          <a:lstStyle/>
          <a:p>
            <a:r>
              <a:rPr lang="en-GB" dirty="0"/>
              <a:t>What is the relationship between tangential speed (or angular velocity ) and radial acceleration 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3316" y="4596063"/>
            <a:ext cx="7122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Unfortunately you need to be able to derive this relationship….so here we go.</a:t>
            </a:r>
          </a:p>
          <a:p>
            <a:endParaRPr lang="en-GB" sz="2800" dirty="0"/>
          </a:p>
          <a:p>
            <a:r>
              <a:rPr lang="en-GB" sz="1600" dirty="0"/>
              <a:t>(but there is very little chance you will be asked this in an exam……)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11" y="2606090"/>
            <a:ext cx="2740889" cy="35662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74597" y="2725737"/>
                <a:ext cx="2345467" cy="1323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400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4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597" y="2725737"/>
                <a:ext cx="2345467" cy="1323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20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19" y="270533"/>
            <a:ext cx="10515600" cy="1078664"/>
          </a:xfrm>
        </p:spPr>
        <p:txBody>
          <a:bodyPr/>
          <a:lstStyle/>
          <a:p>
            <a:r>
              <a:rPr lang="en-GB" dirty="0"/>
              <a:t>Radial acceleration derivation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6319" y="1443790"/>
            <a:ext cx="77014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Consider a particle moving in a circle with a constant tangential speed.</a:t>
            </a:r>
          </a:p>
          <a:p>
            <a:r>
              <a:rPr lang="en-GB" sz="2400" dirty="0"/>
              <a:t>The instantaneous velocity is shown at 2 points:  A and B. Initial speed is ‘u’ final speed is ‘v’</a:t>
            </a:r>
          </a:p>
          <a:p>
            <a:endParaRPr lang="en-GB" sz="2400" dirty="0"/>
          </a:p>
          <a:p>
            <a:r>
              <a:rPr lang="en-GB" sz="2400" dirty="0"/>
              <a:t>Velocity is a vector so the change in velocity </a:t>
            </a:r>
            <a:r>
              <a:rPr lang="en-GB" sz="3200" dirty="0"/>
              <a:t>(v-u) </a:t>
            </a:r>
          </a:p>
          <a:p>
            <a:r>
              <a:rPr lang="en-GB" sz="2400" dirty="0"/>
              <a:t>is found using the following vector diagram: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1661" t="51792" r="68231" b="30465"/>
          <a:stretch/>
        </p:blipFill>
        <p:spPr>
          <a:xfrm>
            <a:off x="1288659" y="4370847"/>
            <a:ext cx="2579077" cy="16063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1667" t="70651" r="70328" b="10938"/>
          <a:stretch/>
        </p:blipFill>
        <p:spPr>
          <a:xfrm>
            <a:off x="4450958" y="4310411"/>
            <a:ext cx="2309447" cy="1666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6308" t="9008" r="63711" b="53426"/>
          <a:stretch/>
        </p:blipFill>
        <p:spPr>
          <a:xfrm>
            <a:off x="8077725" y="668546"/>
            <a:ext cx="3845414" cy="3400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53962" y="4164066"/>
                <a:ext cx="4769177" cy="1588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𝑜𝑝𝑝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𝑎𝑑𝑗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962" y="4164066"/>
                <a:ext cx="4769177" cy="15888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666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06273"/>
          </a:xfrm>
        </p:spPr>
        <p:txBody>
          <a:bodyPr>
            <a:normAutofit fontScale="90000"/>
          </a:bodyPr>
          <a:lstStyle/>
          <a:p>
            <a:r>
              <a:rPr lang="en-GB" dirty="0"/>
              <a:t>Radial acceleration derivation </a:t>
            </a:r>
            <a:r>
              <a:rPr lang="en-GB" sz="3600" dirty="0"/>
              <a:t>(continued)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91" t="8081" r="61850" b="55197"/>
          <a:stretch/>
        </p:blipFill>
        <p:spPr>
          <a:xfrm>
            <a:off x="7201568" y="1510361"/>
            <a:ext cx="4636169" cy="33245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5588" y="1690688"/>
            <a:ext cx="291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Now we need the Time to go for A </a:t>
            </a:r>
            <a:r>
              <a:rPr lang="en-GB" sz="2400" dirty="0">
                <a:sym typeface="Wingdings" panose="05000000000000000000" pitchFamily="2" charset="2"/>
              </a:rPr>
              <a:t>B:  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10528" y="1719291"/>
                <a:ext cx="3064040" cy="8133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𝑎𝑟𝑐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GB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28" y="1719291"/>
                <a:ext cx="3064040" cy="8133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4631" y="3792519"/>
                <a:ext cx="6296527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(2 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den>
                          </m:f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GB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31" y="3792519"/>
                <a:ext cx="6296527" cy="10424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44251" y="5015247"/>
                <a:ext cx="1303498" cy="98495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251" y="5015247"/>
                <a:ext cx="1303498" cy="9849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68626" y="5155687"/>
            <a:ext cx="4239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the instantaneous radial acceleration: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tends to zero, as t tends to zero, therefore; sin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2877" y="2919920"/>
            <a:ext cx="437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putting both these together………….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78190" y="5709685"/>
            <a:ext cx="2811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That’s it……….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 animBg="1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8" t="25833" r="50417" b="36589"/>
          <a:stretch/>
        </p:blipFill>
        <p:spPr>
          <a:xfrm>
            <a:off x="8115300" y="1748790"/>
            <a:ext cx="3886200" cy="3929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465"/>
          </a:xfrm>
        </p:spPr>
        <p:txBody>
          <a:bodyPr/>
          <a:lstStyle/>
          <a:p>
            <a:r>
              <a:rPr lang="en-GB" dirty="0"/>
              <a:t>Example </a:t>
            </a:r>
            <a:r>
              <a:rPr lang="en-GB"/>
              <a:t>(12 </a:t>
            </a:r>
            <a:r>
              <a:rPr lang="en-GB" dirty="0"/>
              <a:t>marks)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91590"/>
                <a:ext cx="8911590" cy="446913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/>
                  <a:t>Katie Morag swirls a ball attached to a string of length 0.8 m around in a circle above her head.</a:t>
                </a:r>
              </a:p>
              <a:p>
                <a:pPr marL="0" indent="0">
                  <a:buNone/>
                </a:pPr>
                <a:r>
                  <a:rPr lang="en-GB" dirty="0"/>
                  <a:t>The ball has an angular velocity of 4 rad s</a:t>
                </a:r>
                <a:r>
                  <a:rPr lang="en-GB" baseline="30000" dirty="0"/>
                  <a:t>-1</a:t>
                </a:r>
              </a:p>
              <a:p>
                <a:pPr marL="0" indent="0">
                  <a:buNone/>
                </a:pPr>
                <a:endParaRPr lang="en-GB" baseline="30000" dirty="0"/>
              </a:p>
              <a:p>
                <a:pPr marL="514350" indent="-514350">
                  <a:buAutoNum type="alphaLcParenR"/>
                </a:pPr>
                <a:r>
                  <a:rPr lang="en-GB" dirty="0"/>
                  <a:t>Calculate the tangential speed of the ball</a:t>
                </a:r>
              </a:p>
              <a:p>
                <a:pPr marL="514350" indent="-514350">
                  <a:buAutoNum type="alphaLcParenR"/>
                </a:pPr>
                <a:r>
                  <a:rPr lang="en-GB" dirty="0"/>
                  <a:t>Calculate the radial acceleration of the ball</a:t>
                </a:r>
              </a:p>
              <a:p>
                <a:pPr marL="514350" indent="-514350">
                  <a:buAutoNum type="alphaLcParenR" startAt="3"/>
                </a:pPr>
                <a:r>
                  <a:rPr lang="en-GB" dirty="0"/>
                  <a:t>State what provides the force to produce this radial acceleration.</a:t>
                </a:r>
              </a:p>
              <a:p>
                <a:pPr marL="514350" indent="-514350">
                  <a:buAutoNum type="alphaLcParenR" startAt="3"/>
                </a:pPr>
                <a:r>
                  <a:rPr lang="en-GB" dirty="0"/>
                  <a:t>The tangential speed is now doubled. Calculate the new radial acceleration.</a:t>
                </a:r>
              </a:p>
              <a:p>
                <a:pPr marL="514350" indent="-514350">
                  <a:buAutoNum type="alphaLcParenR" startAt="3"/>
                </a:pPr>
                <a:r>
                  <a:rPr lang="en-GB" dirty="0"/>
                  <a:t>Show that the equations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   are equivalent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91590"/>
                <a:ext cx="8911590" cy="4469130"/>
              </a:xfrm>
              <a:blipFill>
                <a:blip r:embed="rId3"/>
                <a:stretch>
                  <a:fillRect l="-1095" t="-682" r="-684" b="-1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53662" y="5950420"/>
            <a:ext cx="10300138" cy="36933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a) v= </a:t>
            </a:r>
            <a:r>
              <a:rPr lang="en-GB" dirty="0" err="1">
                <a:latin typeface="Symbol" panose="05050102010706020507" pitchFamily="18" charset="2"/>
              </a:rPr>
              <a:t>w</a:t>
            </a:r>
            <a:r>
              <a:rPr lang="en-GB" dirty="0" err="1"/>
              <a:t>r</a:t>
            </a:r>
            <a:r>
              <a:rPr lang="en-GB" dirty="0"/>
              <a:t> = 3.2 ms</a:t>
            </a:r>
            <a:r>
              <a:rPr lang="en-GB" baseline="30000" dirty="0"/>
              <a:t>-1</a:t>
            </a:r>
            <a:r>
              <a:rPr lang="en-GB" dirty="0"/>
              <a:t>    b) a =v</a:t>
            </a:r>
            <a:r>
              <a:rPr lang="en-GB" baseline="30000" dirty="0"/>
              <a:t>2</a:t>
            </a:r>
            <a:r>
              <a:rPr lang="en-GB" dirty="0"/>
              <a:t>/r = 12.8 ms</a:t>
            </a:r>
            <a:r>
              <a:rPr lang="en-GB" baseline="30000" dirty="0"/>
              <a:t>-2</a:t>
            </a:r>
            <a:r>
              <a:rPr lang="en-GB" dirty="0"/>
              <a:t>     c) tension in the string      d) 51.2 ms</a:t>
            </a:r>
            <a:r>
              <a:rPr lang="en-GB" baseline="30000" dirty="0"/>
              <a:t>-2    </a:t>
            </a:r>
            <a:r>
              <a:rPr lang="en-GB" dirty="0"/>
              <a:t>e) sub in v =</a:t>
            </a:r>
            <a:r>
              <a:rPr lang="en-GB" dirty="0" err="1">
                <a:latin typeface="Symbol" panose="05050102010706020507" pitchFamily="18" charset="2"/>
              </a:rPr>
              <a:t>w</a:t>
            </a:r>
            <a:r>
              <a:rPr lang="en-GB" dirty="0" err="1"/>
              <a:t>r</a:t>
            </a:r>
            <a:r>
              <a:rPr lang="en-GB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6542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8363"/>
          </a:xfrm>
        </p:spPr>
        <p:txBody>
          <a:bodyPr>
            <a:normAutofit fontScale="90000"/>
          </a:bodyPr>
          <a:lstStyle/>
          <a:p>
            <a:r>
              <a:rPr lang="en-GB" dirty="0"/>
              <a:t>Central Force (centripetal force)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51"/>
            <a:ext cx="10515600" cy="4351338"/>
          </a:xfrm>
        </p:spPr>
        <p:txBody>
          <a:bodyPr/>
          <a:lstStyle/>
          <a:p>
            <a:r>
              <a:rPr lang="en-GB" dirty="0"/>
              <a:t>Central force is the name given to the unbalanced force that is required to keep an object moving in a circle with a constant tangential speed.</a:t>
            </a:r>
          </a:p>
          <a:p>
            <a:endParaRPr lang="en-GB" dirty="0"/>
          </a:p>
          <a:p>
            <a:r>
              <a:rPr lang="en-GB" dirty="0"/>
              <a:t>From Nat 5:  Newton’s 2</a:t>
            </a:r>
            <a:r>
              <a:rPr lang="en-GB" baseline="30000" dirty="0"/>
              <a:t>nd</a:t>
            </a:r>
            <a:r>
              <a:rPr lang="en-GB" dirty="0"/>
              <a:t> Law   F= ma</a:t>
            </a:r>
          </a:p>
          <a:p>
            <a:endParaRPr lang="en-GB" dirty="0"/>
          </a:p>
          <a:p>
            <a:r>
              <a:rPr lang="en-GB" dirty="0"/>
              <a:t>Radial acceleration  </a:t>
            </a:r>
          </a:p>
          <a:p>
            <a:endParaRPr lang="en-GB" dirty="0"/>
          </a:p>
          <a:p>
            <a:r>
              <a:rPr lang="en-GB" dirty="0"/>
              <a:t>So central force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72701" y="3823889"/>
                <a:ext cx="1303498" cy="9849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701" y="3823889"/>
                <a:ext cx="1303498" cy="9849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73591" y="5187014"/>
                <a:ext cx="2793072" cy="9849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𝑚𝑣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591" y="5187014"/>
                <a:ext cx="2793072" cy="9849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153400" y="2768014"/>
                <a:ext cx="3063240" cy="267778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𝑚𝑣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GB" sz="2400" dirty="0"/>
              </a:p>
              <a:p>
                <a:r>
                  <a:rPr lang="en-GB" sz="2400" dirty="0"/>
                  <a:t>and since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400" b="0" dirty="0">
                  <a:ea typeface="Cambria Math" panose="02040503050406030204" pitchFamily="18" charset="0"/>
                </a:endParaRPr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768014"/>
                <a:ext cx="3063240" cy="26777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206729" y="5769708"/>
            <a:ext cx="1390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hlinkClick r:id="rId5"/>
              </a:rPr>
              <a:t>watch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585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306</TotalTime>
  <Words>652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Constantia</vt:lpstr>
      <vt:lpstr>Symbol</vt:lpstr>
      <vt:lpstr>Wingdings</vt:lpstr>
      <vt:lpstr>Wingdings 2</vt:lpstr>
      <vt:lpstr>Flow</vt:lpstr>
      <vt:lpstr>Radial acceleration</vt:lpstr>
      <vt:lpstr>Radial acceleration</vt:lpstr>
      <vt:lpstr>Radial acceleration</vt:lpstr>
      <vt:lpstr>Radial acceleration</vt:lpstr>
      <vt:lpstr>Radial acceleration equation</vt:lpstr>
      <vt:lpstr>Radial acceleration derivation </vt:lpstr>
      <vt:lpstr>Radial acceleration derivation (continued)</vt:lpstr>
      <vt:lpstr>Example (12 marks)</vt:lpstr>
      <vt:lpstr>Central Force (centripetal force)</vt:lpstr>
      <vt:lpstr>Centripetal v Centrifugal forces.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acceleration</dc:title>
  <dc:creator>Colin Stewart</dc:creator>
  <cp:lastModifiedBy>S Marshallsay</cp:lastModifiedBy>
  <cp:revision>36</cp:revision>
  <dcterms:created xsi:type="dcterms:W3CDTF">2017-06-18T07:39:48Z</dcterms:created>
  <dcterms:modified xsi:type="dcterms:W3CDTF">2018-08-31T09:00:31Z</dcterms:modified>
</cp:coreProperties>
</file>