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3" r:id="rId1"/>
  </p:sldMasterIdLst>
  <p:sldIdLst>
    <p:sldId id="256" r:id="rId2"/>
    <p:sldId id="264" r:id="rId3"/>
    <p:sldId id="284" r:id="rId4"/>
    <p:sldId id="265" r:id="rId5"/>
    <p:sldId id="266" r:id="rId6"/>
    <p:sldId id="267" r:id="rId7"/>
    <p:sldId id="257" r:id="rId8"/>
    <p:sldId id="270" r:id="rId9"/>
    <p:sldId id="271" r:id="rId10"/>
    <p:sldId id="272" r:id="rId11"/>
    <p:sldId id="273" r:id="rId12"/>
    <p:sldId id="274" r:id="rId13"/>
    <p:sldId id="275" r:id="rId14"/>
    <p:sldId id="276" r:id="rId15"/>
    <p:sldId id="277" r:id="rId16"/>
    <p:sldId id="278" r:id="rId17"/>
    <p:sldId id="279" r:id="rId18"/>
    <p:sldId id="280" r:id="rId19"/>
    <p:sldId id="281" r:id="rId20"/>
    <p:sldId id="282" r:id="rId21"/>
    <p:sldId id="283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882" autoAdjust="0"/>
    <p:restoredTop sz="94660"/>
  </p:normalViewPr>
  <p:slideViewPr>
    <p:cSldViewPr snapToGrid="0">
      <p:cViewPr varScale="1">
        <p:scale>
          <a:sx n="60" d="100"/>
          <a:sy n="60" d="100"/>
        </p:scale>
        <p:origin x="84" y="4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C%20Stewart\Documents\angular%20velocity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sz="2400" dirty="0"/>
              <a:t>Relationship</a:t>
            </a:r>
            <a:r>
              <a:rPr lang="en-GB" sz="2400" baseline="0" dirty="0"/>
              <a:t> between central force and angular velocity</a:t>
            </a:r>
            <a:r>
              <a:rPr lang="en-GB" sz="2400" baseline="30000" dirty="0"/>
              <a:t>2</a:t>
            </a:r>
            <a:endParaRPr lang="en-US" sz="2400" baseline="30000" dirty="0"/>
          </a:p>
        </c:rich>
      </c:tx>
      <c:layout>
        <c:manualLayout>
          <c:xMode val="edge"/>
          <c:yMode val="edge"/>
          <c:x val="0.18298290963546598"/>
          <c:y val="1.459321247855257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scatterChart>
        <c:scatterStyle val="lineMarker"/>
        <c:varyColors val="0"/>
        <c:ser>
          <c:idx val="2"/>
          <c:order val="0"/>
          <c:tx>
            <c:v>angular velocity squared</c:v>
          </c:tx>
          <c:spPr>
            <a:ln w="25400" cap="rnd">
              <a:noFill/>
              <a:round/>
            </a:ln>
            <a:effectLst/>
          </c:spPr>
          <c:marker>
            <c:symbol val="x"/>
            <c:size val="9"/>
            <c:spPr>
              <a:noFill/>
              <a:ln w="9525">
                <a:solidFill>
                  <a:schemeClr val="accent3"/>
                </a:solidFill>
              </a:ln>
              <a:effectLst/>
            </c:spPr>
          </c:marker>
          <c:trendline>
            <c:spPr>
              <a:ln w="15875" cap="rnd">
                <a:solidFill>
                  <a:schemeClr val="tx1"/>
                </a:solidFill>
                <a:prstDash val="solid"/>
              </a:ln>
              <a:effectLst/>
            </c:spPr>
            <c:trendlineType val="linear"/>
            <c:backward val="1"/>
            <c:dispRSqr val="0"/>
            <c:dispEq val="1"/>
            <c:trendlineLbl>
              <c:layout/>
              <c:numFmt formatCode="#,##0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2400" b="0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</c:trendlineLbl>
          </c:trendline>
          <c:yVal>
            <c:numRef>
              <c:f>Sheet1!$D$2:$D$6</c:f>
              <c:numCache>
                <c:formatCode>General</c:formatCode>
                <c:ptCount val="5"/>
                <c:pt idx="0">
                  <c:v>30.2</c:v>
                </c:pt>
                <c:pt idx="1">
                  <c:v>60.8</c:v>
                </c:pt>
                <c:pt idx="2">
                  <c:v>88.4</c:v>
                </c:pt>
                <c:pt idx="3">
                  <c:v>119</c:v>
                </c:pt>
                <c:pt idx="4">
                  <c:v>149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D1BA-4875-AC70-377D5C58163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548428088"/>
        <c:axId val="520069184"/>
      </c:scatterChart>
      <c:valAx>
        <c:axId val="54842808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2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2400"/>
                  <a:t>Central</a:t>
                </a:r>
                <a:r>
                  <a:rPr lang="en-US" sz="2400" baseline="0"/>
                  <a:t> Force (N)</a:t>
                </a:r>
                <a:endParaRPr lang="en-US" sz="240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2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.0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20069184"/>
        <c:crosses val="autoZero"/>
        <c:crossBetween val="midCat"/>
      </c:valAx>
      <c:valAx>
        <c:axId val="5200691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2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2400"/>
                  <a:t>w</a:t>
                </a:r>
                <a:r>
                  <a:rPr lang="en-US" sz="2400" baseline="30000"/>
                  <a:t>2</a:t>
                </a:r>
                <a:r>
                  <a:rPr lang="en-US" sz="2400" baseline="0"/>
                  <a:t> (rad</a:t>
                </a:r>
                <a:r>
                  <a:rPr lang="en-US" sz="2400" baseline="30000"/>
                  <a:t>2</a:t>
                </a:r>
                <a:r>
                  <a:rPr lang="en-US" sz="2400" baseline="0"/>
                  <a:t> s-</a:t>
                </a:r>
                <a:r>
                  <a:rPr lang="en-US" sz="2400" baseline="30000"/>
                  <a:t>2</a:t>
                </a:r>
                <a:r>
                  <a:rPr lang="en-US" sz="2400" baseline="0"/>
                  <a:t>)</a:t>
                </a:r>
                <a:endParaRPr lang="en-US" sz="2400"/>
              </a:p>
            </c:rich>
          </c:tx>
          <c:layout>
            <c:manualLayout>
              <c:xMode val="edge"/>
              <c:yMode val="edge"/>
              <c:x val="8.7770272211322008E-3"/>
              <c:y val="0.3260637434881005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2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48428088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4" Type="http://schemas.openxmlformats.org/officeDocument/2006/relationships/image" Target="../media/image12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Relationship Id="rId4" Type="http://schemas.openxmlformats.org/officeDocument/2006/relationships/image" Target="../media/image29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35.wmf"/><Relationship Id="rId2" Type="http://schemas.openxmlformats.org/officeDocument/2006/relationships/image" Target="../media/image34.wmf"/><Relationship Id="rId1" Type="http://schemas.openxmlformats.org/officeDocument/2006/relationships/image" Target="../media/image33.wmf"/><Relationship Id="rId5" Type="http://schemas.openxmlformats.org/officeDocument/2006/relationships/image" Target="../media/image37.wmf"/><Relationship Id="rId4" Type="http://schemas.openxmlformats.org/officeDocument/2006/relationships/image" Target="../media/image36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39.wmf"/><Relationship Id="rId2" Type="http://schemas.openxmlformats.org/officeDocument/2006/relationships/image" Target="../media/image38.wmf"/><Relationship Id="rId1" Type="http://schemas.openxmlformats.org/officeDocument/2006/relationships/image" Target="../media/image36.wmf"/><Relationship Id="rId6" Type="http://schemas.openxmlformats.org/officeDocument/2006/relationships/image" Target="../media/image42.wmf"/><Relationship Id="rId5" Type="http://schemas.openxmlformats.org/officeDocument/2006/relationships/image" Target="../media/image41.wmf"/><Relationship Id="rId4" Type="http://schemas.openxmlformats.org/officeDocument/2006/relationships/image" Target="../media/image40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45.wmf"/><Relationship Id="rId2" Type="http://schemas.openxmlformats.org/officeDocument/2006/relationships/image" Target="../media/image44.wmf"/><Relationship Id="rId1" Type="http://schemas.openxmlformats.org/officeDocument/2006/relationships/image" Target="../media/image4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8/31/2018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496730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8/31/2018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94921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8/31/2018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22308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8/31/2018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6868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8/31/2018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161778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8/31/2018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3438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8/31/2018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65244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8/31/2018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63059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8/31/2018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04709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8/31/2018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17143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4221004" y="1108077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10672179" y="5359769"/>
            <a:ext cx="207264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8/31/2018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sz="1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sz="1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796869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12700" y="-7144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sz="1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5842000" y="-7144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sz="1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09600" y="1935480"/>
            <a:ext cx="109728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8/31/2018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-25356" y="202408"/>
            <a:ext cx="12240731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sz="180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sz="1800"/>
            </a:p>
          </p:txBody>
        </p:sp>
      </p:grpSp>
    </p:spTree>
    <p:extLst>
      <p:ext uri="{BB962C8B-B14F-4D97-AF65-F5344CB8AC3E}">
        <p14:creationId xmlns:p14="http://schemas.microsoft.com/office/powerpoint/2010/main" val="36748087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8" r:id="rId5"/>
    <p:sldLayoutId id="2147483699" r:id="rId6"/>
    <p:sldLayoutId id="2147483700" r:id="rId7"/>
    <p:sldLayoutId id="2147483701" r:id="rId8"/>
    <p:sldLayoutId id="2147483702" r:id="rId9"/>
    <p:sldLayoutId id="2147483703" r:id="rId10"/>
    <p:sldLayoutId id="2147483704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.bin"/><Relationship Id="rId3" Type="http://schemas.openxmlformats.org/officeDocument/2006/relationships/image" Target="../media/image16.jpg"/><Relationship Id="rId7" Type="http://schemas.openxmlformats.org/officeDocument/2006/relationships/image" Target="../media/image1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1.bin"/><Relationship Id="rId11" Type="http://schemas.openxmlformats.org/officeDocument/2006/relationships/image" Target="../media/image12.wmf"/><Relationship Id="rId5" Type="http://schemas.openxmlformats.org/officeDocument/2006/relationships/image" Target="../media/image14.wmf"/><Relationship Id="rId10" Type="http://schemas.openxmlformats.org/officeDocument/2006/relationships/oleObject" Target="../embeddings/oleObject13.bin"/><Relationship Id="rId4" Type="http://schemas.openxmlformats.org/officeDocument/2006/relationships/oleObject" Target="../embeddings/oleObject10.bin"/><Relationship Id="rId9" Type="http://schemas.openxmlformats.org/officeDocument/2006/relationships/image" Target="../media/image11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emf"/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emf"/><Relationship Id="rId5" Type="http://schemas.openxmlformats.org/officeDocument/2006/relationships/image" Target="../media/image22.emf"/><Relationship Id="rId4" Type="http://schemas.openxmlformats.org/officeDocument/2006/relationships/image" Target="../media/image21.emf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6.bin"/><Relationship Id="rId3" Type="http://schemas.openxmlformats.org/officeDocument/2006/relationships/image" Target="../media/image25.png"/><Relationship Id="rId7" Type="http://schemas.openxmlformats.org/officeDocument/2006/relationships/image" Target="../media/image2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5.bin"/><Relationship Id="rId11" Type="http://schemas.openxmlformats.org/officeDocument/2006/relationships/image" Target="../media/image29.wmf"/><Relationship Id="rId5" Type="http://schemas.openxmlformats.org/officeDocument/2006/relationships/image" Target="../media/image26.wmf"/><Relationship Id="rId10" Type="http://schemas.openxmlformats.org/officeDocument/2006/relationships/oleObject" Target="../embeddings/oleObject17.bin"/><Relationship Id="rId4" Type="http://schemas.openxmlformats.org/officeDocument/2006/relationships/oleObject" Target="../embeddings/oleObject14.bin"/><Relationship Id="rId9" Type="http://schemas.openxmlformats.org/officeDocument/2006/relationships/image" Target="../media/image28.wmf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gi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gi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wmf"/><Relationship Id="rId3" Type="http://schemas.openxmlformats.org/officeDocument/2006/relationships/oleObject" Target="../embeddings/oleObject18.bin"/><Relationship Id="rId7" Type="http://schemas.openxmlformats.org/officeDocument/2006/relationships/oleObject" Target="../embeddings/oleObject20.bin"/><Relationship Id="rId12" Type="http://schemas.openxmlformats.org/officeDocument/2006/relationships/image" Target="../media/image3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34.wmf"/><Relationship Id="rId11" Type="http://schemas.openxmlformats.org/officeDocument/2006/relationships/oleObject" Target="../embeddings/oleObject22.bin"/><Relationship Id="rId5" Type="http://schemas.openxmlformats.org/officeDocument/2006/relationships/oleObject" Target="../embeddings/oleObject19.bin"/><Relationship Id="rId10" Type="http://schemas.openxmlformats.org/officeDocument/2006/relationships/image" Target="../media/image36.wmf"/><Relationship Id="rId4" Type="http://schemas.openxmlformats.org/officeDocument/2006/relationships/image" Target="../media/image33.wmf"/><Relationship Id="rId9" Type="http://schemas.openxmlformats.org/officeDocument/2006/relationships/oleObject" Target="../embeddings/oleObject2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.wmf"/><Relationship Id="rId13" Type="http://schemas.openxmlformats.org/officeDocument/2006/relationships/oleObject" Target="../embeddings/oleObject28.bin"/><Relationship Id="rId3" Type="http://schemas.openxmlformats.org/officeDocument/2006/relationships/oleObject" Target="../embeddings/oleObject23.bin"/><Relationship Id="rId7" Type="http://schemas.openxmlformats.org/officeDocument/2006/relationships/oleObject" Target="../embeddings/oleObject25.bin"/><Relationship Id="rId12" Type="http://schemas.openxmlformats.org/officeDocument/2006/relationships/image" Target="../media/image41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38.wmf"/><Relationship Id="rId11" Type="http://schemas.openxmlformats.org/officeDocument/2006/relationships/oleObject" Target="../embeddings/oleObject27.bin"/><Relationship Id="rId5" Type="http://schemas.openxmlformats.org/officeDocument/2006/relationships/oleObject" Target="../embeddings/oleObject24.bin"/><Relationship Id="rId10" Type="http://schemas.openxmlformats.org/officeDocument/2006/relationships/image" Target="../media/image40.wmf"/><Relationship Id="rId4" Type="http://schemas.openxmlformats.org/officeDocument/2006/relationships/image" Target="../media/image36.wmf"/><Relationship Id="rId9" Type="http://schemas.openxmlformats.org/officeDocument/2006/relationships/oleObject" Target="../embeddings/oleObject26.bin"/><Relationship Id="rId14" Type="http://schemas.openxmlformats.org/officeDocument/2006/relationships/image" Target="../media/image42.wmf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1.bin"/><Relationship Id="rId3" Type="http://schemas.openxmlformats.org/officeDocument/2006/relationships/image" Target="../media/image46.jpeg"/><Relationship Id="rId7" Type="http://schemas.openxmlformats.org/officeDocument/2006/relationships/image" Target="../media/image4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30.bin"/><Relationship Id="rId5" Type="http://schemas.openxmlformats.org/officeDocument/2006/relationships/image" Target="../media/image43.wmf"/><Relationship Id="rId4" Type="http://schemas.openxmlformats.org/officeDocument/2006/relationships/oleObject" Target="../embeddings/oleObject29.bin"/><Relationship Id="rId9" Type="http://schemas.openxmlformats.org/officeDocument/2006/relationships/image" Target="../media/image45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13" Type="http://schemas.openxmlformats.org/officeDocument/2006/relationships/image" Target="../media/image10.png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0" Type="http://schemas.openxmlformats.org/officeDocument/2006/relationships/image" Target="../media/image6.wmf"/><Relationship Id="rId4" Type="http://schemas.openxmlformats.org/officeDocument/2006/relationships/image" Target="../media/image3.wmf"/><Relationship Id="rId9" Type="http://schemas.openxmlformats.org/officeDocument/2006/relationships/oleObject" Target="../embeddings/oleObject4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8.w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7" Type="http://schemas.openxmlformats.org/officeDocument/2006/relationships/image" Target="../media/image1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9.bin"/><Relationship Id="rId5" Type="http://schemas.openxmlformats.org/officeDocument/2006/relationships/image" Target="../media/image11.wmf"/><Relationship Id="rId4" Type="http://schemas.openxmlformats.org/officeDocument/2006/relationships/oleObject" Target="../embeddings/oleObject8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Central Force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AH </a:t>
            </a:r>
            <a:r>
              <a:rPr lang="en-GB" dirty="0" smtClean="0"/>
              <a:t>Physics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28605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0976" y="222405"/>
            <a:ext cx="10515600" cy="946570"/>
          </a:xfrm>
        </p:spPr>
        <p:txBody>
          <a:bodyPr/>
          <a:lstStyle/>
          <a:p>
            <a:r>
              <a:rPr lang="en-GB" dirty="0"/>
              <a:t>Humpback bridge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3"/>
          <a:srcRect l="19258" t="35206" r="18191" b="38930"/>
          <a:stretch/>
        </p:blipFill>
        <p:spPr>
          <a:xfrm>
            <a:off x="6330522" y="655898"/>
            <a:ext cx="5861478" cy="1817767"/>
          </a:xfrm>
        </p:spPr>
      </p:pic>
      <p:sp>
        <p:nvSpPr>
          <p:cNvPr id="5" name="TextBox 4"/>
          <p:cNvSpPr txBox="1"/>
          <p:nvPr/>
        </p:nvSpPr>
        <p:spPr>
          <a:xfrm>
            <a:off x="830976" y="1337676"/>
            <a:ext cx="5595116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A car of mass 800kg crosses a humpback bridge of constant radius 15m. The</a:t>
            </a:r>
            <a:r>
              <a:rPr lang="en-GB" sz="2000" b="1" u="sng" dirty="0"/>
              <a:t> weight </a:t>
            </a:r>
            <a:r>
              <a:rPr lang="en-GB" sz="2000" dirty="0"/>
              <a:t>of the car provides the centripetal force to keep it in contact with the bridge.</a:t>
            </a:r>
          </a:p>
          <a:p>
            <a:endParaRPr lang="en-GB" dirty="0"/>
          </a:p>
          <a:p>
            <a:endParaRPr lang="en-GB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11068691"/>
              </p:ext>
            </p:extLst>
          </p:nvPr>
        </p:nvGraphicFramePr>
        <p:xfrm>
          <a:off x="3458118" y="4286822"/>
          <a:ext cx="1063465" cy="506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78" name="Equation" r:id="rId4" imgW="533160" imgH="253800" progId="Equation.DSMT4">
                  <p:embed/>
                </p:oleObj>
              </mc:Choice>
              <mc:Fallback>
                <p:oleObj name="Equation" r:id="rId4" imgW="53316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458118" y="4286822"/>
                        <a:ext cx="1063465" cy="5064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830976" y="2673618"/>
            <a:ext cx="1015746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lphaLcParenR"/>
            </a:pPr>
            <a:r>
              <a:rPr lang="en-GB" sz="2000" dirty="0"/>
              <a:t>Calculate the weight of the car</a:t>
            </a:r>
          </a:p>
          <a:p>
            <a:pPr marL="342900" indent="-342900">
              <a:buAutoNum type="alphaLcParenR"/>
            </a:pPr>
            <a:r>
              <a:rPr lang="en-GB" sz="2000" dirty="0"/>
              <a:t> Calculate the </a:t>
            </a:r>
            <a:r>
              <a:rPr lang="en-GB" sz="2000" b="1" u="sng" dirty="0"/>
              <a:t>maximum</a:t>
            </a:r>
            <a:r>
              <a:rPr lang="en-GB" sz="2000" dirty="0"/>
              <a:t> speed of the car that allows it to stay in contact with the road</a:t>
            </a:r>
          </a:p>
          <a:p>
            <a:pPr marL="342900" indent="-342900">
              <a:buAutoNum type="alphaLcParenR"/>
            </a:pPr>
            <a:r>
              <a:rPr lang="en-GB" sz="2000" dirty="0"/>
              <a:t>A car of mass 1250 kg now crosses the bridge. State the maximum speed that this car can cross the bridge and still stay in contact with the road.</a:t>
            </a:r>
          </a:p>
          <a:p>
            <a:pPr marL="342900" indent="-342900">
              <a:buAutoNum type="alphaLcParenR"/>
            </a:pPr>
            <a:r>
              <a:rPr lang="en-GB" sz="2000" dirty="0"/>
              <a:t>Show that the </a:t>
            </a:r>
            <a:r>
              <a:rPr lang="en-GB" sz="2000" b="1" u="sng" dirty="0"/>
              <a:t>maximum</a:t>
            </a:r>
            <a:r>
              <a:rPr lang="en-GB" sz="2000" dirty="0"/>
              <a:t> speed of a vehicle to remain in contact with the road is given by the relationship  </a:t>
            </a:r>
            <a:endParaRPr lang="en-US" sz="2000" dirty="0"/>
          </a:p>
        </p:txBody>
      </p:sp>
      <p:sp>
        <p:nvSpPr>
          <p:cNvPr id="3" name="TextBox 2"/>
          <p:cNvSpPr txBox="1"/>
          <p:nvPr/>
        </p:nvSpPr>
        <p:spPr>
          <a:xfrm>
            <a:off x="830976" y="5029200"/>
            <a:ext cx="50268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lphaLcParenR"/>
            </a:pPr>
            <a:r>
              <a:rPr lang="en-GB" dirty="0"/>
              <a:t>W =mg = 800 x 9.8 = 7840 N </a:t>
            </a: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48711912"/>
              </p:ext>
            </p:extLst>
          </p:nvPr>
        </p:nvGraphicFramePr>
        <p:xfrm>
          <a:off x="1267004" y="5464054"/>
          <a:ext cx="4382229" cy="6076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79" name="Equation" r:id="rId6" imgW="3022560" imgH="419040" progId="Equation.DSMT4">
                  <p:embed/>
                </p:oleObj>
              </mc:Choice>
              <mc:Fallback>
                <p:oleObj name="Equation" r:id="rId6" imgW="3022560" imgH="419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267004" y="5464054"/>
                        <a:ext cx="4382229" cy="60762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6943723" y="5039141"/>
            <a:ext cx="38576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d) </a:t>
            </a:r>
            <a:endParaRPr lang="en-US" dirty="0"/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/>
          </p:nvPr>
        </p:nvGraphicFramePr>
        <p:xfrm>
          <a:off x="7609766" y="4812563"/>
          <a:ext cx="2525537" cy="764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80" name="Equation" r:id="rId8" imgW="1384200" imgH="419040" progId="Equation.DSMT4">
                  <p:embed/>
                </p:oleObj>
              </mc:Choice>
              <mc:Fallback>
                <p:oleObj name="Equation" r:id="rId8" imgW="1384200" imgH="419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7609766" y="4812563"/>
                        <a:ext cx="2525537" cy="7646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/>
          </p:nvPr>
        </p:nvGraphicFramePr>
        <p:xfrm>
          <a:off x="8271666" y="5699362"/>
          <a:ext cx="1201738" cy="5722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81" name="Equation" r:id="rId10" imgW="533160" imgH="253800" progId="Equation.DSMT4">
                  <p:embed/>
                </p:oleObj>
              </mc:Choice>
              <mc:Fallback>
                <p:oleObj name="Equation" r:id="rId10" imgW="53316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8271666" y="5699362"/>
                        <a:ext cx="1201738" cy="572257"/>
                      </a:xfrm>
                      <a:prstGeom prst="rect">
                        <a:avLst/>
                      </a:prstGeom>
                      <a:gradFill>
                        <a:gsLst>
                          <a:gs pos="0">
                            <a:schemeClr val="accent1">
                              <a:lumMod val="5000"/>
                              <a:lumOff val="95000"/>
                            </a:schemeClr>
                          </a:gs>
                          <a:gs pos="74000">
                            <a:schemeClr val="accent1">
                              <a:lumMod val="45000"/>
                              <a:lumOff val="55000"/>
                            </a:schemeClr>
                          </a:gs>
                          <a:gs pos="83000">
                            <a:schemeClr val="accent1">
                              <a:lumMod val="45000"/>
                              <a:lumOff val="55000"/>
                            </a:schemeClr>
                          </a:gs>
                          <a:gs pos="100000">
                            <a:schemeClr val="accent1">
                              <a:lumMod val="30000"/>
                              <a:lumOff val="70000"/>
                            </a:schemeClr>
                          </a:gs>
                        </a:gsLst>
                        <a:lin ang="5400000" scaled="1"/>
                      </a:gra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Rectangle 11"/>
          <p:cNvSpPr/>
          <p:nvPr/>
        </p:nvSpPr>
        <p:spPr>
          <a:xfrm>
            <a:off x="830976" y="5598512"/>
            <a:ext cx="3978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b)</a:t>
            </a:r>
          </a:p>
        </p:txBody>
      </p:sp>
      <p:sp>
        <p:nvSpPr>
          <p:cNvPr id="13" name="Rectangle 12"/>
          <p:cNvSpPr/>
          <p:nvPr/>
        </p:nvSpPr>
        <p:spPr>
          <a:xfrm>
            <a:off x="830976" y="6140910"/>
            <a:ext cx="11881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c)   12 ms</a:t>
            </a:r>
            <a:r>
              <a:rPr lang="en-GB" baseline="30000" dirty="0"/>
              <a:t>-1</a:t>
            </a:r>
            <a:endParaRPr lang="en-US" baseline="30000" dirty="0"/>
          </a:p>
        </p:txBody>
      </p:sp>
    </p:spTree>
    <p:extLst>
      <p:ext uri="{BB962C8B-B14F-4D97-AF65-F5344CB8AC3E}">
        <p14:creationId xmlns:p14="http://schemas.microsoft.com/office/powerpoint/2010/main" val="79594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3" grpId="0"/>
      <p:bldP spid="9" grpId="0"/>
      <p:bldP spid="12" grpId="0"/>
      <p:bldP spid="1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03511"/>
          </a:xfrm>
        </p:spPr>
        <p:txBody>
          <a:bodyPr>
            <a:normAutofit fontScale="90000"/>
          </a:bodyPr>
          <a:lstStyle/>
          <a:p>
            <a:r>
              <a:rPr lang="en-GB" dirty="0"/>
              <a:t>2017 paper – vertical circle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8501" y="1157288"/>
            <a:ext cx="7561399" cy="518542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15793" y="3831152"/>
            <a:ext cx="2616457" cy="2511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21362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36699" y="2316290"/>
            <a:ext cx="7747058" cy="19462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79968" y="4431928"/>
            <a:ext cx="7603789" cy="41398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73976" y="5094871"/>
            <a:ext cx="7872504" cy="102371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6634" y="737366"/>
            <a:ext cx="8789846" cy="140948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6"/>
          <a:srcRect l="10314" r="10731"/>
          <a:stretch/>
        </p:blipFill>
        <p:spPr>
          <a:xfrm>
            <a:off x="9646480" y="660521"/>
            <a:ext cx="2122418" cy="2324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07910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5371" y="447013"/>
            <a:ext cx="3406254" cy="808582"/>
          </a:xfrm>
        </p:spPr>
        <p:txBody>
          <a:bodyPr>
            <a:normAutofit fontScale="90000"/>
          </a:bodyPr>
          <a:lstStyle/>
          <a:p>
            <a:r>
              <a:rPr lang="en-GB" dirty="0"/>
              <a:t>Vertical circle </a:t>
            </a:r>
            <a:br>
              <a:rPr lang="en-GB" dirty="0"/>
            </a:br>
            <a:r>
              <a:rPr lang="en-GB" sz="2700" dirty="0"/>
              <a:t>2013 Q1</a:t>
            </a:r>
            <a:endParaRPr lang="en-US" sz="27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/>
          <a:srcRect t="4912" r="6595"/>
          <a:stretch/>
        </p:blipFill>
        <p:spPr>
          <a:xfrm>
            <a:off x="4230806" y="327546"/>
            <a:ext cx="7328848" cy="6341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04026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673020"/>
          </a:xfrm>
        </p:spPr>
        <p:txBody>
          <a:bodyPr>
            <a:normAutofit fontScale="90000"/>
          </a:bodyPr>
          <a:lstStyle/>
          <a:p>
            <a:r>
              <a:rPr lang="en-GB" dirty="0"/>
              <a:t>Banking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1" y="1533357"/>
            <a:ext cx="6010274" cy="4138781"/>
          </a:xfrm>
        </p:spPr>
        <p:txBody>
          <a:bodyPr>
            <a:normAutofit/>
          </a:bodyPr>
          <a:lstStyle/>
          <a:p>
            <a:r>
              <a:rPr lang="en-GB" dirty="0"/>
              <a:t>A banked track produces a component of the reaction force of the car on the road to provide the central force to assist the car to move in a circular path with a greater speed than a flat track.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 dirty="0"/>
              <a:t>Central force provided = R sin </a:t>
            </a:r>
            <a:r>
              <a:rPr lang="el-GR" dirty="0">
                <a:latin typeface="Calibri" panose="020F0502020204030204" pitchFamily="34" charset="0"/>
                <a:cs typeface="Calibri" panose="020F0502020204030204" pitchFamily="34" charset="0"/>
              </a:rPr>
              <a:t>θ</a:t>
            </a:r>
            <a:endParaRPr lang="en-GB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Where R is the reaction force and </a:t>
            </a:r>
          </a:p>
          <a:p>
            <a:pPr marL="0" indent="0">
              <a:buNone/>
            </a:pPr>
            <a:r>
              <a:rPr lang="el-GR" dirty="0">
                <a:latin typeface="Calibri" panose="020F0502020204030204" pitchFamily="34" charset="0"/>
                <a:cs typeface="Calibri" panose="020F0502020204030204" pitchFamily="34" charset="0"/>
              </a:rPr>
              <a:t>θ</a:t>
            </a: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 is the angle of the banking of the track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61496" y="832864"/>
            <a:ext cx="4592304" cy="51578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67399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9"/>
            <a:ext cx="10972800" cy="614768"/>
          </a:xfrm>
        </p:spPr>
        <p:txBody>
          <a:bodyPr>
            <a:normAutofit fontScale="90000"/>
          </a:bodyPr>
          <a:lstStyle/>
          <a:p>
            <a:r>
              <a:rPr lang="en-GB" dirty="0"/>
              <a:t>Maximum Banking speed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2183" y="1401555"/>
            <a:ext cx="10515600" cy="1381401"/>
          </a:xfrm>
        </p:spPr>
        <p:txBody>
          <a:bodyPr>
            <a:normAutofit/>
          </a:bodyPr>
          <a:lstStyle/>
          <a:p>
            <a:r>
              <a:rPr lang="en-GB" dirty="0"/>
              <a:t>If we consider the horizontal and vertical components of the reaction force of the car on a banked track then we can derive an equation for the maximum speed of a vehicle (assuming no friction)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24280" y="2701399"/>
            <a:ext cx="2904374" cy="326205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38200" y="2865655"/>
            <a:ext cx="253116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Horizontal component:</a:t>
            </a:r>
          </a:p>
          <a:p>
            <a:endParaRPr lang="en-GB" dirty="0"/>
          </a:p>
          <a:p>
            <a:endParaRPr lang="en-GB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Vertical component:</a:t>
            </a:r>
            <a:endParaRPr 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/>
          </p:nvPr>
        </p:nvGraphicFramePr>
        <p:xfrm>
          <a:off x="3771274" y="2629177"/>
          <a:ext cx="1616489" cy="7731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2" name="Equation" r:id="rId4" imgW="876240" imgH="419040" progId="Equation.DSMT4">
                  <p:embed/>
                </p:oleObj>
              </mc:Choice>
              <mc:Fallback>
                <p:oleObj name="Equation" r:id="rId4" imgW="876240" imgH="419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771274" y="2629177"/>
                        <a:ext cx="1616489" cy="77310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/>
          </p:nvPr>
        </p:nvGraphicFramePr>
        <p:xfrm>
          <a:off x="3850236" y="3641518"/>
          <a:ext cx="1458567" cy="3590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3" name="Equation" r:id="rId6" imgW="825480" imgH="203040" progId="Equation.DSMT4">
                  <p:embed/>
                </p:oleObj>
              </mc:Choice>
              <mc:Fallback>
                <p:oleObj name="Equation" r:id="rId6" imgW="82548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3850236" y="3641518"/>
                        <a:ext cx="1458567" cy="35903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838200" y="4739880"/>
            <a:ext cx="3379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Combining these 2 components:</a:t>
            </a:r>
            <a:endParaRPr lang="en-US" dirty="0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/>
          </p:nvPr>
        </p:nvGraphicFramePr>
        <p:xfrm>
          <a:off x="4217504" y="4210618"/>
          <a:ext cx="3940175" cy="1296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4" name="Equation" r:id="rId8" imgW="2044440" imgH="672840" progId="Equation.DSMT4">
                  <p:embed/>
                </p:oleObj>
              </mc:Choice>
              <mc:Fallback>
                <p:oleObj name="Equation" r:id="rId8" imgW="2044440" imgH="6728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4217504" y="4210618"/>
                        <a:ext cx="3940175" cy="12969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7924800" y="6035272"/>
            <a:ext cx="33229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Note : mass doesn’t matter!!</a:t>
            </a:r>
            <a:endParaRPr lang="en-US" dirty="0"/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/>
          </p:nvPr>
        </p:nvGraphicFramePr>
        <p:xfrm>
          <a:off x="2497408" y="5705520"/>
          <a:ext cx="2547731" cy="71767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5" name="Equation" r:id="rId10" imgW="901440" imgH="253800" progId="Equation.DSMT4">
                  <p:embed/>
                </p:oleObj>
              </mc:Choice>
              <mc:Fallback>
                <p:oleObj name="Equation" r:id="rId10" imgW="90144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2497408" y="5705520"/>
                        <a:ext cx="2547731" cy="717671"/>
                      </a:xfrm>
                      <a:prstGeom prst="rect">
                        <a:avLst/>
                      </a:prstGeom>
                      <a:gradFill>
                        <a:gsLst>
                          <a:gs pos="0">
                            <a:schemeClr val="accent1">
                              <a:lumMod val="5000"/>
                              <a:lumOff val="95000"/>
                            </a:schemeClr>
                          </a:gs>
                          <a:gs pos="74000">
                            <a:schemeClr val="accent1">
                              <a:lumMod val="45000"/>
                              <a:lumOff val="55000"/>
                            </a:schemeClr>
                          </a:gs>
                          <a:gs pos="83000">
                            <a:schemeClr val="accent1">
                              <a:lumMod val="45000"/>
                              <a:lumOff val="55000"/>
                            </a:schemeClr>
                          </a:gs>
                          <a:gs pos="100000">
                            <a:schemeClr val="accent1">
                              <a:lumMod val="30000"/>
                              <a:lumOff val="70000"/>
                            </a:schemeClr>
                          </a:gs>
                        </a:gsLst>
                        <a:lin ang="5400000" scaled="1"/>
                      </a:gra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3469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  <p:bldP spid="8" grpId="0"/>
      <p:bldP spid="1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803485"/>
          </a:xfrm>
        </p:spPr>
        <p:txBody>
          <a:bodyPr>
            <a:normAutofit fontScale="90000"/>
          </a:bodyPr>
          <a:lstStyle/>
          <a:p>
            <a:r>
              <a:rPr lang="en-GB" dirty="0"/>
              <a:t>Banking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07573"/>
            <a:ext cx="10515600" cy="2044010"/>
          </a:xfrm>
        </p:spPr>
        <p:txBody>
          <a:bodyPr/>
          <a:lstStyle/>
          <a:p>
            <a:r>
              <a:rPr lang="en-GB" dirty="0"/>
              <a:t>A circular frictionless racetrack has a radius of 50m.</a:t>
            </a:r>
          </a:p>
          <a:p>
            <a:r>
              <a:rPr lang="en-GB" dirty="0"/>
              <a:t>Determine the maximum speed a vehicle travel at without drifting off the track when the bank angle is:</a:t>
            </a:r>
            <a:endParaRPr lang="en-US" dirty="0"/>
          </a:p>
          <a:p>
            <a:r>
              <a:rPr lang="en-GB" dirty="0"/>
              <a:t>a) 5</a:t>
            </a: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˚</a:t>
            </a:r>
            <a:r>
              <a:rPr lang="en-GB" dirty="0"/>
              <a:t>			b) 10</a:t>
            </a: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˚ </a:t>
            </a:r>
            <a:r>
              <a:rPr lang="en-GB" dirty="0"/>
              <a:t>		c) 45</a:t>
            </a: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˚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6997148" y="5923722"/>
            <a:ext cx="35515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a) 6.55ms</a:t>
            </a:r>
            <a:r>
              <a:rPr lang="en-GB" baseline="30000" dirty="0"/>
              <a:t>-1   </a:t>
            </a:r>
            <a:r>
              <a:rPr lang="en-GB" dirty="0"/>
              <a:t>b) 9.3ms</a:t>
            </a:r>
            <a:r>
              <a:rPr lang="en-GB" baseline="30000" dirty="0"/>
              <a:t>-1</a:t>
            </a:r>
            <a:r>
              <a:rPr lang="en-GB" dirty="0"/>
              <a:t>   c) 22ms</a:t>
            </a:r>
            <a:r>
              <a:rPr lang="en-GB" baseline="30000" dirty="0"/>
              <a:t>-1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59276" y="3775301"/>
            <a:ext cx="3804202" cy="21909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22643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2963779" cy="1325563"/>
          </a:xfrm>
        </p:spPr>
        <p:txBody>
          <a:bodyPr>
            <a:normAutofit/>
          </a:bodyPr>
          <a:lstStyle/>
          <a:p>
            <a:r>
              <a:rPr lang="en-GB" sz="2800" dirty="0"/>
              <a:t>Conical pendulum</a:t>
            </a:r>
            <a:br>
              <a:rPr lang="en-GB" sz="2800" dirty="0"/>
            </a:br>
            <a:r>
              <a:rPr lang="en-GB" sz="2800" dirty="0"/>
              <a:t>2010 Q2</a:t>
            </a:r>
            <a:endParaRPr lang="en-US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27632" t="20804" r="29868" b="5710"/>
          <a:stretch/>
        </p:blipFill>
        <p:spPr>
          <a:xfrm>
            <a:off x="4826457" y="365125"/>
            <a:ext cx="6274679" cy="609984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838200" y="1828800"/>
            <a:ext cx="3336235" cy="35086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Components of force can also be used to solve problems in situations involving a conical pendulum</a:t>
            </a:r>
          </a:p>
          <a:p>
            <a:endParaRPr lang="en-GB" sz="2400" dirty="0"/>
          </a:p>
          <a:p>
            <a:r>
              <a:rPr lang="en-GB" sz="2400" dirty="0" err="1"/>
              <a:t>Eg</a:t>
            </a:r>
            <a:r>
              <a:rPr lang="en-GB" sz="2400" dirty="0"/>
              <a:t>: Past paper 2010 Q2:</a:t>
            </a:r>
          </a:p>
          <a:p>
            <a:endParaRPr lang="en-GB" dirty="0"/>
          </a:p>
          <a:p>
            <a:endParaRPr lang="en-GB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095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44525"/>
            <a:ext cx="10515600" cy="836545"/>
          </a:xfrm>
        </p:spPr>
        <p:txBody>
          <a:bodyPr/>
          <a:lstStyle/>
          <a:p>
            <a:r>
              <a:rPr lang="en-GB" dirty="0"/>
              <a:t>Satellite motion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52575"/>
            <a:ext cx="10515600" cy="1057275"/>
          </a:xfrm>
        </p:spPr>
        <p:txBody>
          <a:bodyPr/>
          <a:lstStyle/>
          <a:p>
            <a:r>
              <a:rPr lang="en-GB" dirty="0"/>
              <a:t>We shall mention this special case of circular motion when we study gravity in more detail.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20226" y="2609850"/>
            <a:ext cx="4419600" cy="3162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520832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657576"/>
          </a:xfrm>
        </p:spPr>
        <p:txBody>
          <a:bodyPr>
            <a:normAutofit fontScale="90000"/>
          </a:bodyPr>
          <a:lstStyle/>
          <a:p>
            <a:r>
              <a:rPr lang="en-GB" dirty="0"/>
              <a:t>Satellite motion – we will come back to this!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63578"/>
            <a:ext cx="10515600" cy="1061379"/>
          </a:xfrm>
        </p:spPr>
        <p:txBody>
          <a:bodyPr>
            <a:normAutofit/>
          </a:bodyPr>
          <a:lstStyle/>
          <a:p>
            <a:r>
              <a:rPr lang="en-GB" dirty="0"/>
              <a:t>In satellite motion the central force is provided by Gravity</a:t>
            </a:r>
          </a:p>
          <a:p>
            <a:r>
              <a:rPr lang="en-GB" dirty="0"/>
              <a:t>From Higher, Newton’s Universal Law of Gravitation states:</a:t>
            </a: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/>
          </p:nvPr>
        </p:nvGraphicFramePr>
        <p:xfrm>
          <a:off x="4394200" y="2362200"/>
          <a:ext cx="914400" cy="19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41" name="Equation" r:id="rId3" imgW="914400" imgH="198720" progId="Equation.DSMT4">
                  <p:embed/>
                </p:oleObj>
              </mc:Choice>
              <mc:Fallback>
                <p:oleObj name="Equation" r:id="rId3" imgW="914400" imgH="1987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394200" y="2362200"/>
                        <a:ext cx="914400" cy="1984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/>
          </p:nvPr>
        </p:nvGraphicFramePr>
        <p:xfrm>
          <a:off x="2879725" y="2560638"/>
          <a:ext cx="3027363" cy="1468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42" name="Equation" r:id="rId5" imgW="863280" imgH="419040" progId="Equation.DSMT4">
                  <p:embed/>
                </p:oleObj>
              </mc:Choice>
              <mc:Fallback>
                <p:oleObj name="Equation" r:id="rId5" imgW="863280" imgH="419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879725" y="2560638"/>
                        <a:ext cx="3027363" cy="14684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/>
          </p:nvPr>
        </p:nvGraphicFramePr>
        <p:xfrm>
          <a:off x="7736705" y="2609305"/>
          <a:ext cx="2273300" cy="1409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43" name="Equation" r:id="rId7" imgW="634680" imgH="393480" progId="Equation.DSMT4">
                  <p:embed/>
                </p:oleObj>
              </mc:Choice>
              <mc:Fallback>
                <p:oleObj name="Equation" r:id="rId7" imgW="63468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7736705" y="2609305"/>
                        <a:ext cx="2273300" cy="1409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/>
          </p:nvPr>
        </p:nvGraphicFramePr>
        <p:xfrm>
          <a:off x="3485690" y="4491429"/>
          <a:ext cx="1815432" cy="1221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44" name="Equation" r:id="rId9" imgW="660240" imgH="444240" progId="Equation.DSMT4">
                  <p:embed/>
                </p:oleObj>
              </mc:Choice>
              <mc:Fallback>
                <p:oleObj name="Equation" r:id="rId9" imgW="660240" imgH="4442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3485690" y="4491429"/>
                        <a:ext cx="1815432" cy="12219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7354403" y="4513025"/>
            <a:ext cx="428990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From this we can work out the necessary height of an orbit to place geostationary satellite (orbital period = 24 hours)  </a:t>
            </a:r>
            <a:endParaRPr lang="en-US" sz="2400" dirty="0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/>
          </p:nvPr>
        </p:nvGraphicFramePr>
        <p:xfrm>
          <a:off x="9915939" y="1503026"/>
          <a:ext cx="1552056" cy="8591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45" name="Equation" r:id="rId11" imgW="711000" imgH="393480" progId="Equation.DSMT4">
                  <p:embed/>
                </p:oleObj>
              </mc:Choice>
              <mc:Fallback>
                <p:oleObj name="Equation" r:id="rId11" imgW="71100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9915939" y="1503026"/>
                        <a:ext cx="1552056" cy="85917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838200" y="3110524"/>
            <a:ext cx="137491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Therefore</a:t>
            </a:r>
            <a:r>
              <a:rPr lang="en-GB" dirty="0"/>
              <a:t>: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525656" y="5528688"/>
            <a:ext cx="21906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Tangential speed</a:t>
            </a:r>
            <a:endParaRPr lang="en-US" dirty="0"/>
          </a:p>
        </p:txBody>
      </p:sp>
      <p:cxnSp>
        <p:nvCxnSpPr>
          <p:cNvPr id="13" name="Straight Connector 12"/>
          <p:cNvCxnSpPr/>
          <p:nvPr/>
        </p:nvCxnSpPr>
        <p:spPr>
          <a:xfrm flipV="1">
            <a:off x="2879725" y="5247861"/>
            <a:ext cx="605965" cy="28082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5565913" y="5388274"/>
            <a:ext cx="11717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Radius of orbit</a:t>
            </a:r>
            <a:endParaRPr lang="en-US" dirty="0"/>
          </a:p>
        </p:txBody>
      </p:sp>
      <p:cxnSp>
        <p:nvCxnSpPr>
          <p:cNvPr id="17" name="Straight Connector 16"/>
          <p:cNvCxnSpPr>
            <a:stCxn id="15" idx="1"/>
          </p:cNvCxnSpPr>
          <p:nvPr/>
        </p:nvCxnSpPr>
        <p:spPr>
          <a:xfrm flipH="1" flipV="1">
            <a:off x="4996071" y="5528688"/>
            <a:ext cx="569842" cy="1827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584114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11" grpId="0"/>
      <p:bldP spid="1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731970"/>
          </a:xfrm>
        </p:spPr>
        <p:txBody>
          <a:bodyPr>
            <a:normAutofit fontScale="90000"/>
          </a:bodyPr>
          <a:lstStyle/>
          <a:p>
            <a:r>
              <a:rPr lang="en-GB" dirty="0"/>
              <a:t>Experiment: Relationship between F and </a:t>
            </a:r>
            <a:r>
              <a:rPr lang="en-GB" dirty="0">
                <a:latin typeface="Symbol" panose="05050102010706020507" pitchFamily="18" charset="2"/>
              </a:rPr>
              <a:t>w</a:t>
            </a:r>
            <a:endParaRPr lang="en-US" dirty="0">
              <a:latin typeface="Symbol" panose="05050102010706020507" pitchFamily="18" charset="2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786813" y="1436058"/>
            <a:ext cx="2566987" cy="2455004"/>
          </a:xfrm>
        </p:spPr>
      </p:pic>
      <p:sp>
        <p:nvSpPr>
          <p:cNvPr id="5" name="TextBox 4"/>
          <p:cNvSpPr txBox="1"/>
          <p:nvPr/>
        </p:nvSpPr>
        <p:spPr>
          <a:xfrm>
            <a:off x="660400" y="1582738"/>
            <a:ext cx="769038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Hang a 100g mass on a string that runs through a glass tube.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Place a marker on the string below the tube so that there is a 0.6 m length  of string above the tube.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Swing the rubber stopper in a circle until the forces are balanced and the hanging mass is held in a stationary position with the marker at the bottom of the tube.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In this state the central force is being provided by the weight of the hanging mass.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40675" y="4089400"/>
            <a:ext cx="1115442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Measure the number of revolutions in 30s whilst the hanging mass is held in a stationary position.</a:t>
            </a:r>
          </a:p>
          <a:p>
            <a:r>
              <a:rPr lang="en-GB" dirty="0"/>
              <a:t>(</a:t>
            </a:r>
            <a:r>
              <a:rPr lang="en-GB" dirty="0" err="1"/>
              <a:t>i</a:t>
            </a:r>
            <a:r>
              <a:rPr lang="en-GB" dirty="0"/>
              <a:t>)  Calculate the weight of the hanging mass. This is equal to the central force, </a:t>
            </a:r>
            <a:r>
              <a:rPr lang="en-GB" dirty="0" err="1"/>
              <a:t>F</a:t>
            </a:r>
            <a:r>
              <a:rPr lang="en-GB" baseline="-25000" dirty="0" err="1"/>
              <a:t>w</a:t>
            </a:r>
            <a:r>
              <a:rPr lang="en-GB" dirty="0"/>
              <a:t> = F</a:t>
            </a:r>
            <a:r>
              <a:rPr lang="en-GB" baseline="-25000" dirty="0"/>
              <a:t>c</a:t>
            </a:r>
          </a:p>
          <a:p>
            <a:r>
              <a:rPr lang="en-GB" dirty="0"/>
              <a:t>(ii) Determine the angular velocity of the rubber stopper, </a:t>
            </a:r>
            <a:r>
              <a:rPr lang="en-GB" dirty="0">
                <a:latin typeface="Symbol" panose="05050102010706020507" pitchFamily="18" charset="2"/>
              </a:rPr>
              <a:t>w</a:t>
            </a:r>
            <a:r>
              <a:rPr lang="en-GB" dirty="0"/>
              <a:t>, in radians per second. </a:t>
            </a:r>
          </a:p>
          <a:p>
            <a:r>
              <a:rPr lang="en-GB" dirty="0"/>
              <a:t>Repeat 5 times with the 100g hanging mass and hence find the mean and random uncertainty in the mean for </a:t>
            </a:r>
            <a:r>
              <a:rPr lang="en-GB" dirty="0">
                <a:latin typeface="Symbol" panose="05050102010706020507" pitchFamily="18" charset="2"/>
              </a:rPr>
              <a:t>w.</a:t>
            </a:r>
          </a:p>
          <a:p>
            <a:r>
              <a:rPr lang="en-GB" dirty="0"/>
              <a:t>Repeat with masses, 200g, 300g, 400g, 500g.      Plot a graph of F  against </a:t>
            </a:r>
            <a:r>
              <a:rPr lang="en-GB" dirty="0">
                <a:latin typeface="Symbol" panose="05050102010706020507" pitchFamily="18" charset="2"/>
              </a:rPr>
              <a:t>w</a:t>
            </a:r>
            <a:r>
              <a:rPr lang="en-GB" baseline="30000" dirty="0"/>
              <a:t>2</a:t>
            </a:r>
            <a:r>
              <a:rPr lang="en-GB" dirty="0"/>
              <a:t>     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333478" y="5780467"/>
            <a:ext cx="7823222" cy="369332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/>
              <a:t>From the gradient of the graph, determine the mass of the rubber stopper.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45795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719395"/>
          </a:xfrm>
        </p:spPr>
        <p:txBody>
          <a:bodyPr>
            <a:normAutofit fontScale="90000"/>
          </a:bodyPr>
          <a:lstStyle/>
          <a:p>
            <a:r>
              <a:rPr lang="en-GB" dirty="0"/>
              <a:t>Period of satellite orbit – (nice derivation)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/>
          </p:nvPr>
        </p:nvGraphicFramePr>
        <p:xfrm>
          <a:off x="1514475" y="1780809"/>
          <a:ext cx="1985834" cy="12137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80" name="Equation" r:id="rId3" imgW="660240" imgH="444240" progId="Equation.DSMT4">
                  <p:embed/>
                </p:oleObj>
              </mc:Choice>
              <mc:Fallback>
                <p:oleObj name="Equation" r:id="rId3" imgW="660240" imgH="4442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14475" y="1780809"/>
                        <a:ext cx="1985834" cy="121376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/>
          </p:nvPr>
        </p:nvGraphicFramePr>
        <p:xfrm>
          <a:off x="4456674" y="1780809"/>
          <a:ext cx="2342972" cy="11528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81" name="Equation" r:id="rId5" imgW="799920" imgH="393480" progId="Equation.DSMT4">
                  <p:embed/>
                </p:oleObj>
              </mc:Choice>
              <mc:Fallback>
                <p:oleObj name="Equation" r:id="rId5" imgW="79992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456674" y="1780809"/>
                        <a:ext cx="2342972" cy="115289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/>
          </p:nvPr>
        </p:nvGraphicFramePr>
        <p:xfrm>
          <a:off x="8269356" y="1736023"/>
          <a:ext cx="2310146" cy="1303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82" name="Equation" r:id="rId7" imgW="863280" imgH="444240" progId="Equation.DSMT4">
                  <p:embed/>
                </p:oleObj>
              </mc:Choice>
              <mc:Fallback>
                <p:oleObj name="Equation" r:id="rId7" imgW="863280" imgH="4442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8269356" y="1736023"/>
                        <a:ext cx="2310146" cy="13033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/>
          </p:nvPr>
        </p:nvGraphicFramePr>
        <p:xfrm>
          <a:off x="979940" y="3886201"/>
          <a:ext cx="3147397" cy="16192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83" name="Equation" r:id="rId9" imgW="863280" imgH="444240" progId="Equation.DSMT4">
                  <p:embed/>
                </p:oleObj>
              </mc:Choice>
              <mc:Fallback>
                <p:oleObj name="Equation" r:id="rId9" imgW="863280" imgH="4442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979940" y="3886201"/>
                        <a:ext cx="3147397" cy="161924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/>
          </p:nvPr>
        </p:nvGraphicFramePr>
        <p:xfrm>
          <a:off x="8693426" y="3976825"/>
          <a:ext cx="2660374" cy="14379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84" name="Equation" r:id="rId11" imgW="774360" imgH="393480" progId="Equation.DSMT4">
                  <p:embed/>
                </p:oleObj>
              </mc:Choice>
              <mc:Fallback>
                <p:oleObj name="Equation" r:id="rId11" imgW="77436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8693426" y="3976825"/>
                        <a:ext cx="2660374" cy="143799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/>
          </p:nvPr>
        </p:nvGraphicFramePr>
        <p:xfrm>
          <a:off x="4836375" y="3863181"/>
          <a:ext cx="3148012" cy="1665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85" name="Equation" r:id="rId13" imgW="863280" imgH="457200" progId="Equation.DSMT4">
                  <p:embed/>
                </p:oleObj>
              </mc:Choice>
              <mc:Fallback>
                <p:oleObj name="Equation" r:id="rId13" imgW="863280" imgH="457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4836375" y="3863181"/>
                        <a:ext cx="3148012" cy="16652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7424178" y="5969246"/>
            <a:ext cx="40005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This is often called “Kepler’s 3</a:t>
            </a:r>
            <a:r>
              <a:rPr lang="en-GB" baseline="30000" dirty="0"/>
              <a:t>rd</a:t>
            </a:r>
            <a:r>
              <a:rPr lang="en-GB" dirty="0"/>
              <a:t> Law”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30327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86669" y="3800474"/>
            <a:ext cx="4403059" cy="272676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47805"/>
          </a:xfrm>
        </p:spPr>
        <p:txBody>
          <a:bodyPr/>
          <a:lstStyle/>
          <a:p>
            <a:r>
              <a:rPr lang="en-GB" dirty="0"/>
              <a:t>Height of Geostationary Orbit 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 noChangeAspect="1"/>
          </p:cNvGraphicFramePr>
          <p:nvPr>
            <p:ph idx="1"/>
            <p:extLst/>
          </p:nvPr>
        </p:nvGraphicFramePr>
        <p:xfrm>
          <a:off x="1271588" y="1404938"/>
          <a:ext cx="1924050" cy="977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59" name="Equation" r:id="rId4" imgW="774360" imgH="393480" progId="Equation.DSMT4">
                  <p:embed/>
                </p:oleObj>
              </mc:Choice>
              <mc:Fallback>
                <p:oleObj name="Equation" r:id="rId4" imgW="77436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271588" y="1404938"/>
                        <a:ext cx="1924050" cy="977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004226" y="1354146"/>
            <a:ext cx="5211211" cy="1015663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dirty="0"/>
              <a:t>Gravitational constant: 6.67 x 10</a:t>
            </a:r>
            <a:r>
              <a:rPr lang="en-GB" sz="2000" baseline="30000" dirty="0"/>
              <a:t>-11</a:t>
            </a:r>
            <a:r>
              <a:rPr lang="en-GB" sz="2000" dirty="0"/>
              <a:t> N m</a:t>
            </a:r>
            <a:r>
              <a:rPr lang="en-GB" sz="2000" baseline="30000" dirty="0"/>
              <a:t>2</a:t>
            </a:r>
            <a:r>
              <a:rPr lang="en-GB" sz="2000" dirty="0"/>
              <a:t> kg</a:t>
            </a:r>
            <a:r>
              <a:rPr lang="en-GB" sz="2000" baseline="30000" dirty="0"/>
              <a:t>-2</a:t>
            </a:r>
          </a:p>
          <a:p>
            <a:r>
              <a:rPr lang="en-GB" sz="2000" dirty="0"/>
              <a:t>Mass of Earth: 6.0 x 10</a:t>
            </a:r>
            <a:r>
              <a:rPr lang="en-GB" sz="2000" baseline="30000" dirty="0"/>
              <a:t>24</a:t>
            </a:r>
            <a:r>
              <a:rPr lang="en-GB" sz="2000" dirty="0"/>
              <a:t> kg</a:t>
            </a:r>
          </a:p>
          <a:p>
            <a:r>
              <a:rPr lang="en-GB" sz="2000" dirty="0"/>
              <a:t>Geostationary Period: 24 hours</a:t>
            </a:r>
          </a:p>
        </p:txBody>
      </p:sp>
      <p:graphicFrame>
        <p:nvGraphicFramePr>
          <p:cNvPr id="6" name="Content Placeholder 3"/>
          <p:cNvGraphicFramePr>
            <a:graphicFrameLocks noChangeAspect="1"/>
          </p:cNvGraphicFramePr>
          <p:nvPr>
            <p:extLst/>
          </p:nvPr>
        </p:nvGraphicFramePr>
        <p:xfrm>
          <a:off x="1272209" y="2677558"/>
          <a:ext cx="6376988" cy="1041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60" name="Equation" r:id="rId6" imgW="2565360" imgH="419040" progId="Equation.DSMT4">
                  <p:embed/>
                </p:oleObj>
              </mc:Choice>
              <mc:Fallback>
                <p:oleObj name="Equation" r:id="rId6" imgW="2565360" imgH="419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272209" y="2677558"/>
                        <a:ext cx="6376988" cy="1041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Content Placeholder 3"/>
          <p:cNvGraphicFramePr>
            <a:graphicFrameLocks noChangeAspect="1"/>
          </p:cNvGraphicFramePr>
          <p:nvPr>
            <p:extLst/>
          </p:nvPr>
        </p:nvGraphicFramePr>
        <p:xfrm>
          <a:off x="1272209" y="3938869"/>
          <a:ext cx="2525713" cy="50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61" name="Equation" r:id="rId8" imgW="1015920" imgH="203040" progId="Equation.DSMT4">
                  <p:embed/>
                </p:oleObj>
              </mc:Choice>
              <mc:Fallback>
                <p:oleObj name="Equation" r:id="rId8" imgW="101592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272209" y="3938869"/>
                        <a:ext cx="2525713" cy="5048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45661" y="4843549"/>
            <a:ext cx="61567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But……..Radius of the Earth is 6.4 x 10</a:t>
            </a:r>
            <a:r>
              <a:rPr lang="en-GB" sz="2400" baseline="30000" dirty="0"/>
              <a:t>6</a:t>
            </a:r>
            <a:r>
              <a:rPr lang="en-GB" sz="2400" dirty="0"/>
              <a:t> m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210894" y="5318243"/>
            <a:ext cx="758666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So: Height above Earth’s surface =  4.23 x 10</a:t>
            </a:r>
            <a:r>
              <a:rPr lang="en-GB" sz="2400" baseline="30000" dirty="0"/>
              <a:t>7</a:t>
            </a:r>
            <a:r>
              <a:rPr lang="en-GB" sz="2400" dirty="0"/>
              <a:t> – 6.4 x 10</a:t>
            </a:r>
            <a:r>
              <a:rPr lang="en-GB" sz="2400" baseline="30000" dirty="0"/>
              <a:t>6</a:t>
            </a:r>
            <a:r>
              <a:rPr lang="en-GB" sz="2400" dirty="0"/>
              <a:t> </a:t>
            </a:r>
          </a:p>
          <a:p>
            <a:pPr algn="ctr"/>
            <a:r>
              <a:rPr lang="en-GB" sz="2400" dirty="0"/>
              <a:t>=  </a:t>
            </a:r>
            <a:r>
              <a:rPr lang="en-GB" sz="2400" b="1" u="sng" dirty="0"/>
              <a:t>3.6 x 10</a:t>
            </a:r>
            <a:r>
              <a:rPr lang="en-GB" sz="2400" b="1" u="sng" baseline="30000" dirty="0"/>
              <a:t>6</a:t>
            </a:r>
            <a:r>
              <a:rPr lang="en-GB" sz="2400" b="1" u="sng" dirty="0"/>
              <a:t> m   (36,000 km)</a:t>
            </a:r>
            <a:endParaRPr lang="en-US" sz="2400" b="1" u="sng" dirty="0"/>
          </a:p>
        </p:txBody>
      </p:sp>
    </p:spTree>
    <p:extLst>
      <p:ext uri="{BB962C8B-B14F-4D97-AF65-F5344CB8AC3E}">
        <p14:creationId xmlns:p14="http://schemas.microsoft.com/office/powerpoint/2010/main" val="1865118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71789"/>
          </a:xfrm>
        </p:spPr>
        <p:txBody>
          <a:bodyPr>
            <a:normAutofit fontScale="90000"/>
          </a:bodyPr>
          <a:lstStyle/>
          <a:p>
            <a:r>
              <a:rPr lang="en-GB" dirty="0"/>
              <a:t>Sample Results (with string of radius 0.6m)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32248701"/>
              </p:ext>
            </p:extLst>
          </p:nvPr>
        </p:nvGraphicFramePr>
        <p:xfrm>
          <a:off x="1291771" y="2133602"/>
          <a:ext cx="9463314" cy="226247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97873">
                  <a:extLst>
                    <a:ext uri="{9D8B030D-6E8A-4147-A177-3AD203B41FA5}">
                      <a16:colId xmlns:a16="http://schemas.microsoft.com/office/drawing/2014/main" val="3313555177"/>
                    </a:ext>
                  </a:extLst>
                </a:gridCol>
                <a:gridCol w="2582346">
                  <a:extLst>
                    <a:ext uri="{9D8B030D-6E8A-4147-A177-3AD203B41FA5}">
                      <a16:colId xmlns:a16="http://schemas.microsoft.com/office/drawing/2014/main" val="812946743"/>
                    </a:ext>
                  </a:extLst>
                </a:gridCol>
                <a:gridCol w="2352022">
                  <a:extLst>
                    <a:ext uri="{9D8B030D-6E8A-4147-A177-3AD203B41FA5}">
                      <a16:colId xmlns:a16="http://schemas.microsoft.com/office/drawing/2014/main" val="1579401992"/>
                    </a:ext>
                  </a:extLst>
                </a:gridCol>
                <a:gridCol w="2531073">
                  <a:extLst>
                    <a:ext uri="{9D8B030D-6E8A-4147-A177-3AD203B41FA5}">
                      <a16:colId xmlns:a16="http://schemas.microsoft.com/office/drawing/2014/main" val="1983154045"/>
                    </a:ext>
                  </a:extLst>
                </a:gridCol>
              </a:tblGrid>
              <a:tr h="386053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 dirty="0">
                          <a:effectLst/>
                        </a:rPr>
                        <a:t>mass (kg)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 dirty="0">
                          <a:effectLst/>
                        </a:rPr>
                        <a:t>Central force (N)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400" u="none" strike="noStrike" dirty="0">
                          <a:effectLst/>
                        </a:rPr>
                        <a:t>  </a:t>
                      </a:r>
                      <a:r>
                        <a:rPr lang="en-GB" sz="2400" u="none" strike="noStrike" dirty="0">
                          <a:effectLst/>
                          <a:latin typeface="Symbol" panose="05050102010706020507" pitchFamily="18" charset="2"/>
                        </a:rPr>
                        <a:t>w</a:t>
                      </a:r>
                      <a:r>
                        <a:rPr lang="en-GB" sz="2400" u="none" strike="noStrike" dirty="0">
                          <a:effectLst/>
                        </a:rPr>
                        <a:t>  (rad s</a:t>
                      </a:r>
                      <a:r>
                        <a:rPr lang="en-GB" sz="2400" u="none" strike="noStrike" baseline="30000" dirty="0">
                          <a:effectLst/>
                        </a:rPr>
                        <a:t>-1)</a:t>
                      </a:r>
                      <a:endParaRPr lang="en-GB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 dirty="0">
                          <a:effectLst/>
                          <a:latin typeface="Symbol" panose="05050102010706020507" pitchFamily="18" charset="2"/>
                        </a:rPr>
                        <a:t>w</a:t>
                      </a:r>
                      <a:r>
                        <a:rPr lang="en-US" sz="2400" u="none" strike="noStrike" baseline="30000" dirty="0">
                          <a:effectLst/>
                        </a:rPr>
                        <a:t>2  </a:t>
                      </a:r>
                      <a:r>
                        <a:rPr lang="en-US" sz="2400" u="none" strike="noStrike" dirty="0">
                          <a:effectLst/>
                        </a:rPr>
                        <a:t>( rad</a:t>
                      </a:r>
                      <a:r>
                        <a:rPr lang="en-US" sz="2400" u="none" strike="noStrike" baseline="30000" dirty="0">
                          <a:effectLst/>
                        </a:rPr>
                        <a:t>2</a:t>
                      </a:r>
                      <a:r>
                        <a:rPr lang="en-US" sz="2400" u="none" strike="noStrike" dirty="0">
                          <a:effectLst/>
                        </a:rPr>
                        <a:t> s</a:t>
                      </a:r>
                      <a:r>
                        <a:rPr lang="en-US" sz="2400" u="none" strike="noStrike" baseline="30000" dirty="0">
                          <a:effectLst/>
                        </a:rPr>
                        <a:t>-2</a:t>
                      </a:r>
                      <a:r>
                        <a:rPr lang="en-US" sz="2400" u="none" strike="noStrike" dirty="0">
                          <a:effectLst/>
                        </a:rPr>
                        <a:t>)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31398921"/>
                  </a:ext>
                </a:extLst>
              </a:tr>
              <a:tr h="335698">
                <a:tc>
                  <a:txBody>
                    <a:bodyPr/>
                    <a:lstStyle/>
                    <a:p>
                      <a:pPr algn="ctr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783534654"/>
                  </a:ext>
                </a:extLst>
              </a:tr>
              <a:tr h="335698">
                <a:tc>
                  <a:txBody>
                    <a:bodyPr/>
                    <a:lstStyle/>
                    <a:p>
                      <a:pPr algn="ctr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859756132"/>
                  </a:ext>
                </a:extLst>
              </a:tr>
              <a:tr h="335698">
                <a:tc>
                  <a:txBody>
                    <a:bodyPr/>
                    <a:lstStyle/>
                    <a:p>
                      <a:pPr algn="ctr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86297188"/>
                  </a:ext>
                </a:extLst>
              </a:tr>
              <a:tr h="335698">
                <a:tc>
                  <a:txBody>
                    <a:bodyPr/>
                    <a:lstStyle/>
                    <a:p>
                      <a:pPr algn="ctr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278603066"/>
                  </a:ext>
                </a:extLst>
              </a:tr>
              <a:tr h="335698">
                <a:tc>
                  <a:txBody>
                    <a:bodyPr/>
                    <a:lstStyle/>
                    <a:p>
                      <a:pPr algn="ctr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29087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21064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71789"/>
          </a:xfrm>
        </p:spPr>
        <p:txBody>
          <a:bodyPr>
            <a:normAutofit fontScale="90000"/>
          </a:bodyPr>
          <a:lstStyle/>
          <a:p>
            <a:r>
              <a:rPr lang="en-GB" dirty="0"/>
              <a:t>Sample Results (with string of radius 0.6m)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31897675"/>
              </p:ext>
            </p:extLst>
          </p:nvPr>
        </p:nvGraphicFramePr>
        <p:xfrm>
          <a:off x="1291771" y="2133602"/>
          <a:ext cx="9463314" cy="226247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97873">
                  <a:extLst>
                    <a:ext uri="{9D8B030D-6E8A-4147-A177-3AD203B41FA5}">
                      <a16:colId xmlns:a16="http://schemas.microsoft.com/office/drawing/2014/main" val="3313555177"/>
                    </a:ext>
                  </a:extLst>
                </a:gridCol>
                <a:gridCol w="2406076">
                  <a:extLst>
                    <a:ext uri="{9D8B030D-6E8A-4147-A177-3AD203B41FA5}">
                      <a16:colId xmlns:a16="http://schemas.microsoft.com/office/drawing/2014/main" val="812946743"/>
                    </a:ext>
                  </a:extLst>
                </a:gridCol>
                <a:gridCol w="2528292">
                  <a:extLst>
                    <a:ext uri="{9D8B030D-6E8A-4147-A177-3AD203B41FA5}">
                      <a16:colId xmlns:a16="http://schemas.microsoft.com/office/drawing/2014/main" val="1579401992"/>
                    </a:ext>
                  </a:extLst>
                </a:gridCol>
                <a:gridCol w="2531073">
                  <a:extLst>
                    <a:ext uri="{9D8B030D-6E8A-4147-A177-3AD203B41FA5}">
                      <a16:colId xmlns:a16="http://schemas.microsoft.com/office/drawing/2014/main" val="1983154045"/>
                    </a:ext>
                  </a:extLst>
                </a:gridCol>
              </a:tblGrid>
              <a:tr h="386053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 dirty="0">
                          <a:effectLst/>
                        </a:rPr>
                        <a:t>mass (kg)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 dirty="0">
                          <a:effectLst/>
                        </a:rPr>
                        <a:t>Central force (N)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400" u="none" strike="noStrike" dirty="0">
                          <a:effectLst/>
                        </a:rPr>
                        <a:t>  </a:t>
                      </a:r>
                      <a:r>
                        <a:rPr lang="en-GB" sz="2400" u="none" strike="noStrike" dirty="0">
                          <a:effectLst/>
                          <a:latin typeface="Symbol" panose="05050102010706020507" pitchFamily="18" charset="2"/>
                        </a:rPr>
                        <a:t>w</a:t>
                      </a:r>
                      <a:r>
                        <a:rPr lang="en-GB" sz="2400" u="none" strike="noStrike" dirty="0">
                          <a:effectLst/>
                        </a:rPr>
                        <a:t>  (rad s</a:t>
                      </a:r>
                      <a:r>
                        <a:rPr lang="en-GB" sz="2400" u="none" strike="noStrike" baseline="30000" dirty="0">
                          <a:effectLst/>
                        </a:rPr>
                        <a:t>-1)</a:t>
                      </a:r>
                      <a:endParaRPr lang="en-GB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 dirty="0">
                          <a:effectLst/>
                          <a:latin typeface="Symbol" panose="05050102010706020507" pitchFamily="18" charset="2"/>
                        </a:rPr>
                        <a:t>w</a:t>
                      </a:r>
                      <a:r>
                        <a:rPr lang="en-US" sz="2400" u="none" strike="noStrike" baseline="30000" dirty="0">
                          <a:effectLst/>
                        </a:rPr>
                        <a:t>2  </a:t>
                      </a:r>
                      <a:r>
                        <a:rPr lang="en-US" sz="2400" u="none" strike="noStrike" dirty="0">
                          <a:effectLst/>
                        </a:rPr>
                        <a:t>( rad</a:t>
                      </a:r>
                      <a:r>
                        <a:rPr lang="en-US" sz="2400" u="none" strike="noStrike" baseline="30000" dirty="0">
                          <a:effectLst/>
                        </a:rPr>
                        <a:t>2</a:t>
                      </a:r>
                      <a:r>
                        <a:rPr lang="en-US" sz="2400" u="none" strike="noStrike" dirty="0">
                          <a:effectLst/>
                        </a:rPr>
                        <a:t> s</a:t>
                      </a:r>
                      <a:r>
                        <a:rPr lang="en-US" sz="2400" u="none" strike="noStrike" baseline="30000" dirty="0">
                          <a:effectLst/>
                        </a:rPr>
                        <a:t>-2</a:t>
                      </a:r>
                      <a:r>
                        <a:rPr lang="en-US" sz="2400" u="none" strike="noStrike" dirty="0">
                          <a:effectLst/>
                        </a:rPr>
                        <a:t>)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31398921"/>
                  </a:ext>
                </a:extLst>
              </a:tr>
              <a:tr h="335698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0.1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1.0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5.5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30.2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783534654"/>
                  </a:ext>
                </a:extLst>
              </a:tr>
              <a:tr h="335698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0.2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2.0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7.8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60.8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859756132"/>
                  </a:ext>
                </a:extLst>
              </a:tr>
              <a:tr h="335698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0.3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2.9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9.4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88.4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86297188"/>
                  </a:ext>
                </a:extLst>
              </a:tr>
              <a:tr h="335698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0.4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3.9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10.9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119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278603066"/>
                  </a:ext>
                </a:extLst>
              </a:tr>
              <a:tr h="335698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0.5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4.9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12.2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149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29087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523541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725752"/>
          </a:xfrm>
        </p:spPr>
        <p:txBody>
          <a:bodyPr>
            <a:normAutofit fontScale="90000"/>
          </a:bodyPr>
          <a:lstStyle/>
          <a:p>
            <a:r>
              <a:rPr lang="en-GB" dirty="0"/>
              <a:t>Graph</a:t>
            </a:r>
            <a:endParaRPr lang="en-US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1BEFC41F-9908-4DCD-9F9B-E6F99290F1D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29605771"/>
              </p:ext>
            </p:extLst>
          </p:nvPr>
        </p:nvGraphicFramePr>
        <p:xfrm>
          <a:off x="1135607" y="1429840"/>
          <a:ext cx="9920785" cy="50664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066607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786132"/>
          </a:xfrm>
        </p:spPr>
        <p:txBody>
          <a:bodyPr>
            <a:normAutofit fontScale="90000"/>
          </a:bodyPr>
          <a:lstStyle/>
          <a:p>
            <a:r>
              <a:rPr lang="en-GB" dirty="0"/>
              <a:t>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5839" y="1531144"/>
            <a:ext cx="10515600" cy="46993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/>
              <a:t>Graph is a straight line, therefore F </a:t>
            </a:r>
            <a:r>
              <a:rPr lang="el-GR" dirty="0">
                <a:latin typeface="Calibri" panose="020F0502020204030204" pitchFamily="34" charset="0"/>
                <a:cs typeface="Calibri" panose="020F0502020204030204" pitchFamily="34" charset="0"/>
              </a:rPr>
              <a:t>α</a:t>
            </a: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dirty="0">
                <a:latin typeface="Symbol" panose="05050102010706020507" pitchFamily="18" charset="2"/>
                <a:cs typeface="Calibri" panose="020F0502020204030204" pitchFamily="34" charset="0"/>
              </a:rPr>
              <a:t>w</a:t>
            </a:r>
            <a:r>
              <a:rPr lang="en-GB" baseline="30000" dirty="0">
                <a:latin typeface="Calibri" panose="020F0502020204030204" pitchFamily="34" charset="0"/>
                <a:cs typeface="Calibri" panose="020F0502020204030204" pitchFamily="34" charset="0"/>
              </a:rPr>
              <a:t>2 </a:t>
            </a: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       Gradient of the line  = 30</a:t>
            </a:r>
          </a:p>
          <a:p>
            <a:pPr marL="0" indent="0">
              <a:buNone/>
            </a:pPr>
            <a:endParaRPr lang="en-GB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66976393"/>
              </p:ext>
            </p:extLst>
          </p:nvPr>
        </p:nvGraphicFramePr>
        <p:xfrm>
          <a:off x="4557986" y="2183685"/>
          <a:ext cx="1167357" cy="8958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53" name="Equation" r:id="rId3" imgW="545760" imgH="419040" progId="Equation.DSMT4">
                  <p:embed/>
                </p:oleObj>
              </mc:Choice>
              <mc:Fallback>
                <p:oleObj name="Equation" r:id="rId3" imgW="545760" imgH="419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557986" y="2183685"/>
                        <a:ext cx="1167357" cy="89587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44348185"/>
              </p:ext>
            </p:extLst>
          </p:nvPr>
        </p:nvGraphicFramePr>
        <p:xfrm>
          <a:off x="8716065" y="2221119"/>
          <a:ext cx="1193800" cy="839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54" name="Equation" r:id="rId5" imgW="558720" imgH="393480" progId="Equation.DSMT4">
                  <p:embed/>
                </p:oleObj>
              </mc:Choice>
              <mc:Fallback>
                <p:oleObj name="Equation" r:id="rId5" imgW="558720" imgH="393480" progId="Equation.DSMT4">
                  <p:embed/>
                  <p:pic>
                    <p:nvPicPr>
                      <p:cNvPr id="4" name="Object 3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8716065" y="2221119"/>
                        <a:ext cx="1193800" cy="8397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35501839"/>
              </p:ext>
            </p:extLst>
          </p:nvPr>
        </p:nvGraphicFramePr>
        <p:xfrm>
          <a:off x="1028132" y="3452371"/>
          <a:ext cx="2731805" cy="5463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55" name="Equation" r:id="rId7" imgW="1015920" imgH="203040" progId="Equation.DSMT4">
                  <p:embed/>
                </p:oleObj>
              </mc:Choice>
              <mc:Fallback>
                <p:oleObj name="Equation" r:id="rId7" imgW="101592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028132" y="3452371"/>
                        <a:ext cx="2731805" cy="54636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01024394"/>
              </p:ext>
            </p:extLst>
          </p:nvPr>
        </p:nvGraphicFramePr>
        <p:xfrm>
          <a:off x="5014096" y="3397721"/>
          <a:ext cx="1927225" cy="839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56" name="Equation" r:id="rId9" imgW="901440" imgH="393480" progId="Equation.DSMT4">
                  <p:embed/>
                </p:oleObj>
              </mc:Choice>
              <mc:Fallback>
                <p:oleObj name="Equation" r:id="rId9" imgW="901440" imgH="393480" progId="Equation.DSMT4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5014096" y="3397721"/>
                        <a:ext cx="1927225" cy="8397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46084253"/>
              </p:ext>
            </p:extLst>
          </p:nvPr>
        </p:nvGraphicFramePr>
        <p:xfrm>
          <a:off x="1402781" y="4583165"/>
          <a:ext cx="5538540" cy="11014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57" name="Equation" r:id="rId11" imgW="2234880" imgH="444240" progId="Equation.DSMT4">
                  <p:embed/>
                </p:oleObj>
              </mc:Choice>
              <mc:Fallback>
                <p:oleObj name="Equation" r:id="rId11" imgW="2234880" imgH="4442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1402781" y="4583165"/>
                        <a:ext cx="5538540" cy="110141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7514526" y="3583864"/>
            <a:ext cx="35968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(Radius of circle = 0.6 m </a:t>
            </a:r>
            <a:r>
              <a:rPr lang="en-GB" dirty="0"/>
              <a:t>)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970364" y="2355204"/>
                <a:ext cx="3865918" cy="62606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/>
                  <a:t>Therefore gradient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</m:t>
                        </m:r>
                        <m:r>
                          <a:rPr lang="en-GB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𝑦</m:t>
                        </m:r>
                      </m:num>
                      <m:den>
                        <m:r>
                          <a:rPr lang="en-GB" sz="2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</m:t>
                        </m:r>
                        <m:r>
                          <a:rPr lang="en-GB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den>
                    </m:f>
                  </m:oMath>
                </a14:m>
                <a:r>
                  <a:rPr lang="en-GB" sz="2400" dirty="0"/>
                  <a:t> =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0364" y="2355204"/>
                <a:ext cx="3865918" cy="626069"/>
              </a:xfrm>
              <a:prstGeom prst="rect">
                <a:avLst/>
              </a:prstGeom>
              <a:blipFill rotWithShape="0">
                <a:blip r:embed="rId13"/>
                <a:stretch>
                  <a:fillRect l="-2366" b="-873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Box 11"/>
          <p:cNvSpPr txBox="1"/>
          <p:nvPr/>
        </p:nvSpPr>
        <p:spPr>
          <a:xfrm>
            <a:off x="7169308" y="2483572"/>
            <a:ext cx="12281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Therefore: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9052737" y="4672207"/>
            <a:ext cx="242591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Check it on an electronic balance. </a:t>
            </a:r>
          </a:p>
          <a:p>
            <a:pPr algn="ctr"/>
            <a:r>
              <a:rPr lang="en-GB" dirty="0"/>
              <a:t>(should be about 55 g)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3751AA4-692F-4B7C-8968-572ABFACD2B3}"/>
              </a:ext>
            </a:extLst>
          </p:cNvPr>
          <p:cNvSpPr txBox="1"/>
          <p:nvPr/>
        </p:nvSpPr>
        <p:spPr>
          <a:xfrm>
            <a:off x="745839" y="5869245"/>
            <a:ext cx="77878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The LINEST function on Excel will give you the uncertainty in the gradient and hence the uncertainty in the mass can be determined.</a:t>
            </a:r>
          </a:p>
        </p:txBody>
      </p:sp>
    </p:spTree>
    <p:extLst>
      <p:ext uri="{BB962C8B-B14F-4D97-AF65-F5344CB8AC3E}">
        <p14:creationId xmlns:p14="http://schemas.microsoft.com/office/powerpoint/2010/main" val="3147112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9" grpId="0"/>
      <p:bldP spid="10" grpId="0"/>
      <p:bldP spid="12" grpId="0"/>
      <p:bldP spid="11" grpId="0"/>
      <p:bldP spid="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756850"/>
          </a:xfrm>
        </p:spPr>
        <p:txBody>
          <a:bodyPr>
            <a:normAutofit fontScale="90000"/>
          </a:bodyPr>
          <a:lstStyle/>
          <a:p>
            <a:r>
              <a:rPr lang="en-GB" dirty="0"/>
              <a:t>Central Force equations and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7358" y="1528188"/>
            <a:ext cx="10836442" cy="1843405"/>
          </a:xfrm>
        </p:spPr>
        <p:txBody>
          <a:bodyPr/>
          <a:lstStyle/>
          <a:p>
            <a:r>
              <a:rPr lang="en-GB" dirty="0"/>
              <a:t>Central force or centripetal force is the unbalanced force that keeps an object moving in a circle.</a:t>
            </a:r>
          </a:p>
          <a:p>
            <a:r>
              <a:rPr lang="en-GB"/>
              <a:t>Applications </a:t>
            </a:r>
            <a:r>
              <a:rPr lang="en-GB" dirty="0"/>
              <a:t>of centripetal force is one area when you are </a:t>
            </a:r>
            <a:r>
              <a:rPr lang="en-GB" b="1" u="sng" dirty="0"/>
              <a:t>guaranteed</a:t>
            </a:r>
            <a:r>
              <a:rPr lang="en-GB" dirty="0"/>
              <a:t> a question in the final exam.</a:t>
            </a: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35755207"/>
              </p:ext>
            </p:extLst>
          </p:nvPr>
        </p:nvGraphicFramePr>
        <p:xfrm>
          <a:off x="2292984" y="3486408"/>
          <a:ext cx="2431415" cy="17442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8" name="Equation" r:id="rId3" imgW="583920" imgH="419040" progId="Equation.DSMT4">
                  <p:embed/>
                </p:oleObj>
              </mc:Choice>
              <mc:Fallback>
                <p:oleObj name="Equation" r:id="rId3" imgW="583920" imgH="419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292984" y="3486408"/>
                        <a:ext cx="2431415" cy="1744276"/>
                      </a:xfrm>
                      <a:prstGeom prst="rect">
                        <a:avLst/>
                      </a:prstGeom>
                      <a:solidFill>
                        <a:schemeClr val="bg2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46686985"/>
              </p:ext>
            </p:extLst>
          </p:nvPr>
        </p:nvGraphicFramePr>
        <p:xfrm>
          <a:off x="6560650" y="3817300"/>
          <a:ext cx="2572215" cy="805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9" name="Equation" r:id="rId5" imgW="647640" imgH="203040" progId="Equation.DSMT4">
                  <p:embed/>
                </p:oleObj>
              </mc:Choice>
              <mc:Fallback>
                <p:oleObj name="Equation" r:id="rId5" imgW="647640" imgH="203040" progId="Equation.DSMT4">
                  <p:embed/>
                  <p:pic>
                    <p:nvPicPr>
                      <p:cNvPr id="4" name="Object 3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560650" y="3817300"/>
                        <a:ext cx="2572215" cy="805500"/>
                      </a:xfrm>
                      <a:prstGeom prst="rect">
                        <a:avLst/>
                      </a:prstGeom>
                      <a:solidFill>
                        <a:schemeClr val="bg2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637688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620998"/>
          </a:xfrm>
        </p:spPr>
        <p:txBody>
          <a:bodyPr>
            <a:normAutofit fontScale="90000"/>
          </a:bodyPr>
          <a:lstStyle/>
          <a:p>
            <a:r>
              <a:rPr lang="en-GB" dirty="0"/>
              <a:t>Horizontal circle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 flipH="1">
            <a:off x="8252460" y="1062196"/>
            <a:ext cx="3502343" cy="2834709"/>
          </a:xfrm>
        </p:spPr>
      </p:pic>
      <p:sp>
        <p:nvSpPr>
          <p:cNvPr id="5" name="TextBox 4"/>
          <p:cNvSpPr txBox="1"/>
          <p:nvPr/>
        </p:nvSpPr>
        <p:spPr>
          <a:xfrm>
            <a:off x="1028700" y="1334873"/>
            <a:ext cx="698658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A  Renault Clio with 4 passengers has a total mass of 1250 kg. It is driven round the Murray roundabout in East Kilbride at 8.94ms</a:t>
            </a:r>
            <a:r>
              <a:rPr lang="en-GB" sz="2400" baseline="30000" dirty="0"/>
              <a:t>-1</a:t>
            </a:r>
            <a:r>
              <a:rPr lang="en-GB" sz="2400" dirty="0"/>
              <a:t> (20mph)</a:t>
            </a:r>
          </a:p>
          <a:p>
            <a:r>
              <a:rPr lang="en-GB" sz="2400" dirty="0"/>
              <a:t>The Murray roundabout has a radius of 12 m in the outside lane.</a:t>
            </a:r>
            <a:endParaRPr lang="en-US" sz="2400" dirty="0"/>
          </a:p>
        </p:txBody>
      </p:sp>
      <p:sp>
        <p:nvSpPr>
          <p:cNvPr id="6" name="Rectangle 5"/>
          <p:cNvSpPr/>
          <p:nvPr/>
        </p:nvSpPr>
        <p:spPr>
          <a:xfrm>
            <a:off x="10892790" y="1062196"/>
            <a:ext cx="342900" cy="26289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028700" y="3578313"/>
            <a:ext cx="915828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lphaLcParenR"/>
            </a:pPr>
            <a:r>
              <a:rPr lang="en-GB" dirty="0"/>
              <a:t>Calculate the centripetal force required to keep the car moving in a circle around the roundabout.</a:t>
            </a:r>
          </a:p>
          <a:p>
            <a:pPr marL="342900" indent="-342900">
              <a:buAutoNum type="alphaLcParenR"/>
            </a:pPr>
            <a:r>
              <a:rPr lang="en-GB" dirty="0"/>
              <a:t>A passenger in the passenger seat has a mass of 60kg. Calculate the force required to keep them moving in the same circular path.</a:t>
            </a:r>
          </a:p>
          <a:p>
            <a:pPr marL="342900" indent="-342900">
              <a:buFontTx/>
              <a:buAutoNum type="alphaLcParenR"/>
            </a:pPr>
            <a:r>
              <a:rPr lang="en-GB" dirty="0"/>
              <a:t>Explain why you feel thrown out to the side when a car goes round a roundabout.</a:t>
            </a:r>
          </a:p>
          <a:p>
            <a:pPr marL="342900" indent="-342900">
              <a:buFontTx/>
              <a:buAutoNum type="alphaLcParenR"/>
            </a:pPr>
            <a:r>
              <a:rPr lang="en-GB" dirty="0"/>
              <a:t>The maximum friction provided by the tyres is 18500 N . Calculate the maximum speed the car could go round the roundabout without  skidding. 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300163" y="5857875"/>
            <a:ext cx="99355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a) 8330 N     b) 400 N      c)  (Newtons 1</a:t>
            </a:r>
            <a:r>
              <a:rPr lang="en-GB" baseline="30000" dirty="0"/>
              <a:t>st</a:t>
            </a:r>
            <a:r>
              <a:rPr lang="en-GB" dirty="0"/>
              <a:t> Law)     d)  13.3 ms</a:t>
            </a:r>
            <a:r>
              <a:rPr lang="en-GB" baseline="30000" dirty="0"/>
              <a:t>-1</a:t>
            </a:r>
            <a:r>
              <a:rPr lang="en-GB" dirty="0"/>
              <a:t>   (30mph)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9971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43798" y="751460"/>
            <a:ext cx="2525537" cy="217993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01770"/>
          </a:xfrm>
        </p:spPr>
        <p:txBody>
          <a:bodyPr/>
          <a:lstStyle/>
          <a:p>
            <a:r>
              <a:rPr lang="en-GB" dirty="0"/>
              <a:t>Motion in a vertical circle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6713" y="1371600"/>
            <a:ext cx="10690308" cy="2743200"/>
          </a:xfrm>
        </p:spPr>
        <p:txBody>
          <a:bodyPr>
            <a:normAutofit/>
          </a:bodyPr>
          <a:lstStyle/>
          <a:p>
            <a:r>
              <a:rPr lang="en-GB" sz="2400" dirty="0"/>
              <a:t>Consider a mass being swung in a vertical circle, i.e. a bucket</a:t>
            </a:r>
            <a:br>
              <a:rPr lang="en-GB" sz="2400" dirty="0"/>
            </a:br>
            <a:r>
              <a:rPr lang="en-GB" sz="2400" dirty="0"/>
              <a:t> of water attached to a rope…..</a:t>
            </a:r>
          </a:p>
          <a:p>
            <a:r>
              <a:rPr lang="en-GB" sz="2400" dirty="0"/>
              <a:t>Weight always acts down</a:t>
            </a:r>
          </a:p>
          <a:p>
            <a:r>
              <a:rPr lang="en-GB" sz="2400" dirty="0"/>
              <a:t>Central force always acts towards the centre of the circle.</a:t>
            </a:r>
          </a:p>
          <a:p>
            <a:r>
              <a:rPr lang="en-GB" sz="2400" dirty="0"/>
              <a:t>At the top tension is reduced as weight provides some of the central force.</a:t>
            </a:r>
          </a:p>
          <a:p>
            <a:r>
              <a:rPr lang="en-GB" sz="2400" dirty="0"/>
              <a:t>At the bottom weight is added to the central force. This increases the tension.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89097" y="4114800"/>
            <a:ext cx="731190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To keep the bucket moving in a vertical circle, the central force must be greater than or equal to the weight.</a:t>
            </a:r>
          </a:p>
          <a:p>
            <a:endParaRPr lang="en-GB" dirty="0"/>
          </a:p>
          <a:p>
            <a:r>
              <a:rPr lang="en-GB" dirty="0"/>
              <a:t>Therefore there is a </a:t>
            </a:r>
            <a:r>
              <a:rPr lang="en-GB" b="1" u="sng" dirty="0"/>
              <a:t>minimum</a:t>
            </a:r>
            <a:r>
              <a:rPr lang="en-GB" dirty="0"/>
              <a:t> velocity to keep it moving in a vertical circle.</a:t>
            </a:r>
          </a:p>
          <a:p>
            <a:endParaRPr lang="en-GB" dirty="0"/>
          </a:p>
          <a:p>
            <a:r>
              <a:rPr lang="en-GB" dirty="0"/>
              <a:t>If the velocity is less than this </a:t>
            </a:r>
            <a:r>
              <a:rPr lang="en-GB" b="1" u="sng" dirty="0"/>
              <a:t>minimum</a:t>
            </a:r>
            <a:r>
              <a:rPr lang="en-GB" dirty="0"/>
              <a:t>, weight will be greater than the central force and the mass no longer moves in a circle. 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93856874"/>
              </p:ext>
            </p:extLst>
          </p:nvPr>
        </p:nvGraphicFramePr>
        <p:xfrm>
          <a:off x="8730066" y="4219504"/>
          <a:ext cx="2525537" cy="764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4" name="Equation" r:id="rId4" imgW="1384200" imgH="419040" progId="Equation.DSMT4">
                  <p:embed/>
                </p:oleObj>
              </mc:Choice>
              <mc:Fallback>
                <p:oleObj name="Equation" r:id="rId4" imgW="1384200" imgH="419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8730066" y="4219504"/>
                        <a:ext cx="2525537" cy="7646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76492650"/>
              </p:ext>
            </p:extLst>
          </p:nvPr>
        </p:nvGraphicFramePr>
        <p:xfrm>
          <a:off x="9391965" y="5088820"/>
          <a:ext cx="1201738" cy="5722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5" name="Equation" r:id="rId6" imgW="533160" imgH="253800" progId="Equation.DSMT4">
                  <p:embed/>
                </p:oleObj>
              </mc:Choice>
              <mc:Fallback>
                <p:oleObj name="Equation" r:id="rId6" imgW="53316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9391965" y="5088820"/>
                        <a:ext cx="1201738" cy="572257"/>
                      </a:xfrm>
                      <a:prstGeom prst="rect">
                        <a:avLst/>
                      </a:prstGeom>
                      <a:gradFill>
                        <a:gsLst>
                          <a:gs pos="0">
                            <a:schemeClr val="accent1">
                              <a:lumMod val="5000"/>
                              <a:lumOff val="95000"/>
                            </a:schemeClr>
                          </a:gs>
                          <a:gs pos="74000">
                            <a:schemeClr val="accent1">
                              <a:lumMod val="45000"/>
                              <a:lumOff val="55000"/>
                            </a:schemeClr>
                          </a:gs>
                          <a:gs pos="83000">
                            <a:schemeClr val="accent1">
                              <a:lumMod val="45000"/>
                              <a:lumOff val="55000"/>
                            </a:schemeClr>
                          </a:gs>
                          <a:gs pos="100000">
                            <a:schemeClr val="accent1">
                              <a:lumMod val="30000"/>
                              <a:lumOff val="70000"/>
                            </a:schemeClr>
                          </a:gs>
                        </a:gsLst>
                        <a:lin ang="5400000" scaled="1"/>
                      </a:gra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061892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633</TotalTime>
  <Words>1135</Words>
  <Application>Microsoft Office PowerPoint</Application>
  <PresentationFormat>Widescreen</PresentationFormat>
  <Paragraphs>131</Paragraphs>
  <Slides>21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9" baseType="lpstr">
      <vt:lpstr>Arial</vt:lpstr>
      <vt:lpstr>Calibri</vt:lpstr>
      <vt:lpstr>Cambria Math</vt:lpstr>
      <vt:lpstr>Constantia</vt:lpstr>
      <vt:lpstr>Symbol</vt:lpstr>
      <vt:lpstr>Wingdings 2</vt:lpstr>
      <vt:lpstr>Flow</vt:lpstr>
      <vt:lpstr>Equation</vt:lpstr>
      <vt:lpstr>Central Force</vt:lpstr>
      <vt:lpstr>Experiment: Relationship between F and w</vt:lpstr>
      <vt:lpstr>Sample Results (with string of radius 0.6m)</vt:lpstr>
      <vt:lpstr>Sample Results (with string of radius 0.6m)</vt:lpstr>
      <vt:lpstr>Graph</vt:lpstr>
      <vt:lpstr>Analysis</vt:lpstr>
      <vt:lpstr>Central Force equations and examples</vt:lpstr>
      <vt:lpstr>Horizontal circle</vt:lpstr>
      <vt:lpstr>Motion in a vertical circle</vt:lpstr>
      <vt:lpstr>Humpback bridge</vt:lpstr>
      <vt:lpstr>2017 paper – vertical circle</vt:lpstr>
      <vt:lpstr>PowerPoint Presentation</vt:lpstr>
      <vt:lpstr>Vertical circle  2013 Q1</vt:lpstr>
      <vt:lpstr>Banking</vt:lpstr>
      <vt:lpstr>Maximum Banking speed</vt:lpstr>
      <vt:lpstr>Banking example</vt:lpstr>
      <vt:lpstr>Conical pendulum 2010 Q2</vt:lpstr>
      <vt:lpstr>Satellite motion</vt:lpstr>
      <vt:lpstr>Satellite motion – we will come back to this!</vt:lpstr>
      <vt:lpstr>Period of satellite orbit – (nice derivation)</vt:lpstr>
      <vt:lpstr>Height of Geostationary Orbit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Central Force</dc:title>
  <dc:creator>Colin Stewart</dc:creator>
  <cp:lastModifiedBy>S Marshallsay</cp:lastModifiedBy>
  <cp:revision>51</cp:revision>
  <dcterms:created xsi:type="dcterms:W3CDTF">2017-06-19T17:23:08Z</dcterms:created>
  <dcterms:modified xsi:type="dcterms:W3CDTF">2018-08-31T09:16:47Z</dcterms:modified>
</cp:coreProperties>
</file>