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4" r:id="rId9"/>
    <p:sldId id="262" r:id="rId10"/>
    <p:sldId id="263" r:id="rId11"/>
    <p:sldId id="266" r:id="rId12"/>
    <p:sldId id="267" r:id="rId13"/>
    <p:sldId id="284" r:id="rId14"/>
    <p:sldId id="285" r:id="rId15"/>
    <p:sldId id="286" r:id="rId16"/>
    <p:sldId id="287" r:id="rId17"/>
    <p:sldId id="288" r:id="rId18"/>
    <p:sldId id="273" r:id="rId19"/>
    <p:sldId id="274" r:id="rId20"/>
    <p:sldId id="275" r:id="rId21"/>
    <p:sldId id="276" r:id="rId22"/>
    <p:sldId id="277" r:id="rId23"/>
    <p:sldId id="278" r:id="rId24"/>
    <p:sldId id="279" r:id="rId25"/>
    <p:sldId id="281" r:id="rId26"/>
    <p:sldId id="280" r:id="rId27"/>
    <p:sldId id="282" r:id="rId28"/>
    <p:sldId id="283"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2" autoAdjust="0"/>
    <p:restoredTop sz="94660"/>
  </p:normalViewPr>
  <p:slideViewPr>
    <p:cSldViewPr snapToGrid="0">
      <p:cViewPr varScale="1">
        <p:scale>
          <a:sx n="73" d="100"/>
          <a:sy n="73" d="100"/>
        </p:scale>
        <p:origin x="90"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image" Target="../media/image18.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wmf"/><Relationship Id="rId1" Type="http://schemas.openxmlformats.org/officeDocument/2006/relationships/image" Target="../media/image25.wmf"/><Relationship Id="rId4"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0127192-604F-4809-B6BB-A14BB062D433}" type="datetimeFigureOut">
              <a:rPr lang="en-GB" smtClean="0"/>
              <a:t>26/09/2018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28244971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127192-604F-4809-B6BB-A14BB062D433}"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258729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127192-604F-4809-B6BB-A14BB062D433}"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277084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127192-604F-4809-B6BB-A14BB062D433}"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275463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0127192-604F-4809-B6BB-A14BB062D433}"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26891931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127192-604F-4809-B6BB-A14BB062D433}"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405435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0127192-604F-4809-B6BB-A14BB062D433}" type="datetimeFigureOut">
              <a:rPr lang="en-GB" smtClean="0"/>
              <a:t>26/09/2018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7499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0127192-604F-4809-B6BB-A14BB062D433}" type="datetimeFigureOut">
              <a:rPr lang="en-GB" smtClean="0"/>
              <a:t>26/09/2018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71523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27192-604F-4809-B6BB-A14BB062D433}" type="datetimeFigureOut">
              <a:rPr lang="en-GB" smtClean="0"/>
              <a:t>26/09/2018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206000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127192-604F-4809-B6BB-A14BB062D433}"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CD9F6-5742-4FAF-92E4-CC135C9BF1D7}" type="slidenum">
              <a:rPr lang="en-GB" smtClean="0"/>
              <a:t>‹#›</a:t>
            </a:fld>
            <a:endParaRPr lang="en-GB"/>
          </a:p>
        </p:txBody>
      </p:sp>
    </p:spTree>
    <p:extLst>
      <p:ext uri="{BB962C8B-B14F-4D97-AF65-F5344CB8AC3E}">
        <p14:creationId xmlns:p14="http://schemas.microsoft.com/office/powerpoint/2010/main" val="395477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0127192-604F-4809-B6BB-A14BB062D433}"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481CD9F6-5742-4FAF-92E4-CC135C9BF1D7}"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69660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127192-604F-4809-B6BB-A14BB062D433}" type="datetimeFigureOut">
              <a:rPr lang="en-GB" smtClean="0"/>
              <a:t>26/09/2018</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1CD9F6-5742-4FAF-92E4-CC135C9BF1D7}"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966278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0.wmf"/><Relationship Id="rId5" Type="http://schemas.openxmlformats.org/officeDocument/2006/relationships/image" Target="../media/image21.png"/><Relationship Id="rId10" Type="http://schemas.openxmlformats.org/officeDocument/2006/relationships/oleObject" Target="../embeddings/oleObject9.bin"/><Relationship Id="rId4" Type="http://schemas.openxmlformats.org/officeDocument/2006/relationships/image" Target="../media/image18.wmf"/><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4.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21.wmf"/><Relationship Id="rId4" Type="http://schemas.openxmlformats.org/officeDocument/2006/relationships/oleObject" Target="../embeddings/oleObject10.bin"/><Relationship Id="rId9" Type="http://schemas.openxmlformats.org/officeDocument/2006/relationships/image" Target="../media/image23.wmf"/></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4.bin"/><Relationship Id="rId10"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7.png"/><Relationship Id="rId4" Type="http://schemas.openxmlformats.org/officeDocument/2006/relationships/image" Target="../media/image35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NOqR1Csv7yg" TargetMode="External"/><Relationship Id="rId2" Type="http://schemas.openxmlformats.org/officeDocument/2006/relationships/hyperlink" Target="http://www.space.com/15421-black-holes" TargetMode="External"/><Relationship Id="rId1" Type="http://schemas.openxmlformats.org/officeDocument/2006/relationships/slideLayout" Target="../slideLayouts/slideLayout2.xml"/><Relationship Id="rId6" Type="http://schemas.openxmlformats.org/officeDocument/2006/relationships/hyperlink" Target="https://www.youtube.com/watch?v=e-P5IFTqB98" TargetMode="External"/><Relationship Id="rId5" Type="http://schemas.openxmlformats.org/officeDocument/2006/relationships/hyperlink" Target="https://www.youtube.com/watch?v=3pAnRKD4raY"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8bTdMmNZm2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file:///\\SEC-DC-001.CL06.INTERNAL\Media\Science%20and%20Physics\BBC%20iplayer%20programmes\Richard_Hammond_Builds_a_Planet_-_1._Richard_Hammond_Builds_a_Planet_b03hhqw8_default.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Newton’s Law of Gravitation</a:t>
            </a:r>
          </a:p>
        </p:txBody>
      </p:sp>
      <p:sp>
        <p:nvSpPr>
          <p:cNvPr id="3" name="Subtitle 2"/>
          <p:cNvSpPr>
            <a:spLocks noGrp="1"/>
          </p:cNvSpPr>
          <p:nvPr>
            <p:ph type="subTitle" idx="1"/>
          </p:nvPr>
        </p:nvSpPr>
        <p:spPr/>
        <p:txBody>
          <a:bodyPr/>
          <a:lstStyle/>
          <a:p>
            <a:r>
              <a:rPr lang="en-GB"/>
              <a:t>AH </a:t>
            </a:r>
            <a:r>
              <a:rPr lang="en-GB" smtClean="0"/>
              <a:t>Physics</a:t>
            </a:r>
            <a:endParaRPr lang="en-GB" dirty="0"/>
          </a:p>
        </p:txBody>
      </p:sp>
    </p:spTree>
    <p:extLst>
      <p:ext uri="{BB962C8B-B14F-4D97-AF65-F5344CB8AC3E}">
        <p14:creationId xmlns:p14="http://schemas.microsoft.com/office/powerpoint/2010/main" val="318346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09026"/>
          </a:xfrm>
        </p:spPr>
        <p:txBody>
          <a:bodyPr/>
          <a:lstStyle/>
          <a:p>
            <a:r>
              <a:rPr lang="en-GB" dirty="0"/>
              <a:t>Examples</a:t>
            </a:r>
          </a:p>
        </p:txBody>
      </p:sp>
      <p:sp>
        <p:nvSpPr>
          <p:cNvPr id="3" name="Content Placeholder 2"/>
          <p:cNvSpPr>
            <a:spLocks noGrp="1"/>
          </p:cNvSpPr>
          <p:nvPr>
            <p:ph idx="1"/>
          </p:nvPr>
        </p:nvSpPr>
        <p:spPr>
          <a:xfrm>
            <a:off x="609600" y="1728651"/>
            <a:ext cx="10972800" cy="4389120"/>
          </a:xfrm>
        </p:spPr>
        <p:txBody>
          <a:bodyPr>
            <a:normAutofit lnSpcReduction="10000"/>
          </a:bodyPr>
          <a:lstStyle/>
          <a:p>
            <a:r>
              <a:rPr lang="en-GB" dirty="0"/>
              <a:t>1.   2 oil tankers each of mass 2.6 x10</a:t>
            </a:r>
            <a:r>
              <a:rPr lang="en-GB" baseline="30000" dirty="0"/>
              <a:t>8</a:t>
            </a:r>
            <a:r>
              <a:rPr lang="en-GB" dirty="0"/>
              <a:t> kg are docked 40m from </a:t>
            </a:r>
            <a:r>
              <a:rPr lang="en-GB"/>
              <a:t>each other.</a:t>
            </a:r>
            <a:endParaRPr lang="en-GB" dirty="0"/>
          </a:p>
          <a:p>
            <a:pPr marL="0" indent="0">
              <a:buNone/>
            </a:pPr>
            <a:r>
              <a:rPr lang="en-GB" dirty="0"/>
              <a:t>	Calculate the gravitational force of attraction between them.</a:t>
            </a:r>
          </a:p>
          <a:p>
            <a:pPr marL="0" indent="0">
              <a:buNone/>
            </a:pPr>
            <a:endParaRPr lang="en-GB" dirty="0"/>
          </a:p>
          <a:p>
            <a:r>
              <a:rPr lang="en-GB" dirty="0"/>
              <a:t>2  What is the gravitational force of attraction between 2 60kg students 	sitting 0.8 m apart</a:t>
            </a:r>
          </a:p>
          <a:p>
            <a:endParaRPr lang="en-GB" dirty="0"/>
          </a:p>
          <a:p>
            <a:r>
              <a:rPr lang="en-GB" dirty="0"/>
              <a:t>3   What is the force of attraction between the Earth and the moon</a:t>
            </a:r>
          </a:p>
          <a:p>
            <a:pPr marL="0" indent="0">
              <a:buNone/>
            </a:pPr>
            <a:r>
              <a:rPr lang="en-GB" dirty="0"/>
              <a:t>	mass of the Earth :  6 x 10</a:t>
            </a:r>
            <a:r>
              <a:rPr lang="en-GB" baseline="30000" dirty="0"/>
              <a:t>24</a:t>
            </a:r>
            <a:r>
              <a:rPr lang="en-GB" dirty="0"/>
              <a:t> kg</a:t>
            </a:r>
          </a:p>
          <a:p>
            <a:pPr marL="0" indent="0">
              <a:buNone/>
            </a:pPr>
            <a:r>
              <a:rPr lang="en-GB" dirty="0"/>
              <a:t>	mass of the moon :  7.3 x 10</a:t>
            </a:r>
            <a:r>
              <a:rPr lang="en-GB" baseline="30000" dirty="0"/>
              <a:t>22 </a:t>
            </a:r>
            <a:r>
              <a:rPr lang="en-GB" dirty="0"/>
              <a:t>kg</a:t>
            </a:r>
          </a:p>
          <a:p>
            <a:pPr marL="0" indent="0">
              <a:buNone/>
            </a:pPr>
            <a:r>
              <a:rPr lang="en-GB" dirty="0"/>
              <a:t>	mean Earth / moon radius : 3.84 x 10</a:t>
            </a:r>
            <a:r>
              <a:rPr lang="en-GB" baseline="30000" dirty="0"/>
              <a:t>8</a:t>
            </a:r>
            <a:r>
              <a:rPr lang="en-GB" dirty="0"/>
              <a:t> m.</a:t>
            </a:r>
          </a:p>
        </p:txBody>
      </p:sp>
    </p:spTree>
    <p:extLst>
      <p:ext uri="{BB962C8B-B14F-4D97-AF65-F5344CB8AC3E}">
        <p14:creationId xmlns:p14="http://schemas.microsoft.com/office/powerpoint/2010/main" val="30627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38273"/>
          </a:xfrm>
        </p:spPr>
        <p:txBody>
          <a:bodyPr/>
          <a:lstStyle/>
          <a:p>
            <a:r>
              <a:rPr lang="en-GB" dirty="0"/>
              <a:t>‘g’ on other planets</a:t>
            </a:r>
          </a:p>
        </p:txBody>
      </p:sp>
      <p:sp>
        <p:nvSpPr>
          <p:cNvPr id="3" name="Content Placeholder 2"/>
          <p:cNvSpPr>
            <a:spLocks noGrp="1"/>
          </p:cNvSpPr>
          <p:nvPr>
            <p:ph idx="1"/>
          </p:nvPr>
        </p:nvSpPr>
        <p:spPr>
          <a:xfrm>
            <a:off x="609600" y="1696598"/>
            <a:ext cx="10972800" cy="1079653"/>
          </a:xfrm>
        </p:spPr>
        <p:txBody>
          <a:bodyPr>
            <a:normAutofit fontScale="92500" lnSpcReduction="20000"/>
          </a:bodyPr>
          <a:lstStyle/>
          <a:p>
            <a:r>
              <a:rPr lang="en-GB" dirty="0"/>
              <a:t>If the mass and radius of a planet are known, the gravitational field strength on the planet can be determined</a:t>
            </a:r>
          </a:p>
          <a:p>
            <a:r>
              <a:rPr lang="en-GB" dirty="0"/>
              <a:t>Since gravitational field strength is “the force per unit mass”………</a:t>
            </a:r>
          </a:p>
        </p:txBody>
      </p:sp>
      <mc:AlternateContent xmlns:mc="http://schemas.openxmlformats.org/markup-compatibility/2006" xmlns:a14="http://schemas.microsoft.com/office/drawing/2010/main">
        <mc:Choice Requires="a14">
          <p:sp>
            <p:nvSpPr>
              <p:cNvPr id="4" name="TextBox 3"/>
              <p:cNvSpPr txBox="1"/>
              <p:nvPr/>
            </p:nvSpPr>
            <p:spPr>
              <a:xfrm>
                <a:off x="1962838" y="3235928"/>
                <a:ext cx="4109292" cy="6939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𝑔</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𝐹</m:t>
                          </m:r>
                        </m:num>
                        <m:den>
                          <m:r>
                            <a:rPr lang="en-GB" sz="2400" b="0" i="1" smtClean="0">
                              <a:latin typeface="Cambria Math" panose="02040503050406030204" pitchFamily="18" charset="0"/>
                            </a:rPr>
                            <m:t>𝑚</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𝐺𝑀𝑚</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1</m:t>
                          </m:r>
                        </m:num>
                        <m:den>
                          <m:r>
                            <a:rPr lang="en-GB" sz="2400" b="0" i="1" smtClean="0">
                              <a:latin typeface="Cambria Math" panose="02040503050406030204" pitchFamily="18" charset="0"/>
                              <a:ea typeface="Cambria Math" panose="02040503050406030204" pitchFamily="18" charset="0"/>
                            </a:rPr>
                            <m:t>𝑚</m:t>
                          </m:r>
                        </m:den>
                      </m:f>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𝐺𝑀</m:t>
                          </m:r>
                        </m:num>
                        <m:den>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𝑟</m:t>
                              </m:r>
                            </m:e>
                            <m:sup>
                              <m:r>
                                <a:rPr lang="en-GB" sz="2400" b="0" i="1" smtClean="0">
                                  <a:latin typeface="Cambria Math" panose="02040503050406030204" pitchFamily="18" charset="0"/>
                                  <a:ea typeface="Cambria Math" panose="02040503050406030204" pitchFamily="18" charset="0"/>
                                </a:rPr>
                                <m:t>2</m:t>
                              </m:r>
                            </m:sup>
                          </m:sSup>
                        </m:den>
                      </m:f>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962838" y="3235928"/>
                <a:ext cx="4109292" cy="693908"/>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632152" y="3292843"/>
                <a:ext cx="1806767" cy="806631"/>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𝑔</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𝐺𝑀</m:t>
                          </m:r>
                        </m:num>
                        <m:den>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𝑟</m:t>
                              </m:r>
                            </m:e>
                            <m:sup>
                              <m:r>
                                <a:rPr lang="en-GB" sz="2800" b="0" i="1" smtClean="0">
                                  <a:latin typeface="Cambria Math" panose="02040503050406030204" pitchFamily="18" charset="0"/>
                                </a:rPr>
                                <m:t>2</m:t>
                              </m:r>
                            </m:sup>
                          </m:sSup>
                        </m:den>
                      </m:f>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632152" y="3292843"/>
                <a:ext cx="1806767" cy="806631"/>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1090670" y="4616067"/>
            <a:ext cx="10124501" cy="1477328"/>
          </a:xfrm>
          <a:prstGeom prst="rect">
            <a:avLst/>
          </a:prstGeom>
          <a:noFill/>
        </p:spPr>
        <p:txBody>
          <a:bodyPr wrap="square" rtlCol="0">
            <a:spAutoFit/>
          </a:bodyPr>
          <a:lstStyle/>
          <a:p>
            <a:r>
              <a:rPr lang="en-GB" dirty="0"/>
              <a:t>This also means that ‘g’ also depends on the height or distance from the centre of a planet.</a:t>
            </a:r>
          </a:p>
          <a:p>
            <a:r>
              <a:rPr lang="en-GB" dirty="0"/>
              <a:t>The further away you are the smaller the value of ‘g’.</a:t>
            </a:r>
          </a:p>
          <a:p>
            <a:endParaRPr lang="en-GB" dirty="0"/>
          </a:p>
          <a:p>
            <a:r>
              <a:rPr lang="en-GB" dirty="0"/>
              <a:t>Note: If a question gives you the height above a planet, remember to add on the radius of the planet to get the total ‘r’.</a:t>
            </a:r>
          </a:p>
        </p:txBody>
      </p:sp>
      <p:sp>
        <p:nvSpPr>
          <p:cNvPr id="7" name="TextBox 6"/>
          <p:cNvSpPr txBox="1"/>
          <p:nvPr/>
        </p:nvSpPr>
        <p:spPr>
          <a:xfrm>
            <a:off x="8868579" y="3115440"/>
            <a:ext cx="2864384" cy="1097736"/>
          </a:xfrm>
          <a:prstGeom prst="rect">
            <a:avLst/>
          </a:prstGeom>
          <a:noFill/>
        </p:spPr>
        <p:txBody>
          <a:bodyPr wrap="square" rtlCol="0">
            <a:spAutoFit/>
          </a:bodyPr>
          <a:lstStyle/>
          <a:p>
            <a:r>
              <a:rPr lang="en-GB" sz="1400" dirty="0"/>
              <a:t>G =</a:t>
            </a:r>
            <a:r>
              <a:rPr lang="en-GB" sz="1400" dirty="0" err="1"/>
              <a:t>Newtons</a:t>
            </a:r>
            <a:r>
              <a:rPr lang="en-GB" sz="1400" dirty="0"/>
              <a:t> Universal constant of gravitation 6.67 x 10</a:t>
            </a:r>
            <a:r>
              <a:rPr lang="en-GB" sz="1400" baseline="30000" dirty="0"/>
              <a:t>-11 </a:t>
            </a:r>
            <a:r>
              <a:rPr lang="en-GB" sz="1400" dirty="0"/>
              <a:t> Nm</a:t>
            </a:r>
            <a:r>
              <a:rPr lang="en-GB" sz="1400" baseline="30000" dirty="0"/>
              <a:t>2</a:t>
            </a:r>
            <a:r>
              <a:rPr lang="en-GB" sz="1400" dirty="0"/>
              <a:t>kg</a:t>
            </a:r>
            <a:r>
              <a:rPr lang="en-GB" sz="1400" baseline="30000" dirty="0"/>
              <a:t>-2</a:t>
            </a:r>
          </a:p>
          <a:p>
            <a:endParaRPr lang="en-GB" sz="1400" baseline="30000" dirty="0"/>
          </a:p>
          <a:p>
            <a:r>
              <a:rPr lang="en-GB" sz="1400" dirty="0"/>
              <a:t>M = mass of planet (kg)</a:t>
            </a:r>
          </a:p>
          <a:p>
            <a:r>
              <a:rPr lang="en-GB" sz="1400" dirty="0"/>
              <a:t>r = radius of planet (m)</a:t>
            </a:r>
          </a:p>
        </p:txBody>
      </p:sp>
    </p:spTree>
    <p:extLst>
      <p:ext uri="{BB962C8B-B14F-4D97-AF65-F5344CB8AC3E}">
        <p14:creationId xmlns:p14="http://schemas.microsoft.com/office/powerpoint/2010/main" val="20209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7801" y="935442"/>
            <a:ext cx="6962137" cy="2697307"/>
          </a:xfrm>
          <a:prstGeom prst="rect">
            <a:avLst/>
          </a:prstGeom>
        </p:spPr>
      </p:pic>
      <p:sp>
        <p:nvSpPr>
          <p:cNvPr id="2" name="Title 1"/>
          <p:cNvSpPr>
            <a:spLocks noGrp="1"/>
          </p:cNvSpPr>
          <p:nvPr>
            <p:ph type="title"/>
          </p:nvPr>
        </p:nvSpPr>
        <p:spPr>
          <a:xfrm>
            <a:off x="609600" y="704088"/>
            <a:ext cx="10972800" cy="761155"/>
          </a:xfrm>
        </p:spPr>
        <p:txBody>
          <a:bodyPr>
            <a:normAutofit fontScale="90000"/>
          </a:bodyPr>
          <a:lstStyle/>
          <a:p>
            <a:r>
              <a:rPr lang="en-GB" dirty="0"/>
              <a:t>examples</a:t>
            </a:r>
          </a:p>
        </p:txBody>
      </p:sp>
      <p:sp>
        <p:nvSpPr>
          <p:cNvPr id="3" name="Content Placeholder 2"/>
          <p:cNvSpPr>
            <a:spLocks noGrp="1"/>
          </p:cNvSpPr>
          <p:nvPr>
            <p:ph idx="1"/>
          </p:nvPr>
        </p:nvSpPr>
        <p:spPr>
          <a:xfrm>
            <a:off x="609600" y="1781243"/>
            <a:ext cx="6925937" cy="3947528"/>
          </a:xfrm>
        </p:spPr>
        <p:txBody>
          <a:bodyPr>
            <a:normAutofit fontScale="92500" lnSpcReduction="20000"/>
          </a:bodyPr>
          <a:lstStyle/>
          <a:p>
            <a:pPr marL="0" indent="0">
              <a:buNone/>
            </a:pPr>
            <a:r>
              <a:rPr lang="en-GB" dirty="0"/>
              <a:t>a) Calculate ‘g’ on the surface of the moon</a:t>
            </a:r>
          </a:p>
          <a:p>
            <a:endParaRPr lang="en-GB" dirty="0"/>
          </a:p>
          <a:p>
            <a:pPr marL="0" indent="0">
              <a:buNone/>
            </a:pPr>
            <a:r>
              <a:rPr lang="en-GB" dirty="0"/>
              <a:t>b) Calculate  ‘g’ at the top of mount Everest</a:t>
            </a:r>
          </a:p>
          <a:p>
            <a:pPr marL="0" indent="0">
              <a:buNone/>
            </a:pPr>
            <a:r>
              <a:rPr lang="en-GB" dirty="0"/>
              <a:t>     (height above Earth  = 8,850m)</a:t>
            </a:r>
          </a:p>
          <a:p>
            <a:pPr marL="0" indent="0">
              <a:buNone/>
            </a:pPr>
            <a:r>
              <a:rPr lang="en-GB" dirty="0"/>
              <a:t>	</a:t>
            </a:r>
          </a:p>
          <a:p>
            <a:pPr marL="0" indent="0">
              <a:buNone/>
            </a:pPr>
            <a:r>
              <a:rPr lang="en-GB" dirty="0"/>
              <a:t>c) Calculate ‘g’ at  the orbit of the </a:t>
            </a:r>
            <a:r>
              <a:rPr lang="en-GB"/>
              <a:t>International      </a:t>
            </a:r>
            <a:br>
              <a:rPr lang="en-GB"/>
            </a:br>
            <a:r>
              <a:rPr lang="en-GB"/>
              <a:t>     Space </a:t>
            </a:r>
            <a:r>
              <a:rPr lang="en-GB" dirty="0"/>
              <a:t>Station (ISS)</a:t>
            </a:r>
          </a:p>
          <a:p>
            <a:pPr marL="0" indent="0">
              <a:buNone/>
            </a:pPr>
            <a:r>
              <a:rPr lang="en-GB" dirty="0"/>
              <a:t>    (height of orbit above Earth surface =  400km)</a:t>
            </a:r>
          </a:p>
          <a:p>
            <a:pPr marL="0" indent="0">
              <a:buNone/>
            </a:pPr>
            <a:endParaRPr lang="en-GB" dirty="0"/>
          </a:p>
          <a:p>
            <a:pPr marL="0" indent="0">
              <a:buNone/>
            </a:pPr>
            <a:r>
              <a:rPr lang="en-GB" dirty="0"/>
              <a:t>d) Where will the value for Earth ‘g’ be zero?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132" y="4205947"/>
            <a:ext cx="4073435" cy="2333739"/>
          </a:xfrm>
          <a:prstGeom prst="rect">
            <a:avLst/>
          </a:prstGeom>
        </p:spPr>
      </p:pic>
      <p:sp>
        <p:nvSpPr>
          <p:cNvPr id="6" name="TextBox 5"/>
          <p:cNvSpPr txBox="1"/>
          <p:nvPr/>
        </p:nvSpPr>
        <p:spPr>
          <a:xfrm>
            <a:off x="947451" y="5966809"/>
            <a:ext cx="5871990" cy="369332"/>
          </a:xfrm>
          <a:prstGeom prst="rect">
            <a:avLst/>
          </a:prstGeom>
          <a:noFill/>
        </p:spPr>
        <p:txBody>
          <a:bodyPr wrap="square" rtlCol="0">
            <a:spAutoFit/>
          </a:bodyPr>
          <a:lstStyle/>
          <a:p>
            <a:r>
              <a:rPr lang="en-GB" dirty="0"/>
              <a:t>a) 1.7 Nkg</a:t>
            </a:r>
            <a:r>
              <a:rPr lang="en-GB" baseline="30000" dirty="0"/>
              <a:t>-1</a:t>
            </a:r>
            <a:r>
              <a:rPr lang="en-GB" dirty="0"/>
              <a:t>    b) 9.7 Nkg</a:t>
            </a:r>
            <a:r>
              <a:rPr lang="en-GB" baseline="30000" dirty="0"/>
              <a:t>-1</a:t>
            </a:r>
            <a:r>
              <a:rPr lang="en-GB" dirty="0"/>
              <a:t>   c) 8.7Nkg</a:t>
            </a:r>
            <a:r>
              <a:rPr lang="en-GB" baseline="30000" dirty="0"/>
              <a:t>-1 </a:t>
            </a:r>
            <a:r>
              <a:rPr lang="en-GB" dirty="0"/>
              <a:t>   d) At infinity</a:t>
            </a:r>
            <a:endParaRPr lang="en-GB" baseline="30000" dirty="0"/>
          </a:p>
        </p:txBody>
      </p:sp>
    </p:spTree>
    <p:extLst>
      <p:ext uri="{BB962C8B-B14F-4D97-AF65-F5344CB8AC3E}">
        <p14:creationId xmlns:p14="http://schemas.microsoft.com/office/powerpoint/2010/main" val="18425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6055605" cy="595902"/>
          </a:xfrm>
        </p:spPr>
        <p:txBody>
          <a:bodyPr>
            <a:normAutofit fontScale="90000"/>
          </a:bodyPr>
          <a:lstStyle/>
          <a:p>
            <a:r>
              <a:rPr lang="en-GB" dirty="0"/>
              <a:t>Period of Satellite motion</a:t>
            </a:r>
          </a:p>
        </p:txBody>
      </p:sp>
      <p:pic>
        <p:nvPicPr>
          <p:cNvPr id="4" name="Content Placeholder 3"/>
          <p:cNvPicPr>
            <a:picLocks noGrp="1" noChangeAspect="1"/>
          </p:cNvPicPr>
          <p:nvPr>
            <p:ph idx="1"/>
          </p:nvPr>
        </p:nvPicPr>
        <p:blipFill>
          <a:blip r:embed="rId2"/>
          <a:stretch>
            <a:fillRect/>
          </a:stretch>
        </p:blipFill>
        <p:spPr>
          <a:xfrm>
            <a:off x="740826" y="1641513"/>
            <a:ext cx="5374512" cy="3845556"/>
          </a:xfrm>
          <a:prstGeom prst="rect">
            <a:avLst/>
          </a:prstGeom>
        </p:spPr>
      </p:pic>
      <p:sp>
        <p:nvSpPr>
          <p:cNvPr id="5" name="TextBox 4"/>
          <p:cNvSpPr txBox="1"/>
          <p:nvPr/>
        </p:nvSpPr>
        <p:spPr>
          <a:xfrm>
            <a:off x="6342927" y="1448432"/>
            <a:ext cx="5368003" cy="4524315"/>
          </a:xfrm>
          <a:prstGeom prst="rect">
            <a:avLst/>
          </a:prstGeom>
          <a:noFill/>
        </p:spPr>
        <p:txBody>
          <a:bodyPr wrap="square" rtlCol="0">
            <a:spAutoFit/>
          </a:bodyPr>
          <a:lstStyle/>
          <a:p>
            <a:r>
              <a:rPr lang="en-GB" sz="2400" dirty="0"/>
              <a:t>The time if takes for a satellite to orbit the Earth only depends on:</a:t>
            </a:r>
          </a:p>
          <a:p>
            <a:pPr marL="342900" indent="-342900">
              <a:buAutoNum type="alphaLcParenR"/>
            </a:pPr>
            <a:r>
              <a:rPr lang="en-GB" sz="2400" dirty="0"/>
              <a:t>The height above the Earths surface</a:t>
            </a:r>
          </a:p>
          <a:p>
            <a:pPr marL="342900" indent="-342900">
              <a:buAutoNum type="alphaLcParenR"/>
            </a:pPr>
            <a:r>
              <a:rPr lang="en-GB" sz="2400" dirty="0"/>
              <a:t>The force due to gravity</a:t>
            </a:r>
          </a:p>
          <a:p>
            <a:pPr marL="342900" indent="-342900">
              <a:buAutoNum type="alphaLcParenR"/>
            </a:pPr>
            <a:endParaRPr lang="en-GB" sz="2400" dirty="0"/>
          </a:p>
          <a:p>
            <a:r>
              <a:rPr lang="en-GB" sz="2400" dirty="0"/>
              <a:t>By choosing heights carefully satellites can be placed into a geostationary orbit above the equator.</a:t>
            </a:r>
          </a:p>
          <a:p>
            <a:endParaRPr lang="en-GB" sz="2400" dirty="0"/>
          </a:p>
          <a:p>
            <a:r>
              <a:rPr lang="en-GB" sz="2400" dirty="0"/>
              <a:t>This means they take 24 hours to orbit the Earth and appear to stay in the same spot in the sky.</a:t>
            </a:r>
          </a:p>
        </p:txBody>
      </p:sp>
    </p:spTree>
    <p:extLst>
      <p:ext uri="{BB962C8B-B14F-4D97-AF65-F5344CB8AC3E}">
        <p14:creationId xmlns:p14="http://schemas.microsoft.com/office/powerpoint/2010/main" val="6659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57576"/>
          </a:xfrm>
        </p:spPr>
        <p:txBody>
          <a:bodyPr>
            <a:normAutofit fontScale="90000"/>
          </a:bodyPr>
          <a:lstStyle/>
          <a:p>
            <a:r>
              <a:rPr lang="en-GB" dirty="0"/>
              <a:t>Satellite motion – back to central force!</a:t>
            </a:r>
            <a:endParaRPr lang="en-US" dirty="0"/>
          </a:p>
        </p:txBody>
      </p:sp>
      <p:sp>
        <p:nvSpPr>
          <p:cNvPr id="3" name="Content Placeholder 2"/>
          <p:cNvSpPr>
            <a:spLocks noGrp="1"/>
          </p:cNvSpPr>
          <p:nvPr>
            <p:ph idx="1"/>
          </p:nvPr>
        </p:nvSpPr>
        <p:spPr>
          <a:xfrm>
            <a:off x="467811" y="1431382"/>
            <a:ext cx="10515600" cy="1061379"/>
          </a:xfrm>
        </p:spPr>
        <p:txBody>
          <a:bodyPr>
            <a:normAutofit/>
          </a:bodyPr>
          <a:lstStyle/>
          <a:p>
            <a:r>
              <a:rPr lang="en-GB" dirty="0"/>
              <a:t>In satellite motion the central force is provided by Gravity</a:t>
            </a:r>
          </a:p>
          <a:p>
            <a:r>
              <a:rPr lang="en-GB" dirty="0"/>
              <a:t>From Higher, Newton’s Universal Law of Gravitation states:</a:t>
            </a:r>
          </a:p>
          <a:p>
            <a:pPr marL="0" indent="0">
              <a:buNone/>
            </a:pPr>
            <a:endParaRPr lang="en-US" dirty="0"/>
          </a:p>
        </p:txBody>
      </p:sp>
      <p:graphicFrame>
        <p:nvGraphicFramePr>
          <p:cNvPr id="4" name="Object 3"/>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4228"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879725" y="2560638"/>
          <a:ext cx="3027363" cy="1468437"/>
        </p:xfrm>
        <a:graphic>
          <a:graphicData uri="http://schemas.openxmlformats.org/presentationml/2006/ole">
            <mc:AlternateContent xmlns:mc="http://schemas.openxmlformats.org/markup-compatibility/2006">
              <mc:Choice xmlns:v="urn:schemas-microsoft-com:vml" Requires="v">
                <p:oleObj spid="_x0000_s4229" name="Equation" r:id="rId5" imgW="863280" imgH="419040" progId="Equation.DSMT4">
                  <p:embed/>
                </p:oleObj>
              </mc:Choice>
              <mc:Fallback>
                <p:oleObj name="Equation" r:id="rId5" imgW="863280" imgH="419040" progId="Equation.DSMT4">
                  <p:embed/>
                  <p:pic>
                    <p:nvPicPr>
                      <p:cNvPr id="0" name=""/>
                      <p:cNvPicPr/>
                      <p:nvPr/>
                    </p:nvPicPr>
                    <p:blipFill>
                      <a:blip r:embed="rId6"/>
                      <a:stretch>
                        <a:fillRect/>
                      </a:stretch>
                    </p:blipFill>
                    <p:spPr>
                      <a:xfrm>
                        <a:off x="2879725" y="2560638"/>
                        <a:ext cx="3027363" cy="1468437"/>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7736705" y="2609305"/>
          <a:ext cx="2273300" cy="1409700"/>
        </p:xfrm>
        <a:graphic>
          <a:graphicData uri="http://schemas.openxmlformats.org/presentationml/2006/ole">
            <mc:AlternateContent xmlns:mc="http://schemas.openxmlformats.org/markup-compatibility/2006">
              <mc:Choice xmlns:v="urn:schemas-microsoft-com:vml" Requires="v">
                <p:oleObj spid="_x0000_s4230" name="Equation" r:id="rId7" imgW="634680" imgH="393480" progId="Equation.DSMT4">
                  <p:embed/>
                </p:oleObj>
              </mc:Choice>
              <mc:Fallback>
                <p:oleObj name="Equation" r:id="rId7" imgW="634680" imgH="393480" progId="Equation.DSMT4">
                  <p:embed/>
                  <p:pic>
                    <p:nvPicPr>
                      <p:cNvPr id="0" name=""/>
                      <p:cNvPicPr/>
                      <p:nvPr/>
                    </p:nvPicPr>
                    <p:blipFill>
                      <a:blip r:embed="rId8"/>
                      <a:stretch>
                        <a:fillRect/>
                      </a:stretch>
                    </p:blipFill>
                    <p:spPr>
                      <a:xfrm>
                        <a:off x="7736705" y="2609305"/>
                        <a:ext cx="2273300" cy="14097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97403759"/>
              </p:ext>
            </p:extLst>
          </p:nvPr>
        </p:nvGraphicFramePr>
        <p:xfrm>
          <a:off x="3556000" y="4560888"/>
          <a:ext cx="1674813" cy="1082675"/>
        </p:xfrm>
        <a:graphic>
          <a:graphicData uri="http://schemas.openxmlformats.org/presentationml/2006/ole">
            <mc:AlternateContent xmlns:mc="http://schemas.openxmlformats.org/markup-compatibility/2006">
              <mc:Choice xmlns:v="urn:schemas-microsoft-com:vml" Requires="v">
                <p:oleObj spid="_x0000_s4231" name="Equation" r:id="rId9" imgW="609480" imgH="393480" progId="Equation.DSMT4">
                  <p:embed/>
                </p:oleObj>
              </mc:Choice>
              <mc:Fallback>
                <p:oleObj name="Equation" r:id="rId9" imgW="609480" imgH="393480" progId="Equation.DSMT4">
                  <p:embed/>
                  <p:pic>
                    <p:nvPicPr>
                      <p:cNvPr id="0" name=""/>
                      <p:cNvPicPr/>
                      <p:nvPr/>
                    </p:nvPicPr>
                    <p:blipFill>
                      <a:blip r:embed="rId10"/>
                      <a:stretch>
                        <a:fillRect/>
                      </a:stretch>
                    </p:blipFill>
                    <p:spPr>
                      <a:xfrm>
                        <a:off x="3556000" y="4560888"/>
                        <a:ext cx="1674813" cy="1082675"/>
                      </a:xfrm>
                      <a:prstGeom prst="rect">
                        <a:avLst/>
                      </a:prstGeom>
                    </p:spPr>
                  </p:pic>
                </p:oleObj>
              </mc:Fallback>
            </mc:AlternateContent>
          </a:graphicData>
        </a:graphic>
      </p:graphicFrame>
      <p:sp>
        <p:nvSpPr>
          <p:cNvPr id="8" name="TextBox 7"/>
          <p:cNvSpPr txBox="1"/>
          <p:nvPr/>
        </p:nvSpPr>
        <p:spPr>
          <a:xfrm>
            <a:off x="7307468" y="4278365"/>
            <a:ext cx="4289909" cy="1938992"/>
          </a:xfrm>
          <a:prstGeom prst="rect">
            <a:avLst/>
          </a:prstGeom>
          <a:noFill/>
        </p:spPr>
        <p:txBody>
          <a:bodyPr wrap="square" rtlCol="0">
            <a:spAutoFit/>
          </a:bodyPr>
          <a:lstStyle/>
          <a:p>
            <a:r>
              <a:rPr lang="en-GB" sz="2400" dirty="0"/>
              <a:t>From this and v=d/t we can derive a relationship between the period of a satellites motion and it’s distance from the centre of the Earth</a:t>
            </a:r>
            <a:endParaRPr lang="en-US" sz="2400" dirty="0"/>
          </a:p>
        </p:txBody>
      </p:sp>
      <p:graphicFrame>
        <p:nvGraphicFramePr>
          <p:cNvPr id="9" name="Object 8"/>
          <p:cNvGraphicFramePr>
            <a:graphicFrameLocks noChangeAspect="1"/>
          </p:cNvGraphicFramePr>
          <p:nvPr>
            <p:extLst/>
          </p:nvPr>
        </p:nvGraphicFramePr>
        <p:xfrm>
          <a:off x="9915939" y="1503026"/>
          <a:ext cx="1552056" cy="859174"/>
        </p:xfrm>
        <a:graphic>
          <a:graphicData uri="http://schemas.openxmlformats.org/presentationml/2006/ole">
            <mc:AlternateContent xmlns:mc="http://schemas.openxmlformats.org/markup-compatibility/2006">
              <mc:Choice xmlns:v="urn:schemas-microsoft-com:vml" Requires="v">
                <p:oleObj spid="_x0000_s4232" name="Equation" r:id="rId11" imgW="711000" imgH="393480" progId="Equation.DSMT4">
                  <p:embed/>
                </p:oleObj>
              </mc:Choice>
              <mc:Fallback>
                <p:oleObj name="Equation" r:id="rId11" imgW="711000" imgH="393480" progId="Equation.DSMT4">
                  <p:embed/>
                  <p:pic>
                    <p:nvPicPr>
                      <p:cNvPr id="0" name=""/>
                      <p:cNvPicPr/>
                      <p:nvPr/>
                    </p:nvPicPr>
                    <p:blipFill>
                      <a:blip r:embed="rId12"/>
                      <a:stretch>
                        <a:fillRect/>
                      </a:stretch>
                    </p:blipFill>
                    <p:spPr>
                      <a:xfrm>
                        <a:off x="9915939" y="1503026"/>
                        <a:ext cx="1552056" cy="859174"/>
                      </a:xfrm>
                      <a:prstGeom prst="rect">
                        <a:avLst/>
                      </a:prstGeom>
                    </p:spPr>
                  </p:pic>
                </p:oleObj>
              </mc:Fallback>
            </mc:AlternateContent>
          </a:graphicData>
        </a:graphic>
      </p:graphicFrame>
      <p:sp>
        <p:nvSpPr>
          <p:cNvPr id="10" name="TextBox 9"/>
          <p:cNvSpPr txBox="1"/>
          <p:nvPr/>
        </p:nvSpPr>
        <p:spPr>
          <a:xfrm>
            <a:off x="838200" y="3110524"/>
            <a:ext cx="1374913" cy="400110"/>
          </a:xfrm>
          <a:prstGeom prst="rect">
            <a:avLst/>
          </a:prstGeom>
          <a:noFill/>
        </p:spPr>
        <p:txBody>
          <a:bodyPr wrap="square" rtlCol="0">
            <a:spAutoFit/>
          </a:bodyPr>
          <a:lstStyle/>
          <a:p>
            <a:r>
              <a:rPr lang="en-GB" sz="2000" dirty="0"/>
              <a:t>Therefore</a:t>
            </a:r>
            <a:r>
              <a:rPr lang="en-GB" dirty="0"/>
              <a:t>:</a:t>
            </a:r>
            <a:endParaRPr lang="en-US" dirty="0"/>
          </a:p>
        </p:txBody>
      </p:sp>
      <p:sp>
        <p:nvSpPr>
          <p:cNvPr id="11" name="TextBox 10"/>
          <p:cNvSpPr txBox="1"/>
          <p:nvPr/>
        </p:nvSpPr>
        <p:spPr>
          <a:xfrm>
            <a:off x="1525656" y="5528688"/>
            <a:ext cx="2190612" cy="369332"/>
          </a:xfrm>
          <a:prstGeom prst="rect">
            <a:avLst/>
          </a:prstGeom>
          <a:noFill/>
        </p:spPr>
        <p:txBody>
          <a:bodyPr wrap="square" rtlCol="0">
            <a:spAutoFit/>
          </a:bodyPr>
          <a:lstStyle/>
          <a:p>
            <a:r>
              <a:rPr lang="en-GB" dirty="0"/>
              <a:t>(Tangential speed)</a:t>
            </a:r>
            <a:r>
              <a:rPr lang="en-GB" baseline="30000" dirty="0"/>
              <a:t>2</a:t>
            </a:r>
            <a:endParaRPr lang="en-US" baseline="30000" dirty="0"/>
          </a:p>
        </p:txBody>
      </p:sp>
      <p:cxnSp>
        <p:nvCxnSpPr>
          <p:cNvPr id="13" name="Straight Connector 12"/>
          <p:cNvCxnSpPr/>
          <p:nvPr/>
        </p:nvCxnSpPr>
        <p:spPr>
          <a:xfrm flipV="1">
            <a:off x="2879725" y="5247861"/>
            <a:ext cx="605965" cy="28082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65913" y="5388274"/>
            <a:ext cx="1171713" cy="646331"/>
          </a:xfrm>
          <a:prstGeom prst="rect">
            <a:avLst/>
          </a:prstGeom>
          <a:noFill/>
        </p:spPr>
        <p:txBody>
          <a:bodyPr wrap="square" rtlCol="0">
            <a:spAutoFit/>
          </a:bodyPr>
          <a:lstStyle/>
          <a:p>
            <a:pPr algn="ctr"/>
            <a:r>
              <a:rPr lang="en-GB" dirty="0"/>
              <a:t>Radius of orbit</a:t>
            </a:r>
            <a:endParaRPr lang="en-US" dirty="0"/>
          </a:p>
        </p:txBody>
      </p:sp>
      <p:cxnSp>
        <p:nvCxnSpPr>
          <p:cNvPr id="17" name="Straight Connector 16"/>
          <p:cNvCxnSpPr>
            <a:stCxn id="15" idx="1"/>
          </p:cNvCxnSpPr>
          <p:nvPr/>
        </p:nvCxnSpPr>
        <p:spPr>
          <a:xfrm flipH="1" flipV="1">
            <a:off x="4996071" y="5528688"/>
            <a:ext cx="569842" cy="1827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9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19395"/>
          </a:xfrm>
        </p:spPr>
        <p:txBody>
          <a:bodyPr>
            <a:normAutofit fontScale="90000"/>
          </a:bodyPr>
          <a:lstStyle/>
          <a:p>
            <a:r>
              <a:rPr lang="en-GB" dirty="0"/>
              <a:t>Period of satellite orbit – (nice derivation)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6323589"/>
              </p:ext>
            </p:extLst>
          </p:nvPr>
        </p:nvGraphicFramePr>
        <p:xfrm>
          <a:off x="5663349" y="1798349"/>
          <a:ext cx="2342972" cy="1152891"/>
        </p:xfrm>
        <a:graphic>
          <a:graphicData uri="http://schemas.openxmlformats.org/presentationml/2006/ole">
            <mc:AlternateContent xmlns:mc="http://schemas.openxmlformats.org/markup-compatibility/2006">
              <mc:Choice xmlns:v="urn:schemas-microsoft-com:vml" Requires="v">
                <p:oleObj spid="_x0000_s5231" name="Equation" r:id="rId3" imgW="799920" imgH="393480" progId="Equation.DSMT4">
                  <p:embed/>
                </p:oleObj>
              </mc:Choice>
              <mc:Fallback>
                <p:oleObj name="Equation" r:id="rId3" imgW="799920" imgH="393480" progId="Equation.DSMT4">
                  <p:embed/>
                  <p:pic>
                    <p:nvPicPr>
                      <p:cNvPr id="0" name=""/>
                      <p:cNvPicPr/>
                      <p:nvPr/>
                    </p:nvPicPr>
                    <p:blipFill>
                      <a:blip r:embed="rId4"/>
                      <a:stretch>
                        <a:fillRect/>
                      </a:stretch>
                    </p:blipFill>
                    <p:spPr>
                      <a:xfrm>
                        <a:off x="5663349" y="1798349"/>
                        <a:ext cx="2342972" cy="1152891"/>
                      </a:xfrm>
                      <a:prstGeom prst="rect">
                        <a:avLst/>
                      </a:prstGeom>
                    </p:spPr>
                  </p:pic>
                </p:oleObj>
              </mc:Fallback>
            </mc:AlternateContent>
          </a:graphicData>
        </a:graphic>
      </p:graphicFrame>
      <p:sp>
        <p:nvSpPr>
          <p:cNvPr id="3" name="TextBox 2"/>
          <p:cNvSpPr txBox="1"/>
          <p:nvPr/>
        </p:nvSpPr>
        <p:spPr>
          <a:xfrm>
            <a:off x="3722856" y="5136637"/>
            <a:ext cx="8566930" cy="369332"/>
          </a:xfrm>
          <a:prstGeom prst="rect">
            <a:avLst/>
          </a:prstGeom>
          <a:noFill/>
        </p:spPr>
        <p:txBody>
          <a:bodyPr wrap="square" rtlCol="0">
            <a:spAutoFit/>
          </a:bodyPr>
          <a:lstStyle/>
          <a:p>
            <a:r>
              <a:rPr lang="en-GB" dirty="0"/>
              <a:t>This is often called “Kepler’s 3</a:t>
            </a:r>
            <a:r>
              <a:rPr lang="en-GB" baseline="30000" dirty="0"/>
              <a:t>rd</a:t>
            </a:r>
            <a:r>
              <a:rPr lang="en-GB" dirty="0"/>
              <a:t> Law” – Period</a:t>
            </a:r>
            <a:r>
              <a:rPr lang="en-GB" baseline="30000" dirty="0"/>
              <a:t>2</a:t>
            </a:r>
            <a:r>
              <a:rPr lang="en-GB" dirty="0"/>
              <a:t> varies directly with radius</a:t>
            </a:r>
            <a:r>
              <a:rPr lang="en-GB" baseline="30000" dirty="0"/>
              <a:t>3</a:t>
            </a:r>
            <a:endParaRPr lang="en-US" baseline="30000" dirty="0"/>
          </a:p>
        </p:txBody>
      </p:sp>
      <mc:AlternateContent xmlns:mc="http://schemas.openxmlformats.org/markup-compatibility/2006" xmlns:a14="http://schemas.microsoft.com/office/drawing/2010/main">
        <mc:Choice Requires="a14">
          <p:sp>
            <p:nvSpPr>
              <p:cNvPr id="10" name="TextBox 9"/>
              <p:cNvSpPr txBox="1"/>
              <p:nvPr/>
            </p:nvSpPr>
            <p:spPr>
              <a:xfrm>
                <a:off x="5881171" y="3602766"/>
                <a:ext cx="2588965" cy="1111843"/>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𝑇</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a:latin typeface="Cambria Math" panose="02040503050406030204" pitchFamily="18" charset="0"/>
                            </a:rPr>
                            <m:t>4</m:t>
                          </m:r>
                          <m:sSup>
                            <m:sSupPr>
                              <m:ctrlPr>
                                <a:rPr lang="en-GB" sz="3600" i="1">
                                  <a:latin typeface="Cambria Math" panose="02040503050406030204" pitchFamily="18" charset="0"/>
                                </a:rPr>
                              </m:ctrlPr>
                            </m:sSupPr>
                            <m:e>
                              <m:r>
                                <a:rPr lang="en-GB" sz="3600" i="1">
                                  <a:latin typeface="Cambria Math" panose="02040503050406030204" pitchFamily="18" charset="0"/>
                                  <a:ea typeface="Cambria Math" panose="02040503050406030204" pitchFamily="18" charset="0"/>
                                </a:rPr>
                                <m:t>𝜋</m:t>
                              </m:r>
                            </m:e>
                            <m:sup>
                              <m:r>
                                <a:rPr lang="en-GB" sz="3600" i="1">
                                  <a:latin typeface="Cambria Math" panose="02040503050406030204" pitchFamily="18" charset="0"/>
                                </a:rPr>
                                <m:t>2</m:t>
                              </m:r>
                            </m:sup>
                          </m:sSup>
                        </m:num>
                        <m:den>
                          <m:r>
                            <a:rPr lang="en-GB" sz="3600" b="0" i="1" smtClean="0">
                              <a:latin typeface="Cambria Math" panose="02040503050406030204" pitchFamily="18" charset="0"/>
                            </a:rPr>
                            <m:t>𝐺𝑀</m:t>
                          </m:r>
                        </m:den>
                      </m:f>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𝑟</m:t>
                          </m:r>
                        </m:e>
                        <m:sup>
                          <m:r>
                            <a:rPr lang="en-GB" sz="3600" b="0" i="1" smtClean="0">
                              <a:latin typeface="Cambria Math" panose="02040503050406030204" pitchFamily="18" charset="0"/>
                            </a:rPr>
                            <m:t>3</m:t>
                          </m:r>
                        </m:sup>
                      </m:sSup>
                    </m:oMath>
                  </m:oMathPara>
                </a14:m>
                <a:endParaRPr lang="en-GB"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81171" y="3602766"/>
                <a:ext cx="2588965" cy="1111843"/>
              </a:xfrm>
              <a:prstGeom prst="rect">
                <a:avLst/>
              </a:prstGeom>
              <a:blipFill>
                <a:blip r:embed="rId5"/>
                <a:stretch>
                  <a:fillRect/>
                </a:stretch>
              </a:blipFill>
            </p:spPr>
            <p:txBody>
              <a:bodyPr/>
              <a:lstStyle/>
              <a:p>
                <a:r>
                  <a:rPr lang="en-US">
                    <a:noFill/>
                  </a:rPr>
                  <a:t> </a:t>
                </a:r>
              </a:p>
            </p:txBody>
          </p:sp>
        </mc:Fallback>
      </mc:AlternateContent>
      <p:sp>
        <p:nvSpPr>
          <p:cNvPr id="11" name="TextBox 10"/>
          <p:cNvSpPr txBox="1"/>
          <p:nvPr/>
        </p:nvSpPr>
        <p:spPr>
          <a:xfrm>
            <a:off x="609600" y="5631888"/>
            <a:ext cx="10543143" cy="369332"/>
          </a:xfrm>
          <a:prstGeom prst="rect">
            <a:avLst/>
          </a:prstGeom>
          <a:noFill/>
        </p:spPr>
        <p:txBody>
          <a:bodyPr wrap="square" rtlCol="0">
            <a:spAutoFit/>
          </a:bodyPr>
          <a:lstStyle/>
          <a:p>
            <a:r>
              <a:rPr lang="en-GB" dirty="0"/>
              <a:t>Task:  Determine the height of a geostationary satellite orbit above the Earth’s surface. (period = 24 hours)</a:t>
            </a:r>
          </a:p>
        </p:txBody>
      </p:sp>
      <p:graphicFrame>
        <p:nvGraphicFramePr>
          <p:cNvPr id="12" name="Object 11"/>
          <p:cNvGraphicFramePr>
            <a:graphicFrameLocks noChangeAspect="1"/>
          </p:cNvGraphicFramePr>
          <p:nvPr>
            <p:extLst>
              <p:ext uri="{D42A27DB-BD31-4B8C-83A1-F6EECF244321}">
                <p14:modId xmlns:p14="http://schemas.microsoft.com/office/powerpoint/2010/main" val="1904571227"/>
              </p:ext>
            </p:extLst>
          </p:nvPr>
        </p:nvGraphicFramePr>
        <p:xfrm>
          <a:off x="1431787" y="1890448"/>
          <a:ext cx="1674813" cy="1082675"/>
        </p:xfrm>
        <a:graphic>
          <a:graphicData uri="http://schemas.openxmlformats.org/presentationml/2006/ole">
            <mc:AlternateContent xmlns:mc="http://schemas.openxmlformats.org/markup-compatibility/2006">
              <mc:Choice xmlns:v="urn:schemas-microsoft-com:vml" Requires="v">
                <p:oleObj spid="_x0000_s5232" name="Equation" r:id="rId6" imgW="609480" imgH="393480" progId="Equation.DSMT4">
                  <p:embed/>
                </p:oleObj>
              </mc:Choice>
              <mc:Fallback>
                <p:oleObj name="Equation" r:id="rId6" imgW="609480" imgH="393480" progId="Equation.DSMT4">
                  <p:embed/>
                  <p:pic>
                    <p:nvPicPr>
                      <p:cNvPr id="7" name="Object 6"/>
                      <p:cNvPicPr/>
                      <p:nvPr/>
                    </p:nvPicPr>
                    <p:blipFill>
                      <a:blip r:embed="rId7"/>
                      <a:stretch>
                        <a:fillRect/>
                      </a:stretch>
                    </p:blipFill>
                    <p:spPr>
                      <a:xfrm>
                        <a:off x="1431787" y="1890448"/>
                        <a:ext cx="1674813" cy="1082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89722050"/>
              </p:ext>
            </p:extLst>
          </p:nvPr>
        </p:nvGraphicFramePr>
        <p:xfrm>
          <a:off x="8864640" y="1756660"/>
          <a:ext cx="1998003" cy="1156739"/>
        </p:xfrm>
        <a:graphic>
          <a:graphicData uri="http://schemas.openxmlformats.org/presentationml/2006/ole">
            <mc:AlternateContent xmlns:mc="http://schemas.openxmlformats.org/markup-compatibility/2006">
              <mc:Choice xmlns:v="urn:schemas-microsoft-com:vml" Requires="v">
                <p:oleObj spid="_x0000_s5233" name="Equation" r:id="rId8" imgW="723600" imgH="419040" progId="Equation.DSMT4">
                  <p:embed/>
                </p:oleObj>
              </mc:Choice>
              <mc:Fallback>
                <p:oleObj name="Equation" r:id="rId8" imgW="723600" imgH="419040" progId="Equation.DSMT4">
                  <p:embed/>
                  <p:pic>
                    <p:nvPicPr>
                      <p:cNvPr id="0" name=""/>
                      <p:cNvPicPr/>
                      <p:nvPr/>
                    </p:nvPicPr>
                    <p:blipFill>
                      <a:blip r:embed="rId9"/>
                      <a:stretch>
                        <a:fillRect/>
                      </a:stretch>
                    </p:blipFill>
                    <p:spPr>
                      <a:xfrm>
                        <a:off x="8864640" y="1756660"/>
                        <a:ext cx="1998003" cy="1156739"/>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79031816"/>
              </p:ext>
            </p:extLst>
          </p:nvPr>
        </p:nvGraphicFramePr>
        <p:xfrm>
          <a:off x="1431787" y="3675990"/>
          <a:ext cx="2291069" cy="1111843"/>
        </p:xfrm>
        <a:graphic>
          <a:graphicData uri="http://schemas.openxmlformats.org/presentationml/2006/ole">
            <mc:AlternateContent xmlns:mc="http://schemas.openxmlformats.org/markup-compatibility/2006">
              <mc:Choice xmlns:v="urn:schemas-microsoft-com:vml" Requires="v">
                <p:oleObj spid="_x0000_s5234" name="Equation" r:id="rId10" imgW="863280" imgH="419040" progId="Equation.DSMT4">
                  <p:embed/>
                </p:oleObj>
              </mc:Choice>
              <mc:Fallback>
                <p:oleObj name="Equation" r:id="rId10" imgW="863280" imgH="419040" progId="Equation.DSMT4">
                  <p:embed/>
                  <p:pic>
                    <p:nvPicPr>
                      <p:cNvPr id="0" name=""/>
                      <p:cNvPicPr/>
                      <p:nvPr/>
                    </p:nvPicPr>
                    <p:blipFill>
                      <a:blip r:embed="rId11"/>
                      <a:stretch>
                        <a:fillRect/>
                      </a:stretch>
                    </p:blipFill>
                    <p:spPr>
                      <a:xfrm>
                        <a:off x="1431787" y="3675990"/>
                        <a:ext cx="2291069" cy="1111843"/>
                      </a:xfrm>
                      <a:prstGeom prst="rect">
                        <a:avLst/>
                      </a:prstGeom>
                    </p:spPr>
                  </p:pic>
                </p:oleObj>
              </mc:Fallback>
            </mc:AlternateContent>
          </a:graphicData>
        </a:graphic>
      </p:graphicFrame>
      <p:sp>
        <p:nvSpPr>
          <p:cNvPr id="16" name="Rectangle 15"/>
          <p:cNvSpPr/>
          <p:nvPr/>
        </p:nvSpPr>
        <p:spPr>
          <a:xfrm>
            <a:off x="4586688" y="1756659"/>
            <a:ext cx="6995712" cy="17201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10610" y="2973687"/>
            <a:ext cx="6777691" cy="369332"/>
          </a:xfrm>
          <a:prstGeom prst="rect">
            <a:avLst/>
          </a:prstGeom>
          <a:noFill/>
        </p:spPr>
        <p:txBody>
          <a:bodyPr wrap="square" rtlCol="0">
            <a:spAutoFit/>
          </a:bodyPr>
          <a:lstStyle/>
          <a:p>
            <a:r>
              <a:rPr lang="en-GB" dirty="0"/>
              <a:t>This is the tangential speed of any object moving in a circular path</a:t>
            </a:r>
            <a:endParaRPr lang="en-US" dirty="0"/>
          </a:p>
        </p:txBody>
      </p:sp>
      <p:cxnSp>
        <p:nvCxnSpPr>
          <p:cNvPr id="19" name="Straight Connector 18"/>
          <p:cNvCxnSpPr/>
          <p:nvPr/>
        </p:nvCxnSpPr>
        <p:spPr>
          <a:xfrm flipV="1">
            <a:off x="5317588" y="2574389"/>
            <a:ext cx="345761" cy="376851"/>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10610" y="4463512"/>
            <a:ext cx="852739" cy="369332"/>
          </a:xfrm>
          <a:prstGeom prst="rect">
            <a:avLst/>
          </a:prstGeom>
          <a:noFill/>
        </p:spPr>
        <p:txBody>
          <a:bodyPr wrap="square" rtlCol="0">
            <a:spAutoFit/>
          </a:bodyPr>
          <a:lstStyle/>
          <a:p>
            <a:r>
              <a:rPr lang="en-GB" dirty="0"/>
              <a:t>Period</a:t>
            </a:r>
            <a:endParaRPr lang="en-US" dirty="0"/>
          </a:p>
        </p:txBody>
      </p:sp>
      <p:sp>
        <p:nvSpPr>
          <p:cNvPr id="22" name="TextBox 21"/>
          <p:cNvSpPr txBox="1"/>
          <p:nvPr/>
        </p:nvSpPr>
        <p:spPr>
          <a:xfrm>
            <a:off x="8864640" y="4463512"/>
            <a:ext cx="1007780" cy="369332"/>
          </a:xfrm>
          <a:prstGeom prst="rect">
            <a:avLst/>
          </a:prstGeom>
          <a:noFill/>
        </p:spPr>
        <p:txBody>
          <a:bodyPr wrap="square" rtlCol="0">
            <a:spAutoFit/>
          </a:bodyPr>
          <a:lstStyle/>
          <a:p>
            <a:r>
              <a:rPr lang="en-GB" dirty="0"/>
              <a:t>radius</a:t>
            </a:r>
            <a:endParaRPr lang="en-US" dirty="0"/>
          </a:p>
        </p:txBody>
      </p:sp>
      <p:cxnSp>
        <p:nvCxnSpPr>
          <p:cNvPr id="24" name="Straight Connector 23"/>
          <p:cNvCxnSpPr/>
          <p:nvPr/>
        </p:nvCxnSpPr>
        <p:spPr>
          <a:xfrm flipV="1">
            <a:off x="5439905" y="4293031"/>
            <a:ext cx="557939" cy="170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167607" y="4320901"/>
            <a:ext cx="697033" cy="1426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9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P spid="16" grpId="0" animBg="1"/>
      <p:bldP spid="17"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286669" y="3800474"/>
            <a:ext cx="4403059" cy="2726767"/>
          </a:xfrm>
          <a:prstGeom prst="rect">
            <a:avLst/>
          </a:prstGeom>
        </p:spPr>
      </p:pic>
      <p:sp>
        <p:nvSpPr>
          <p:cNvPr id="2" name="Title 1"/>
          <p:cNvSpPr>
            <a:spLocks noGrp="1"/>
          </p:cNvSpPr>
          <p:nvPr>
            <p:ph type="title"/>
          </p:nvPr>
        </p:nvSpPr>
        <p:spPr>
          <a:xfrm>
            <a:off x="838200" y="365125"/>
            <a:ext cx="10515600" cy="847805"/>
          </a:xfrm>
        </p:spPr>
        <p:txBody>
          <a:bodyPr/>
          <a:lstStyle/>
          <a:p>
            <a:r>
              <a:rPr lang="en-GB" dirty="0"/>
              <a:t>Height of Geostationary Orbit </a:t>
            </a:r>
            <a:endParaRPr lang="en-US" dirty="0"/>
          </a:p>
        </p:txBody>
      </p:sp>
      <p:graphicFrame>
        <p:nvGraphicFramePr>
          <p:cNvPr id="4" name="Content Placeholder 3"/>
          <p:cNvGraphicFramePr>
            <a:graphicFrameLocks noGrp="1" noChangeAspect="1"/>
          </p:cNvGraphicFramePr>
          <p:nvPr>
            <p:ph idx="1"/>
            <p:extLst/>
          </p:nvPr>
        </p:nvGraphicFramePr>
        <p:xfrm>
          <a:off x="1271588" y="1404938"/>
          <a:ext cx="1924050" cy="977900"/>
        </p:xfrm>
        <a:graphic>
          <a:graphicData uri="http://schemas.openxmlformats.org/presentationml/2006/ole">
            <mc:AlternateContent xmlns:mc="http://schemas.openxmlformats.org/markup-compatibility/2006">
              <mc:Choice xmlns:v="urn:schemas-microsoft-com:vml" Requires="v">
                <p:oleObj spid="_x0000_s6224" name="Equation" r:id="rId4" imgW="774360" imgH="393480" progId="Equation.DSMT4">
                  <p:embed/>
                </p:oleObj>
              </mc:Choice>
              <mc:Fallback>
                <p:oleObj name="Equation" r:id="rId4" imgW="774360" imgH="393480" progId="Equation.DSMT4">
                  <p:embed/>
                  <p:pic>
                    <p:nvPicPr>
                      <p:cNvPr id="0" name=""/>
                      <p:cNvPicPr/>
                      <p:nvPr/>
                    </p:nvPicPr>
                    <p:blipFill>
                      <a:blip r:embed="rId5"/>
                      <a:stretch>
                        <a:fillRect/>
                      </a:stretch>
                    </p:blipFill>
                    <p:spPr>
                      <a:xfrm>
                        <a:off x="1271588" y="1404938"/>
                        <a:ext cx="1924050" cy="977900"/>
                      </a:xfrm>
                      <a:prstGeom prst="rect">
                        <a:avLst/>
                      </a:prstGeom>
                    </p:spPr>
                  </p:pic>
                </p:oleObj>
              </mc:Fallback>
            </mc:AlternateContent>
          </a:graphicData>
        </a:graphic>
      </p:graphicFrame>
      <p:sp>
        <p:nvSpPr>
          <p:cNvPr id="5" name="TextBox 4"/>
          <p:cNvSpPr txBox="1"/>
          <p:nvPr/>
        </p:nvSpPr>
        <p:spPr>
          <a:xfrm>
            <a:off x="5043591" y="1367175"/>
            <a:ext cx="5211211" cy="1015663"/>
          </a:xfrm>
          <a:prstGeom prst="rect">
            <a:avLst/>
          </a:prstGeom>
          <a:noFill/>
          <a:ln>
            <a:solidFill>
              <a:schemeClr val="accent1"/>
            </a:solidFill>
          </a:ln>
        </p:spPr>
        <p:txBody>
          <a:bodyPr wrap="square" rtlCol="0">
            <a:spAutoFit/>
          </a:bodyPr>
          <a:lstStyle/>
          <a:p>
            <a:r>
              <a:rPr lang="en-GB" sz="2000" dirty="0"/>
              <a:t>Gravitational constant: 6.67 x 10</a:t>
            </a:r>
            <a:r>
              <a:rPr lang="en-GB" sz="2000" baseline="30000" dirty="0"/>
              <a:t>-11</a:t>
            </a:r>
            <a:r>
              <a:rPr lang="en-GB" sz="2000" dirty="0"/>
              <a:t> N m</a:t>
            </a:r>
            <a:r>
              <a:rPr lang="en-GB" sz="2000" baseline="30000" dirty="0"/>
              <a:t>2</a:t>
            </a:r>
            <a:r>
              <a:rPr lang="en-GB" sz="2000" dirty="0"/>
              <a:t> kg</a:t>
            </a:r>
            <a:r>
              <a:rPr lang="en-GB" sz="2000" baseline="30000" dirty="0"/>
              <a:t>-2</a:t>
            </a:r>
          </a:p>
          <a:p>
            <a:r>
              <a:rPr lang="en-GB" sz="2000" dirty="0"/>
              <a:t>Mass of Earth: 6.0 x 10</a:t>
            </a:r>
            <a:r>
              <a:rPr lang="en-GB" sz="2000" baseline="30000" dirty="0"/>
              <a:t>24</a:t>
            </a:r>
            <a:r>
              <a:rPr lang="en-GB" sz="2000" dirty="0"/>
              <a:t> kg</a:t>
            </a:r>
          </a:p>
          <a:p>
            <a:r>
              <a:rPr lang="en-GB" sz="2000" dirty="0"/>
              <a:t>Geostationary Period: 24 hours</a:t>
            </a:r>
          </a:p>
        </p:txBody>
      </p:sp>
      <p:graphicFrame>
        <p:nvGraphicFramePr>
          <p:cNvPr id="6" name="Content Placeholder 3"/>
          <p:cNvGraphicFramePr>
            <a:graphicFrameLocks noChangeAspect="1"/>
          </p:cNvGraphicFramePr>
          <p:nvPr>
            <p:extLst/>
          </p:nvPr>
        </p:nvGraphicFramePr>
        <p:xfrm>
          <a:off x="1272209" y="2677558"/>
          <a:ext cx="6376988" cy="1041400"/>
        </p:xfrm>
        <a:graphic>
          <a:graphicData uri="http://schemas.openxmlformats.org/presentationml/2006/ole">
            <mc:AlternateContent xmlns:mc="http://schemas.openxmlformats.org/markup-compatibility/2006">
              <mc:Choice xmlns:v="urn:schemas-microsoft-com:vml" Requires="v">
                <p:oleObj spid="_x0000_s6225" name="Equation" r:id="rId6" imgW="2565360" imgH="419040" progId="Equation.DSMT4">
                  <p:embed/>
                </p:oleObj>
              </mc:Choice>
              <mc:Fallback>
                <p:oleObj name="Equation" r:id="rId6" imgW="2565360" imgH="419040" progId="Equation.DSMT4">
                  <p:embed/>
                  <p:pic>
                    <p:nvPicPr>
                      <p:cNvPr id="0" name=""/>
                      <p:cNvPicPr/>
                      <p:nvPr/>
                    </p:nvPicPr>
                    <p:blipFill>
                      <a:blip r:embed="rId7"/>
                      <a:stretch>
                        <a:fillRect/>
                      </a:stretch>
                    </p:blipFill>
                    <p:spPr>
                      <a:xfrm>
                        <a:off x="1272209" y="2677558"/>
                        <a:ext cx="6376988" cy="1041400"/>
                      </a:xfrm>
                      <a:prstGeom prst="rect">
                        <a:avLst/>
                      </a:prstGeom>
                    </p:spPr>
                  </p:pic>
                </p:oleObj>
              </mc:Fallback>
            </mc:AlternateContent>
          </a:graphicData>
        </a:graphic>
      </p:graphicFrame>
      <p:graphicFrame>
        <p:nvGraphicFramePr>
          <p:cNvPr id="7" name="Content Placeholder 3"/>
          <p:cNvGraphicFramePr>
            <a:graphicFrameLocks noChangeAspect="1"/>
          </p:cNvGraphicFramePr>
          <p:nvPr>
            <p:extLst/>
          </p:nvPr>
        </p:nvGraphicFramePr>
        <p:xfrm>
          <a:off x="1272209" y="3938869"/>
          <a:ext cx="2525713" cy="504825"/>
        </p:xfrm>
        <a:graphic>
          <a:graphicData uri="http://schemas.openxmlformats.org/presentationml/2006/ole">
            <mc:AlternateContent xmlns:mc="http://schemas.openxmlformats.org/markup-compatibility/2006">
              <mc:Choice xmlns:v="urn:schemas-microsoft-com:vml" Requires="v">
                <p:oleObj spid="_x0000_s6226" name="Equation" r:id="rId8" imgW="1015920" imgH="203040" progId="Equation.DSMT4">
                  <p:embed/>
                </p:oleObj>
              </mc:Choice>
              <mc:Fallback>
                <p:oleObj name="Equation" r:id="rId8" imgW="1015920" imgH="203040" progId="Equation.DSMT4">
                  <p:embed/>
                  <p:pic>
                    <p:nvPicPr>
                      <p:cNvPr id="0" name=""/>
                      <p:cNvPicPr/>
                      <p:nvPr/>
                    </p:nvPicPr>
                    <p:blipFill>
                      <a:blip r:embed="rId9"/>
                      <a:stretch>
                        <a:fillRect/>
                      </a:stretch>
                    </p:blipFill>
                    <p:spPr>
                      <a:xfrm>
                        <a:off x="1272209" y="3938869"/>
                        <a:ext cx="2525713" cy="504825"/>
                      </a:xfrm>
                      <a:prstGeom prst="rect">
                        <a:avLst/>
                      </a:prstGeom>
                    </p:spPr>
                  </p:pic>
                </p:oleObj>
              </mc:Fallback>
            </mc:AlternateContent>
          </a:graphicData>
        </a:graphic>
      </p:graphicFrame>
      <p:sp>
        <p:nvSpPr>
          <p:cNvPr id="8" name="TextBox 7"/>
          <p:cNvSpPr txBox="1"/>
          <p:nvPr/>
        </p:nvSpPr>
        <p:spPr>
          <a:xfrm>
            <a:off x="891761" y="4664778"/>
            <a:ext cx="5696326" cy="461665"/>
          </a:xfrm>
          <a:prstGeom prst="rect">
            <a:avLst/>
          </a:prstGeom>
          <a:noFill/>
        </p:spPr>
        <p:txBody>
          <a:bodyPr wrap="square" rtlCol="0">
            <a:spAutoFit/>
          </a:bodyPr>
          <a:lstStyle/>
          <a:p>
            <a:r>
              <a:rPr lang="en-GB" sz="2400" dirty="0"/>
              <a:t>But……..Radius of the Earth is 6.4 x 10</a:t>
            </a:r>
            <a:r>
              <a:rPr lang="en-GB" sz="2400" baseline="30000" dirty="0"/>
              <a:t>6</a:t>
            </a:r>
            <a:r>
              <a:rPr lang="en-GB" sz="2400" dirty="0"/>
              <a:t> m</a:t>
            </a:r>
            <a:endParaRPr lang="en-US" sz="2400" dirty="0"/>
          </a:p>
        </p:txBody>
      </p:sp>
      <p:sp>
        <p:nvSpPr>
          <p:cNvPr id="9" name="TextBox 8"/>
          <p:cNvSpPr txBox="1"/>
          <p:nvPr/>
        </p:nvSpPr>
        <p:spPr>
          <a:xfrm>
            <a:off x="210894" y="5318243"/>
            <a:ext cx="7586663" cy="830997"/>
          </a:xfrm>
          <a:prstGeom prst="rect">
            <a:avLst/>
          </a:prstGeom>
          <a:noFill/>
        </p:spPr>
        <p:txBody>
          <a:bodyPr wrap="square" rtlCol="0">
            <a:spAutoFit/>
          </a:bodyPr>
          <a:lstStyle/>
          <a:p>
            <a:pPr algn="ctr"/>
            <a:r>
              <a:rPr lang="en-GB" sz="2400" dirty="0"/>
              <a:t>So: Height above Earth’s surface =  4.23 x 10</a:t>
            </a:r>
            <a:r>
              <a:rPr lang="en-GB" sz="2400" baseline="30000" dirty="0"/>
              <a:t>7</a:t>
            </a:r>
            <a:r>
              <a:rPr lang="en-GB" sz="2400" dirty="0"/>
              <a:t> – 6.4 x 10</a:t>
            </a:r>
            <a:r>
              <a:rPr lang="en-GB" sz="2400" baseline="30000" dirty="0"/>
              <a:t>6</a:t>
            </a:r>
            <a:r>
              <a:rPr lang="en-GB" sz="2400" dirty="0"/>
              <a:t> </a:t>
            </a:r>
          </a:p>
          <a:p>
            <a:pPr algn="ctr"/>
            <a:r>
              <a:rPr lang="en-GB" sz="2400" dirty="0"/>
              <a:t>=  </a:t>
            </a:r>
            <a:r>
              <a:rPr lang="en-GB" sz="2400" b="1" u="sng" dirty="0"/>
              <a:t>3.6 x 10</a:t>
            </a:r>
            <a:r>
              <a:rPr lang="en-GB" sz="2400" b="1" u="sng" baseline="30000" dirty="0"/>
              <a:t>6</a:t>
            </a:r>
            <a:r>
              <a:rPr lang="en-GB" sz="2400" b="1" u="sng" dirty="0"/>
              <a:t> m   (36,000 km)</a:t>
            </a:r>
            <a:endParaRPr lang="en-US" sz="2400" b="1" u="sng" dirty="0"/>
          </a:p>
        </p:txBody>
      </p:sp>
    </p:spTree>
    <p:extLst>
      <p:ext uri="{BB962C8B-B14F-4D97-AF65-F5344CB8AC3E}">
        <p14:creationId xmlns:p14="http://schemas.microsoft.com/office/powerpoint/2010/main" val="27540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45743"/>
          </a:xfrm>
        </p:spPr>
        <p:txBody>
          <a:bodyPr/>
          <a:lstStyle/>
          <a:p>
            <a:r>
              <a:rPr lang="en-GB" dirty="0"/>
              <a:t>Kinetic Energy</a:t>
            </a:r>
            <a:endParaRPr lang="en-US" dirty="0"/>
          </a:p>
        </p:txBody>
      </p:sp>
      <p:sp>
        <p:nvSpPr>
          <p:cNvPr id="3" name="Content Placeholder 2"/>
          <p:cNvSpPr>
            <a:spLocks noGrp="1"/>
          </p:cNvSpPr>
          <p:nvPr>
            <p:ph idx="1"/>
          </p:nvPr>
        </p:nvSpPr>
        <p:spPr>
          <a:xfrm>
            <a:off x="609600" y="1764998"/>
            <a:ext cx="10972800" cy="668236"/>
          </a:xfrm>
        </p:spPr>
        <p:txBody>
          <a:bodyPr>
            <a:normAutofit fontScale="85000" lnSpcReduction="20000"/>
          </a:bodyPr>
          <a:lstStyle/>
          <a:p>
            <a:r>
              <a:rPr lang="en-GB" dirty="0"/>
              <a:t>We can also derive an equation for the kinetic energy of any mass in a circular orbit around a planet or star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6168807"/>
              </p:ext>
            </p:extLst>
          </p:nvPr>
        </p:nvGraphicFramePr>
        <p:xfrm>
          <a:off x="1533119" y="2614581"/>
          <a:ext cx="2077985" cy="1150314"/>
        </p:xfrm>
        <a:graphic>
          <a:graphicData uri="http://schemas.openxmlformats.org/presentationml/2006/ole">
            <mc:AlternateContent xmlns:mc="http://schemas.openxmlformats.org/markup-compatibility/2006">
              <mc:Choice xmlns:v="urn:schemas-microsoft-com:vml" Requires="v">
                <p:oleObj spid="_x0000_s7246" name="Equation" r:id="rId3" imgW="711000" imgH="393480" progId="Equation.DSMT4">
                  <p:embed/>
                </p:oleObj>
              </mc:Choice>
              <mc:Fallback>
                <p:oleObj name="Equation" r:id="rId3" imgW="711000" imgH="393480" progId="Equation.DSMT4">
                  <p:embed/>
                  <p:pic>
                    <p:nvPicPr>
                      <p:cNvPr id="0" name=""/>
                      <p:cNvPicPr/>
                      <p:nvPr/>
                    </p:nvPicPr>
                    <p:blipFill>
                      <a:blip r:embed="rId4"/>
                      <a:stretch>
                        <a:fillRect/>
                      </a:stretch>
                    </p:blipFill>
                    <p:spPr>
                      <a:xfrm>
                        <a:off x="1533119" y="2614581"/>
                        <a:ext cx="2077985" cy="115031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03060102"/>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7247"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5677063"/>
              </p:ext>
            </p:extLst>
          </p:nvPr>
        </p:nvGraphicFramePr>
        <p:xfrm>
          <a:off x="4529245" y="2648401"/>
          <a:ext cx="1674813" cy="1082675"/>
        </p:xfrm>
        <a:graphic>
          <a:graphicData uri="http://schemas.openxmlformats.org/presentationml/2006/ole">
            <mc:AlternateContent xmlns:mc="http://schemas.openxmlformats.org/markup-compatibility/2006">
              <mc:Choice xmlns:v="urn:schemas-microsoft-com:vml" Requires="v">
                <p:oleObj spid="_x0000_s7248" name="Equation" r:id="rId7" imgW="609480" imgH="393480" progId="Equation.DSMT4">
                  <p:embed/>
                </p:oleObj>
              </mc:Choice>
              <mc:Fallback>
                <p:oleObj name="Equation" r:id="rId7" imgW="609480" imgH="393480" progId="Equation.DSMT4">
                  <p:embed/>
                  <p:pic>
                    <p:nvPicPr>
                      <p:cNvPr id="12" name="Object 11"/>
                      <p:cNvPicPr/>
                      <p:nvPr/>
                    </p:nvPicPr>
                    <p:blipFill>
                      <a:blip r:embed="rId8"/>
                      <a:stretch>
                        <a:fillRect/>
                      </a:stretch>
                    </p:blipFill>
                    <p:spPr>
                      <a:xfrm>
                        <a:off x="4529245" y="2648401"/>
                        <a:ext cx="1674813" cy="10826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36511496"/>
              </p:ext>
            </p:extLst>
          </p:nvPr>
        </p:nvGraphicFramePr>
        <p:xfrm>
          <a:off x="2882213" y="4225494"/>
          <a:ext cx="2484438" cy="1149350"/>
        </p:xfrm>
        <a:graphic>
          <a:graphicData uri="http://schemas.openxmlformats.org/presentationml/2006/ole">
            <mc:AlternateContent xmlns:mc="http://schemas.openxmlformats.org/markup-compatibility/2006">
              <mc:Choice xmlns:v="urn:schemas-microsoft-com:vml" Requires="v">
                <p:oleObj spid="_x0000_s7249" name="Equation" r:id="rId9" imgW="850680" imgH="393480" progId="Equation.DSMT4">
                  <p:embed/>
                </p:oleObj>
              </mc:Choice>
              <mc:Fallback>
                <p:oleObj name="Equation" r:id="rId9" imgW="850680" imgH="393480" progId="Equation.DSMT4">
                  <p:embed/>
                  <p:pic>
                    <p:nvPicPr>
                      <p:cNvPr id="4" name="Object 3"/>
                      <p:cNvPicPr/>
                      <p:nvPr/>
                    </p:nvPicPr>
                    <p:blipFill>
                      <a:blip r:embed="rId10"/>
                      <a:stretch>
                        <a:fillRect/>
                      </a:stretch>
                    </p:blipFill>
                    <p:spPr>
                      <a:xfrm>
                        <a:off x="2882213" y="4225494"/>
                        <a:ext cx="2484438" cy="1149350"/>
                      </a:xfrm>
                      <a:prstGeom prst="rect">
                        <a:avLst/>
                      </a:prstGeom>
                    </p:spPr>
                  </p:pic>
                </p:oleObj>
              </mc:Fallback>
            </mc:AlternateContent>
          </a:graphicData>
        </a:graphic>
      </p:graphicFrame>
      <p:sp>
        <p:nvSpPr>
          <p:cNvPr id="8" name="TextBox 7"/>
          <p:cNvSpPr txBox="1"/>
          <p:nvPr/>
        </p:nvSpPr>
        <p:spPr>
          <a:xfrm>
            <a:off x="6576017" y="4477003"/>
            <a:ext cx="4210803" cy="646331"/>
          </a:xfrm>
          <a:prstGeom prst="rect">
            <a:avLst/>
          </a:prstGeom>
          <a:noFill/>
        </p:spPr>
        <p:txBody>
          <a:bodyPr wrap="square" rtlCol="0">
            <a:spAutoFit/>
          </a:bodyPr>
          <a:lstStyle/>
          <a:p>
            <a:r>
              <a:rPr lang="en-GB" dirty="0"/>
              <a:t>This is not in the course but could be asked as Problem Solving</a:t>
            </a:r>
            <a:endParaRPr lang="en-US" dirty="0"/>
          </a:p>
        </p:txBody>
      </p:sp>
    </p:spTree>
    <p:extLst>
      <p:ext uri="{BB962C8B-B14F-4D97-AF65-F5344CB8AC3E}">
        <p14:creationId xmlns:p14="http://schemas.microsoft.com/office/powerpoint/2010/main" val="23351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17088"/>
          </a:xfrm>
        </p:spPr>
        <p:txBody>
          <a:bodyPr>
            <a:normAutofit fontScale="90000"/>
          </a:bodyPr>
          <a:lstStyle/>
          <a:p>
            <a:r>
              <a:rPr lang="en-GB" dirty="0"/>
              <a:t>Gravitational Potential</a:t>
            </a:r>
          </a:p>
        </p:txBody>
      </p:sp>
      <p:sp>
        <p:nvSpPr>
          <p:cNvPr id="3" name="Content Placeholder 2"/>
          <p:cNvSpPr>
            <a:spLocks noGrp="1"/>
          </p:cNvSpPr>
          <p:nvPr>
            <p:ph idx="1"/>
          </p:nvPr>
        </p:nvSpPr>
        <p:spPr>
          <a:xfrm>
            <a:off x="609600" y="1531346"/>
            <a:ext cx="10972800" cy="2754216"/>
          </a:xfrm>
        </p:spPr>
        <p:txBody>
          <a:bodyPr>
            <a:normAutofit lnSpcReduction="10000"/>
          </a:bodyPr>
          <a:lstStyle/>
          <a:p>
            <a:r>
              <a:rPr lang="en-GB" dirty="0"/>
              <a:t>When a mass is in a gravitational field near to a planet, work must be done to move it out of the field, or away from the planet. Similarly gravity will do the work to pull a mass </a:t>
            </a:r>
            <a:r>
              <a:rPr lang="en-GB" b="1" u="sng" dirty="0"/>
              <a:t>into</a:t>
            </a:r>
            <a:r>
              <a:rPr lang="en-GB" dirty="0"/>
              <a:t> a gravitational field.</a:t>
            </a:r>
          </a:p>
          <a:p>
            <a:r>
              <a:rPr lang="en-GB" dirty="0"/>
              <a:t>This is similar to National 5 when we said that work must be done to lift a mass vertically to gain gravitational potential energy.</a:t>
            </a:r>
          </a:p>
          <a:p>
            <a:r>
              <a:rPr lang="en-GB" dirty="0"/>
              <a:t>The problem we now have is that ‘g’ is not constant when you move away from a planet, so we can’t use </a:t>
            </a:r>
            <a:r>
              <a:rPr lang="en-GB" dirty="0" err="1"/>
              <a:t>E</a:t>
            </a:r>
            <a:r>
              <a:rPr lang="en-GB" baseline="-25000" dirty="0" err="1"/>
              <a:t>p</a:t>
            </a:r>
            <a:r>
              <a:rPr lang="en-GB" dirty="0"/>
              <a:t> =</a:t>
            </a:r>
            <a:r>
              <a:rPr lang="en-GB" dirty="0" err="1"/>
              <a:t>mgh</a:t>
            </a:r>
            <a:r>
              <a:rPr lang="en-GB" dirty="0"/>
              <a:t>  </a:t>
            </a:r>
            <a:r>
              <a:rPr lang="en-GB" sz="1400" dirty="0"/>
              <a:t>(It’s only an approximation)</a:t>
            </a:r>
          </a:p>
        </p:txBody>
      </p:sp>
      <p:sp>
        <p:nvSpPr>
          <p:cNvPr id="4" name="TextBox 3"/>
          <p:cNvSpPr txBox="1"/>
          <p:nvPr/>
        </p:nvSpPr>
        <p:spPr>
          <a:xfrm>
            <a:off x="1156771" y="4505899"/>
            <a:ext cx="9639759" cy="1384995"/>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800" dirty="0"/>
              <a:t>Gravitational Potential is defined as: </a:t>
            </a:r>
          </a:p>
          <a:p>
            <a:r>
              <a:rPr lang="en-GB" sz="2800" dirty="0"/>
              <a:t>“ The work done by an external force in moving a </a:t>
            </a:r>
            <a:r>
              <a:rPr lang="en-GB" sz="2800" b="1" u="sng" dirty="0"/>
              <a:t>unit</a:t>
            </a:r>
            <a:r>
              <a:rPr lang="en-GB" sz="2800" dirty="0"/>
              <a:t> mass from infinity to a point in a gravitational field.”</a:t>
            </a:r>
          </a:p>
        </p:txBody>
      </p:sp>
    </p:spTree>
    <p:extLst>
      <p:ext uri="{BB962C8B-B14F-4D97-AF65-F5344CB8AC3E}">
        <p14:creationId xmlns:p14="http://schemas.microsoft.com/office/powerpoint/2010/main" val="12936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17936"/>
          </a:xfrm>
        </p:spPr>
        <p:txBody>
          <a:bodyPr>
            <a:normAutofit fontScale="90000"/>
          </a:bodyPr>
          <a:lstStyle/>
          <a:p>
            <a:r>
              <a:rPr lang="en-GB" dirty="0"/>
              <a:t>Gravitational potential.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3652" y="1431697"/>
            <a:ext cx="4703379" cy="4403718"/>
          </a:xfrm>
        </p:spPr>
      </p:pic>
      <p:sp>
        <p:nvSpPr>
          <p:cNvPr id="5" name="TextBox 4"/>
          <p:cNvSpPr txBox="1"/>
          <p:nvPr/>
        </p:nvSpPr>
        <p:spPr>
          <a:xfrm>
            <a:off x="473725" y="1608463"/>
            <a:ext cx="6290632" cy="4708981"/>
          </a:xfrm>
          <a:prstGeom prst="rect">
            <a:avLst/>
          </a:prstGeom>
          <a:noFill/>
        </p:spPr>
        <p:txBody>
          <a:bodyPr wrap="square" rtlCol="0">
            <a:spAutoFit/>
          </a:bodyPr>
          <a:lstStyle/>
          <a:p>
            <a:r>
              <a:rPr lang="en-GB" sz="2000" dirty="0"/>
              <a:t>The closer you are to the Earth, the more work has to be done to get you out of the Earths gravitational field.</a:t>
            </a:r>
          </a:p>
          <a:p>
            <a:endParaRPr lang="en-GB" sz="2000" dirty="0"/>
          </a:p>
          <a:p>
            <a:r>
              <a:rPr lang="en-GB" sz="2000" dirty="0"/>
              <a:t>It’s a bit like being in a “well”. The deeper you are in the well, the more work you have to do to get out. </a:t>
            </a:r>
          </a:p>
          <a:p>
            <a:endParaRPr lang="en-GB" sz="2000" dirty="0"/>
          </a:p>
          <a:p>
            <a:r>
              <a:rPr lang="en-GB" sz="2000" dirty="0"/>
              <a:t>Now the tricky part is………..the zero of potential is at infinity. This means that all values of gravitational potential are </a:t>
            </a:r>
            <a:r>
              <a:rPr lang="en-GB" sz="2000" u="sng" dirty="0"/>
              <a:t>negative</a:t>
            </a:r>
            <a:r>
              <a:rPr lang="en-GB" sz="2000" dirty="0"/>
              <a:t>. You have to do work to get out of the field to a point where the potential is zero.</a:t>
            </a:r>
          </a:p>
          <a:p>
            <a:endParaRPr lang="en-GB" sz="2000" dirty="0"/>
          </a:p>
          <a:p>
            <a:r>
              <a:rPr lang="en-GB" sz="2000" dirty="0"/>
              <a:t>(You have already met this before in Higher Physics where we studied electron energy levels in the hydrogen atom. The energy levels are all </a:t>
            </a:r>
            <a:r>
              <a:rPr lang="en-GB" sz="2000" u="sng" dirty="0"/>
              <a:t>negative</a:t>
            </a:r>
            <a:r>
              <a:rPr lang="en-GB" sz="2000" dirty="0"/>
              <a:t> because the top level is zero!)</a:t>
            </a:r>
          </a:p>
        </p:txBody>
      </p:sp>
    </p:spTree>
    <p:extLst>
      <p:ext uri="{BB962C8B-B14F-4D97-AF65-F5344CB8AC3E}">
        <p14:creationId xmlns:p14="http://schemas.microsoft.com/office/powerpoint/2010/main" val="27186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45889"/>
          </a:xfrm>
        </p:spPr>
        <p:txBody>
          <a:bodyPr>
            <a:normAutofit fontScale="90000"/>
          </a:bodyPr>
          <a:lstStyle/>
          <a:p>
            <a:r>
              <a:rPr lang="en-GB" dirty="0"/>
              <a:t>What is Gravity? – Higher revision</a:t>
            </a:r>
          </a:p>
        </p:txBody>
      </p:sp>
      <p:sp>
        <p:nvSpPr>
          <p:cNvPr id="3" name="Content Placeholder 2"/>
          <p:cNvSpPr>
            <a:spLocks noGrp="1"/>
          </p:cNvSpPr>
          <p:nvPr>
            <p:ph idx="1"/>
          </p:nvPr>
        </p:nvSpPr>
        <p:spPr>
          <a:xfrm>
            <a:off x="505097" y="1612719"/>
            <a:ext cx="10972800" cy="4389120"/>
          </a:xfrm>
        </p:spPr>
        <p:txBody>
          <a:bodyPr/>
          <a:lstStyle/>
          <a:p>
            <a:r>
              <a:rPr lang="en-GB" dirty="0"/>
              <a:t>Gravity is an invisible force of attraction between objects that have mass.</a:t>
            </a:r>
          </a:p>
          <a:p>
            <a:r>
              <a:rPr lang="en-GB" dirty="0"/>
              <a:t>Gravity is a very weak force and therefore is only noticeable when the mass of an object is very big</a:t>
            </a:r>
          </a:p>
          <a:p>
            <a:r>
              <a:rPr lang="en-GB" dirty="0"/>
              <a:t>A Gravitational field is an invisible force field around a mass.</a:t>
            </a:r>
          </a:p>
          <a:p>
            <a:r>
              <a:rPr lang="en-GB" dirty="0"/>
              <a:t>Einstein revised our ideas of gravity in his General Theory of Relativity </a:t>
            </a:r>
          </a:p>
          <a:p>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924" y="4251206"/>
            <a:ext cx="2895444" cy="21715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076" y="4158836"/>
            <a:ext cx="2263953" cy="2263953"/>
          </a:xfrm>
          <a:prstGeom prst="rect">
            <a:avLst/>
          </a:prstGeom>
        </p:spPr>
      </p:pic>
    </p:spTree>
    <p:extLst>
      <p:ext uri="{BB962C8B-B14F-4D97-AF65-F5344CB8AC3E}">
        <p14:creationId xmlns:p14="http://schemas.microsoft.com/office/powerpoint/2010/main" val="233420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50987"/>
          </a:xfrm>
        </p:spPr>
        <p:txBody>
          <a:bodyPr>
            <a:normAutofit fontScale="90000"/>
          </a:bodyPr>
          <a:lstStyle/>
          <a:p>
            <a:r>
              <a:rPr lang="en-GB" dirty="0"/>
              <a:t>Gravitational Potential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0273" y="947450"/>
            <a:ext cx="4293614" cy="2490296"/>
          </a:xfrm>
        </p:spPr>
      </p:pic>
      <mc:AlternateContent xmlns:mc="http://schemas.openxmlformats.org/markup-compatibility/2006" xmlns:a14="http://schemas.microsoft.com/office/drawing/2010/main">
        <mc:Choice Requires="a14">
          <p:sp>
            <p:nvSpPr>
              <p:cNvPr id="5" name="TextBox 4"/>
              <p:cNvSpPr txBox="1"/>
              <p:nvPr/>
            </p:nvSpPr>
            <p:spPr>
              <a:xfrm>
                <a:off x="3098414" y="1789705"/>
                <a:ext cx="2034028" cy="10371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𝑉</m:t>
                      </m:r>
                      <m:r>
                        <a:rPr lang="en-GB" sz="3600" b="0" i="1" smtClean="0">
                          <a:latin typeface="Cambria Math" panose="02040503050406030204" pitchFamily="18" charset="0"/>
                        </a:rPr>
                        <m:t>= </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m:t>
                          </m:r>
                          <m:r>
                            <a:rPr lang="en-GB" sz="3600" b="0" i="1" smtClean="0">
                              <a:latin typeface="Cambria Math" panose="02040503050406030204" pitchFamily="18" charset="0"/>
                            </a:rPr>
                            <m:t>𝐺𝑀</m:t>
                          </m:r>
                        </m:num>
                        <m:den>
                          <m:r>
                            <a:rPr lang="en-GB" sz="3600" b="0" i="1" smtClean="0">
                              <a:latin typeface="Cambria Math" panose="02040503050406030204" pitchFamily="18" charset="0"/>
                            </a:rPr>
                            <m:t>𝑟</m:t>
                          </m:r>
                        </m:den>
                      </m:f>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098414" y="1789705"/>
                <a:ext cx="2034028" cy="1037143"/>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837662" y="3437746"/>
            <a:ext cx="8399418" cy="2677656"/>
          </a:xfrm>
          <a:prstGeom prst="rect">
            <a:avLst/>
          </a:prstGeom>
          <a:noFill/>
        </p:spPr>
        <p:txBody>
          <a:bodyPr wrap="square" rtlCol="0">
            <a:spAutoFit/>
          </a:bodyPr>
          <a:lstStyle/>
          <a:p>
            <a:r>
              <a:rPr lang="en-GB" sz="2400" dirty="0"/>
              <a:t>From this equation you can see that it is only when you get to an infinite distance (r) from the centre of a planet that the gravitational potential falls to zero.</a:t>
            </a:r>
          </a:p>
          <a:p>
            <a:endParaRPr lang="en-GB" sz="2400" dirty="0"/>
          </a:p>
          <a:p>
            <a:r>
              <a:rPr lang="en-GB" sz="2400" dirty="0"/>
              <a:t>A more mathematical (calculus) approach says……….. “As distance tends to infinity , gravitational potential tends to zero.”</a:t>
            </a:r>
          </a:p>
        </p:txBody>
      </p:sp>
      <p:sp>
        <p:nvSpPr>
          <p:cNvPr id="3" name="TextBox 2"/>
          <p:cNvSpPr txBox="1"/>
          <p:nvPr/>
        </p:nvSpPr>
        <p:spPr>
          <a:xfrm>
            <a:off x="599960" y="2192598"/>
            <a:ext cx="2166651" cy="800219"/>
          </a:xfrm>
          <a:prstGeom prst="rect">
            <a:avLst/>
          </a:prstGeom>
          <a:noFill/>
        </p:spPr>
        <p:txBody>
          <a:bodyPr wrap="square" rtlCol="0">
            <a:spAutoFit/>
          </a:bodyPr>
          <a:lstStyle/>
          <a:p>
            <a:r>
              <a:rPr lang="en-GB" sz="1400" dirty="0"/>
              <a:t>Gravitational potential </a:t>
            </a:r>
            <a:r>
              <a:rPr lang="en-GB" sz="1400" i="1" dirty="0">
                <a:latin typeface="Times New Roman" panose="02020603050405020304" pitchFamily="18" charset="0"/>
                <a:cs typeface="Times New Roman" panose="02020603050405020304" pitchFamily="18" charset="0"/>
              </a:rPr>
              <a:t>V</a:t>
            </a:r>
            <a:r>
              <a:rPr lang="en-GB" sz="1400" dirty="0"/>
              <a:t> measured in joules per kilogram     </a:t>
            </a:r>
            <a:r>
              <a:rPr lang="en-GB" dirty="0"/>
              <a:t>J kg</a:t>
            </a:r>
            <a:r>
              <a:rPr lang="en-GB" baseline="30000" dirty="0"/>
              <a:t>-1</a:t>
            </a:r>
          </a:p>
        </p:txBody>
      </p:sp>
    </p:spTree>
    <p:extLst>
      <p:ext uri="{BB962C8B-B14F-4D97-AF65-F5344CB8AC3E}">
        <p14:creationId xmlns:p14="http://schemas.microsoft.com/office/powerpoint/2010/main" val="236233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50139"/>
          </a:xfrm>
        </p:spPr>
        <p:txBody>
          <a:bodyPr>
            <a:normAutofit fontScale="90000"/>
          </a:bodyPr>
          <a:lstStyle/>
          <a:p>
            <a:r>
              <a:rPr lang="en-GB" dirty="0"/>
              <a:t>example</a:t>
            </a:r>
          </a:p>
        </p:txBody>
      </p:sp>
      <p:sp>
        <p:nvSpPr>
          <p:cNvPr id="3" name="Content Placeholder 2"/>
          <p:cNvSpPr>
            <a:spLocks noGrp="1"/>
          </p:cNvSpPr>
          <p:nvPr>
            <p:ph idx="1"/>
          </p:nvPr>
        </p:nvSpPr>
        <p:spPr>
          <a:xfrm>
            <a:off x="609600" y="1564395"/>
            <a:ext cx="6430178" cy="4760205"/>
          </a:xfrm>
        </p:spPr>
        <p:txBody>
          <a:bodyPr/>
          <a:lstStyle/>
          <a:p>
            <a:r>
              <a:rPr lang="en-GB" dirty="0"/>
              <a:t>Determine the gravitational potential at:</a:t>
            </a:r>
          </a:p>
          <a:p>
            <a:r>
              <a:rPr lang="en-GB" dirty="0"/>
              <a:t>a) the surface of the Earth</a:t>
            </a:r>
          </a:p>
          <a:p>
            <a:r>
              <a:rPr lang="en-GB" dirty="0"/>
              <a:t>b) the surface of the moon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778" y="952315"/>
            <a:ext cx="4903771" cy="3278162"/>
          </a:xfrm>
          <a:prstGeom prst="rect">
            <a:avLst/>
          </a:prstGeom>
        </p:spPr>
      </p:pic>
      <p:pic>
        <p:nvPicPr>
          <p:cNvPr id="5" name="Picture 4"/>
          <p:cNvPicPr>
            <a:picLocks noChangeAspect="1"/>
          </p:cNvPicPr>
          <p:nvPr/>
        </p:nvPicPr>
        <p:blipFill rotWithShape="1">
          <a:blip r:embed="rId3"/>
          <a:srcRect l="38320" b="43190"/>
          <a:stretch/>
        </p:blipFill>
        <p:spPr>
          <a:xfrm>
            <a:off x="7149947" y="4230477"/>
            <a:ext cx="4294232" cy="153233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790661" y="3287999"/>
                <a:ext cx="2034028" cy="10371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𝑉</m:t>
                      </m:r>
                      <m:r>
                        <a:rPr lang="en-GB" sz="3600" b="0" i="1" smtClean="0">
                          <a:latin typeface="Cambria Math" panose="02040503050406030204" pitchFamily="18" charset="0"/>
                        </a:rPr>
                        <m:t>= </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m:t>
                          </m:r>
                          <m:r>
                            <a:rPr lang="en-GB" sz="3600" b="0" i="1" smtClean="0">
                              <a:latin typeface="Cambria Math" panose="02040503050406030204" pitchFamily="18" charset="0"/>
                            </a:rPr>
                            <m:t>𝐺𝑀</m:t>
                          </m:r>
                        </m:num>
                        <m:den>
                          <m:r>
                            <a:rPr lang="en-GB" sz="3600" b="0" i="1" smtClean="0">
                              <a:latin typeface="Cambria Math" panose="02040503050406030204" pitchFamily="18" charset="0"/>
                            </a:rPr>
                            <m:t>𝑟</m:t>
                          </m:r>
                        </m:den>
                      </m:f>
                    </m:oMath>
                  </m:oMathPara>
                </a14:m>
                <a:endParaRPr lang="en-GB"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1790661" y="3287999"/>
                <a:ext cx="2034028" cy="1037143"/>
              </a:xfrm>
              <a:prstGeom prst="rect">
                <a:avLst/>
              </a:prstGeom>
              <a:blipFill rotWithShape="0">
                <a:blip r:embed="rId4"/>
                <a:stretch>
                  <a:fillRect/>
                </a:stretch>
              </a:blipFill>
            </p:spPr>
            <p:txBody>
              <a:bodyPr/>
              <a:lstStyle/>
              <a:p>
                <a:r>
                  <a:rPr lang="en-GB">
                    <a:noFill/>
                  </a:rPr>
                  <a:t> </a:t>
                </a:r>
              </a:p>
            </p:txBody>
          </p:sp>
        </mc:Fallback>
      </mc:AlternateContent>
      <p:sp>
        <p:nvSpPr>
          <p:cNvPr id="7" name="TextBox 6"/>
          <p:cNvSpPr txBox="1"/>
          <p:nvPr/>
        </p:nvSpPr>
        <p:spPr>
          <a:xfrm>
            <a:off x="719769" y="5362703"/>
            <a:ext cx="5376231" cy="800219"/>
          </a:xfrm>
          <a:prstGeom prst="rect">
            <a:avLst/>
          </a:prstGeom>
          <a:noFill/>
        </p:spPr>
        <p:txBody>
          <a:bodyPr wrap="square" rtlCol="0">
            <a:spAutoFit/>
          </a:bodyPr>
          <a:lstStyle/>
          <a:p>
            <a:pPr marL="342900" indent="-342900">
              <a:buAutoNum type="alphaLcParenR"/>
            </a:pPr>
            <a:r>
              <a:rPr lang="en-GB" dirty="0"/>
              <a:t>6.3 x10</a:t>
            </a:r>
            <a:r>
              <a:rPr lang="en-GB" baseline="30000" dirty="0"/>
              <a:t>7</a:t>
            </a:r>
            <a:r>
              <a:rPr lang="en-GB" dirty="0"/>
              <a:t> J kg</a:t>
            </a:r>
            <a:r>
              <a:rPr lang="en-GB" baseline="30000" dirty="0"/>
              <a:t>-1 </a:t>
            </a:r>
            <a:r>
              <a:rPr lang="en-GB" dirty="0"/>
              <a:t>        b) 2.9 x10</a:t>
            </a:r>
            <a:r>
              <a:rPr lang="en-GB" baseline="30000" dirty="0"/>
              <a:t>6</a:t>
            </a:r>
            <a:r>
              <a:rPr lang="en-GB" dirty="0"/>
              <a:t> J kg</a:t>
            </a:r>
            <a:r>
              <a:rPr lang="en-GB" baseline="30000" dirty="0"/>
              <a:t>-1</a:t>
            </a:r>
          </a:p>
          <a:p>
            <a:r>
              <a:rPr lang="en-GB" sz="1400" dirty="0"/>
              <a:t>(gravitational potential on the moon surface is about 20 times smaller than on Earth’s surface )</a:t>
            </a:r>
          </a:p>
        </p:txBody>
      </p:sp>
      <p:sp>
        <p:nvSpPr>
          <p:cNvPr id="8" name="TextBox 7"/>
          <p:cNvSpPr txBox="1"/>
          <p:nvPr/>
        </p:nvSpPr>
        <p:spPr>
          <a:xfrm>
            <a:off x="8998435" y="5762812"/>
            <a:ext cx="2555913" cy="646331"/>
          </a:xfrm>
          <a:prstGeom prst="rect">
            <a:avLst/>
          </a:prstGeom>
          <a:noFill/>
        </p:spPr>
        <p:txBody>
          <a:bodyPr wrap="square" rtlCol="0">
            <a:spAutoFit/>
          </a:bodyPr>
          <a:lstStyle/>
          <a:p>
            <a:r>
              <a:rPr lang="en-GB" dirty="0"/>
              <a:t>G = 6.67 x 10</a:t>
            </a:r>
            <a:r>
              <a:rPr lang="en-GB" baseline="30000" dirty="0"/>
              <a:t>-11</a:t>
            </a:r>
            <a:r>
              <a:rPr lang="en-GB" dirty="0"/>
              <a:t> N m</a:t>
            </a:r>
            <a:r>
              <a:rPr lang="en-GB" baseline="30000" dirty="0"/>
              <a:t>2</a:t>
            </a:r>
            <a:r>
              <a:rPr lang="en-GB" dirty="0"/>
              <a:t> kg</a:t>
            </a:r>
            <a:r>
              <a:rPr lang="en-GB" baseline="30000" dirty="0"/>
              <a:t>-2</a:t>
            </a:r>
          </a:p>
          <a:p>
            <a:endParaRPr lang="en-GB" dirty="0"/>
          </a:p>
        </p:txBody>
      </p:sp>
    </p:spTree>
    <p:extLst>
      <p:ext uri="{BB962C8B-B14F-4D97-AF65-F5344CB8AC3E}">
        <p14:creationId xmlns:p14="http://schemas.microsoft.com/office/powerpoint/2010/main" val="279375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60431"/>
          </a:xfrm>
        </p:spPr>
        <p:txBody>
          <a:bodyPr>
            <a:normAutofit fontScale="90000"/>
          </a:bodyPr>
          <a:lstStyle/>
          <a:p>
            <a:r>
              <a:rPr lang="en-GB" dirty="0"/>
              <a:t>Gravitational Potential Energy</a:t>
            </a:r>
          </a:p>
        </p:txBody>
      </p:sp>
      <p:sp>
        <p:nvSpPr>
          <p:cNvPr id="3" name="Content Placeholder 2"/>
          <p:cNvSpPr>
            <a:spLocks noGrp="1"/>
          </p:cNvSpPr>
          <p:nvPr>
            <p:ph idx="1"/>
          </p:nvPr>
        </p:nvSpPr>
        <p:spPr>
          <a:xfrm>
            <a:off x="609600" y="1364519"/>
            <a:ext cx="10972800" cy="996222"/>
          </a:xfrm>
        </p:spPr>
        <p:txBody>
          <a:bodyPr/>
          <a:lstStyle/>
          <a:p>
            <a:r>
              <a:rPr lang="en-GB" dirty="0"/>
              <a:t>Since gravitational potential is the work done per unit mass….</a:t>
            </a:r>
          </a:p>
          <a:p>
            <a:r>
              <a:rPr lang="en-GB" dirty="0"/>
              <a:t>The potential energy of a mass at a point in a gravitational field is given by</a:t>
            </a:r>
          </a:p>
        </p:txBody>
      </p:sp>
      <mc:AlternateContent xmlns:mc="http://schemas.openxmlformats.org/markup-compatibility/2006" xmlns:a14="http://schemas.microsoft.com/office/drawing/2010/main">
        <mc:Choice Requires="a14">
          <p:sp>
            <p:nvSpPr>
              <p:cNvPr id="4" name="TextBox 3"/>
              <p:cNvSpPr txBox="1"/>
              <p:nvPr/>
            </p:nvSpPr>
            <p:spPr>
              <a:xfrm>
                <a:off x="2497994" y="2517379"/>
                <a:ext cx="2971880" cy="10371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𝐸</m:t>
                          </m:r>
                        </m:e>
                        <m:sub>
                          <m:r>
                            <a:rPr lang="en-GB" sz="3600" b="0" i="1" smtClean="0">
                              <a:latin typeface="Cambria Math" panose="02040503050406030204" pitchFamily="18" charset="0"/>
                            </a:rPr>
                            <m:t>𝑝</m:t>
                          </m:r>
                        </m:sub>
                      </m:sSub>
                      <m:r>
                        <a:rPr lang="en-GB" sz="3600" b="0" i="1" smtClean="0">
                          <a:latin typeface="Cambria Math" panose="02040503050406030204" pitchFamily="18" charset="0"/>
                        </a:rPr>
                        <m:t>= </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m:t>
                          </m:r>
                          <m:r>
                            <a:rPr lang="en-GB" sz="3600" b="0" i="1" smtClean="0">
                              <a:latin typeface="Cambria Math" panose="02040503050406030204" pitchFamily="18" charset="0"/>
                            </a:rPr>
                            <m:t>𝐺𝑀𝑚</m:t>
                          </m:r>
                        </m:num>
                        <m:den>
                          <m:r>
                            <a:rPr lang="en-GB" sz="3600" b="0" i="1" smtClean="0">
                              <a:latin typeface="Cambria Math" panose="02040503050406030204" pitchFamily="18" charset="0"/>
                            </a:rPr>
                            <m:t>𝑟</m:t>
                          </m:r>
                        </m:den>
                      </m:f>
                    </m:oMath>
                  </m:oMathPara>
                </a14:m>
                <a:endParaRPr lang="en-GB"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97994" y="2517379"/>
                <a:ext cx="2971880" cy="1037143"/>
              </a:xfrm>
              <a:prstGeom prst="rect">
                <a:avLst/>
              </a:prstGeom>
              <a:blipFill rotWithShape="0">
                <a:blip r:embed="rId2"/>
                <a:stretch>
                  <a:fillRect/>
                </a:stretch>
              </a:blipFill>
            </p:spPr>
            <p:txBody>
              <a:bodyPr/>
              <a:lstStyle/>
              <a:p>
                <a:r>
                  <a:rPr lang="en-GB">
                    <a:noFill/>
                  </a:rPr>
                  <a:t> </a:t>
                </a:r>
              </a:p>
            </p:txBody>
          </p:sp>
        </mc:Fallback>
      </mc:AlternateContent>
      <p:sp>
        <p:nvSpPr>
          <p:cNvPr id="5" name="TextBox 4"/>
          <p:cNvSpPr txBox="1"/>
          <p:nvPr/>
        </p:nvSpPr>
        <p:spPr>
          <a:xfrm>
            <a:off x="6720289" y="2827125"/>
            <a:ext cx="1586429" cy="369332"/>
          </a:xfrm>
          <a:prstGeom prst="rect">
            <a:avLst/>
          </a:prstGeom>
          <a:noFill/>
        </p:spPr>
        <p:txBody>
          <a:bodyPr wrap="square" rtlCol="0">
            <a:spAutoFit/>
          </a:bodyPr>
          <a:lstStyle/>
          <a:p>
            <a:r>
              <a:rPr lang="en-GB" dirty="0"/>
              <a:t>or  </a:t>
            </a:r>
            <a:r>
              <a:rPr lang="en-GB" dirty="0" err="1"/>
              <a:t>Ep</a:t>
            </a:r>
            <a:r>
              <a:rPr lang="en-GB" dirty="0"/>
              <a:t> = </a:t>
            </a:r>
            <a:r>
              <a:rPr lang="en-GB" dirty="0" err="1"/>
              <a:t>Vm</a:t>
            </a:r>
            <a:endParaRPr lang="en-GB" dirty="0"/>
          </a:p>
        </p:txBody>
      </p:sp>
      <p:sp>
        <p:nvSpPr>
          <p:cNvPr id="6" name="TextBox 5"/>
          <p:cNvSpPr txBox="1"/>
          <p:nvPr/>
        </p:nvSpPr>
        <p:spPr>
          <a:xfrm>
            <a:off x="826264" y="3956203"/>
            <a:ext cx="9287219" cy="1754326"/>
          </a:xfrm>
          <a:prstGeom prst="rect">
            <a:avLst/>
          </a:prstGeom>
          <a:noFill/>
        </p:spPr>
        <p:txBody>
          <a:bodyPr wrap="square" rtlCol="0">
            <a:spAutoFit/>
          </a:bodyPr>
          <a:lstStyle/>
          <a:p>
            <a:r>
              <a:rPr lang="en-GB" dirty="0"/>
              <a:t>Note:</a:t>
            </a:r>
          </a:p>
          <a:p>
            <a:r>
              <a:rPr lang="en-GB" dirty="0"/>
              <a:t>Gravitational potential energy is always negative. This is because zero is at infinity and external forces have to do work to get a mass from inside a gravitational field up to zero.</a:t>
            </a:r>
          </a:p>
          <a:p>
            <a:endParaRPr lang="en-GB" dirty="0"/>
          </a:p>
          <a:p>
            <a:r>
              <a:rPr lang="en-GB" dirty="0"/>
              <a:t>As you move away from Earth the </a:t>
            </a:r>
            <a:r>
              <a:rPr lang="en-GB" b="1" i="1" dirty="0"/>
              <a:t>change</a:t>
            </a:r>
            <a:r>
              <a:rPr lang="en-GB" dirty="0"/>
              <a:t> in gravitational potential energy ∆</a:t>
            </a:r>
            <a:r>
              <a:rPr lang="en-GB" dirty="0" err="1"/>
              <a:t>E</a:t>
            </a:r>
            <a:r>
              <a:rPr lang="en-GB" baseline="-25000" dirty="0" err="1"/>
              <a:t>p</a:t>
            </a:r>
            <a:r>
              <a:rPr lang="en-GB" dirty="0"/>
              <a:t> is positive!</a:t>
            </a:r>
          </a:p>
          <a:p>
            <a:r>
              <a:rPr lang="en-GB" dirty="0"/>
              <a:t>In other words the potential energy gained is positive.</a:t>
            </a:r>
          </a:p>
        </p:txBody>
      </p:sp>
      <p:sp>
        <p:nvSpPr>
          <p:cNvPr id="7" name="TextBox 6"/>
          <p:cNvSpPr txBox="1"/>
          <p:nvPr/>
        </p:nvSpPr>
        <p:spPr>
          <a:xfrm>
            <a:off x="988684" y="3064829"/>
            <a:ext cx="1509310" cy="646331"/>
          </a:xfrm>
          <a:prstGeom prst="rect">
            <a:avLst/>
          </a:prstGeom>
          <a:noFill/>
        </p:spPr>
        <p:txBody>
          <a:bodyPr wrap="square" rtlCol="0">
            <a:spAutoFit/>
          </a:bodyPr>
          <a:lstStyle/>
          <a:p>
            <a:r>
              <a:rPr lang="en-GB" sz="1200" dirty="0"/>
              <a:t>Gravitational potential energy in joules J</a:t>
            </a:r>
          </a:p>
        </p:txBody>
      </p:sp>
    </p:spTree>
    <p:extLst>
      <p:ext uri="{BB962C8B-B14F-4D97-AF65-F5344CB8AC3E}">
        <p14:creationId xmlns:p14="http://schemas.microsoft.com/office/powerpoint/2010/main" val="36629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83899"/>
          </a:xfrm>
        </p:spPr>
        <p:txBody>
          <a:bodyPr>
            <a:normAutofit fontScale="90000"/>
          </a:bodyPr>
          <a:lstStyle/>
          <a:p>
            <a:r>
              <a:rPr lang="en-GB" dirty="0"/>
              <a:t>example</a:t>
            </a:r>
          </a:p>
        </p:txBody>
      </p:sp>
      <p:sp>
        <p:nvSpPr>
          <p:cNvPr id="3" name="Content Placeholder 2"/>
          <p:cNvSpPr>
            <a:spLocks noGrp="1"/>
          </p:cNvSpPr>
          <p:nvPr>
            <p:ph idx="1"/>
          </p:nvPr>
        </p:nvSpPr>
        <p:spPr>
          <a:xfrm>
            <a:off x="477398" y="1311008"/>
            <a:ext cx="10972800" cy="1465243"/>
          </a:xfrm>
        </p:spPr>
        <p:txBody>
          <a:bodyPr>
            <a:normAutofit/>
          </a:bodyPr>
          <a:lstStyle/>
          <a:p>
            <a:r>
              <a:rPr lang="en-GB" dirty="0"/>
              <a:t>The International Space Station (ISS) has a mass 4.2 x 10</a:t>
            </a:r>
            <a:r>
              <a:rPr lang="en-GB" baseline="30000" dirty="0"/>
              <a:t>5</a:t>
            </a:r>
            <a:r>
              <a:rPr lang="en-GB" dirty="0"/>
              <a:t> kg of and is in orbit at a height of 400km above the surface of the Earth. </a:t>
            </a:r>
          </a:p>
          <a:p>
            <a:r>
              <a:rPr lang="en-GB" dirty="0"/>
              <a:t>Determine the gravitational potential energy of the ISS.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5377" y="2947389"/>
            <a:ext cx="4208043" cy="241085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656348" y="2947389"/>
                <a:ext cx="2867220"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𝐸</m:t>
                          </m:r>
                        </m:e>
                        <m:sub>
                          <m:r>
                            <a:rPr lang="en-GB" sz="2400" b="0" i="1" smtClean="0">
                              <a:latin typeface="Cambria Math" panose="02040503050406030204" pitchFamily="18" charset="0"/>
                            </a:rPr>
                            <m:t>𝑝</m:t>
                          </m:r>
                        </m:sub>
                      </m:sSub>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m:t>
                          </m:r>
                          <m:r>
                            <a:rPr lang="en-GB" sz="2400" b="0" i="1" smtClean="0">
                              <a:latin typeface="Cambria Math" panose="02040503050406030204" pitchFamily="18" charset="0"/>
                            </a:rPr>
                            <m:t>𝐺𝑀𝑚</m:t>
                          </m:r>
                        </m:num>
                        <m:den>
                          <m:r>
                            <a:rPr lang="en-GB" sz="2400" b="0" i="1" smtClean="0">
                              <a:latin typeface="Cambria Math" panose="02040503050406030204" pitchFamily="18" charset="0"/>
                            </a:rPr>
                            <m:t>𝑟</m:t>
                          </m:r>
                        </m:den>
                      </m:f>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656348" y="2947389"/>
                <a:ext cx="2867220" cy="69147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1802" y="3809998"/>
                <a:ext cx="5504761" cy="6765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b="0" i="1" smtClean="0">
                              <a:latin typeface="Cambria Math" panose="02040503050406030204" pitchFamily="18" charset="0"/>
                            </a:rPr>
                            <m:t>𝑝</m:t>
                          </m:r>
                        </m:sub>
                      </m:sSub>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−6.67</m:t>
                          </m:r>
                          <m:r>
                            <a:rPr lang="en-GB" sz="2000" b="0" i="1" smtClean="0">
                              <a:latin typeface="Cambria Math" panose="02040503050406030204" pitchFamily="18" charset="0"/>
                              <a:ea typeface="Cambria Math" panose="02040503050406030204" pitchFamily="18" charset="0"/>
                            </a:rPr>
                            <m:t>×</m:t>
                          </m: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10</m:t>
                              </m:r>
                            </m:e>
                            <m:sup>
                              <m:r>
                                <a:rPr lang="en-GB" sz="2000" b="0" i="1" smtClean="0">
                                  <a:latin typeface="Cambria Math" panose="02040503050406030204" pitchFamily="18" charset="0"/>
                                  <a:ea typeface="Cambria Math" panose="02040503050406030204" pitchFamily="18" charset="0"/>
                                </a:rPr>
                                <m:t>−11</m:t>
                              </m:r>
                            </m:sup>
                          </m:sSup>
                          <m:r>
                            <a:rPr lang="en-GB" sz="2000" b="0" i="1" smtClean="0">
                              <a:latin typeface="Cambria Math" panose="02040503050406030204" pitchFamily="18" charset="0"/>
                              <a:ea typeface="Cambria Math" panose="02040503050406030204" pitchFamily="18" charset="0"/>
                            </a:rPr>
                            <m:t>×6×</m:t>
                          </m: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10</m:t>
                              </m:r>
                            </m:e>
                            <m:sup>
                              <m:r>
                                <a:rPr lang="en-GB" sz="2000" b="0" i="1" smtClean="0">
                                  <a:latin typeface="Cambria Math" panose="02040503050406030204" pitchFamily="18" charset="0"/>
                                  <a:ea typeface="Cambria Math" panose="02040503050406030204" pitchFamily="18" charset="0"/>
                                </a:rPr>
                                <m:t>24</m:t>
                              </m:r>
                            </m:sup>
                          </m:sSup>
                          <m:r>
                            <a:rPr lang="en-GB" sz="2000" b="0" i="1" smtClean="0">
                              <a:latin typeface="Cambria Math" panose="02040503050406030204" pitchFamily="18" charset="0"/>
                              <a:ea typeface="Cambria Math" panose="02040503050406030204" pitchFamily="18" charset="0"/>
                            </a:rPr>
                            <m:t>×4.2×</m:t>
                          </m: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10</m:t>
                              </m:r>
                            </m:e>
                            <m:sup>
                              <m:r>
                                <a:rPr lang="en-GB" sz="2000" b="0" i="1" smtClean="0">
                                  <a:latin typeface="Cambria Math" panose="02040503050406030204" pitchFamily="18" charset="0"/>
                                  <a:ea typeface="Cambria Math" panose="02040503050406030204" pitchFamily="18" charset="0"/>
                                </a:rPr>
                                <m:t>5</m:t>
                              </m:r>
                            </m:sup>
                          </m:sSup>
                        </m:num>
                        <m:den>
                          <m:d>
                            <m:dPr>
                              <m:ctrlPr>
                                <a:rPr lang="en-GB" sz="2000" b="0" i="1" smtClean="0">
                                  <a:latin typeface="Cambria Math" panose="02040503050406030204" pitchFamily="18" charset="0"/>
                                </a:rPr>
                              </m:ctrlPr>
                            </m:dPr>
                            <m:e>
                              <m:r>
                                <a:rPr lang="en-GB" sz="2000" b="0" i="1" smtClean="0">
                                  <a:latin typeface="Cambria Math" panose="02040503050406030204" pitchFamily="18" charset="0"/>
                                </a:rPr>
                                <m:t>6.4</m:t>
                              </m:r>
                              <m:r>
                                <a:rPr lang="en-GB" sz="2000" b="0" i="1" smtClean="0">
                                  <a:latin typeface="Cambria Math" panose="02040503050406030204" pitchFamily="18" charset="0"/>
                                  <a:ea typeface="Cambria Math" panose="02040503050406030204" pitchFamily="18" charset="0"/>
                                </a:rPr>
                                <m:t>×</m:t>
                              </m: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10</m:t>
                                  </m:r>
                                </m:e>
                                <m:sup>
                                  <m:r>
                                    <a:rPr lang="en-GB" sz="2000" b="0" i="1" smtClean="0">
                                      <a:latin typeface="Cambria Math" panose="02040503050406030204" pitchFamily="18" charset="0"/>
                                      <a:ea typeface="Cambria Math" panose="02040503050406030204" pitchFamily="18" charset="0"/>
                                    </a:rPr>
                                    <m:t>6</m:t>
                                  </m:r>
                                </m:sup>
                              </m:sSup>
                              <m:r>
                                <a:rPr lang="en-GB" sz="2000" b="0" i="1" smtClean="0">
                                  <a:latin typeface="Cambria Math" panose="02040503050406030204" pitchFamily="18" charset="0"/>
                                  <a:ea typeface="Cambria Math" panose="02040503050406030204" pitchFamily="18" charset="0"/>
                                </a:rPr>
                                <m:t>)+(400×</m:t>
                              </m: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10</m:t>
                                  </m:r>
                                </m:e>
                                <m:sup>
                                  <m:r>
                                    <a:rPr lang="en-GB" sz="2000" b="0" i="1" smtClean="0">
                                      <a:latin typeface="Cambria Math" panose="02040503050406030204" pitchFamily="18" charset="0"/>
                                      <a:ea typeface="Cambria Math" panose="02040503050406030204" pitchFamily="18" charset="0"/>
                                    </a:rPr>
                                    <m:t>3</m:t>
                                  </m:r>
                                </m:sup>
                              </m:sSup>
                            </m:e>
                          </m:d>
                        </m:den>
                      </m:f>
                    </m:oMath>
                  </m:oMathPara>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41802" y="3809998"/>
                <a:ext cx="5504761" cy="67659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62269" y="4865918"/>
                <a:ext cx="2867220" cy="404534"/>
              </a:xfrm>
              <a:prstGeom prst="rect">
                <a:avLst/>
              </a:prstGeom>
              <a:noFill/>
            </p:spPr>
            <p:txBody>
              <a:bodyPr wrap="square" lIns="0" tIns="0" rIns="0" bIns="0" rtlCol="0">
                <a:spAutoFit/>
              </a:bodyPr>
              <a:lstStyle/>
              <a:p>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𝐸</m:t>
                        </m:r>
                      </m:e>
                      <m:sub>
                        <m:r>
                          <a:rPr lang="en-GB" sz="2400" b="0" i="1" smtClean="0">
                            <a:latin typeface="Cambria Math" panose="02040503050406030204" pitchFamily="18" charset="0"/>
                          </a:rPr>
                          <m:t>𝑝</m:t>
                        </m:r>
                      </m:sub>
                    </m:sSub>
                    <m:r>
                      <a:rPr lang="en-GB" sz="2400" b="0" i="1" smtClean="0">
                        <a:latin typeface="Cambria Math" panose="02040503050406030204" pitchFamily="18" charset="0"/>
                      </a:rPr>
                      <m:t>=</m:t>
                    </m:r>
                    <m:r>
                      <a:rPr lang="en-GB" sz="2400" b="0" i="0" smtClean="0">
                        <a:latin typeface="Cambria Math" panose="02040503050406030204" pitchFamily="18" charset="0"/>
                      </a:rPr>
                      <m:t>−2.5</m:t>
                    </m:r>
                    <m:r>
                      <a:rPr lang="en-GB" sz="2400" b="0" i="1" smtClean="0">
                        <a:latin typeface="Cambria Math" panose="02040503050406030204" pitchFamily="18" charset="0"/>
                        <a:ea typeface="Cambria Math" panose="02040503050406030204" pitchFamily="18" charset="0"/>
                      </a:rPr>
                      <m:t>×</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13</m:t>
                        </m:r>
                      </m:sup>
                    </m:sSup>
                  </m:oMath>
                </a14:m>
                <a:r>
                  <a:rPr lang="en-GB" sz="2400" dirty="0"/>
                  <a:t>J </a:t>
                </a:r>
              </a:p>
            </p:txBody>
          </p:sp>
        </mc:Choice>
        <mc:Fallback xmlns="">
          <p:sp>
            <p:nvSpPr>
              <p:cNvPr id="8" name="TextBox 7"/>
              <p:cNvSpPr txBox="1">
                <a:spLocks noRot="1" noChangeAspect="1" noMove="1" noResize="1" noEditPoints="1" noAdjustHandles="1" noChangeArrowheads="1" noChangeShapeType="1" noTextEdit="1"/>
              </p:cNvSpPr>
              <p:nvPr/>
            </p:nvSpPr>
            <p:spPr>
              <a:xfrm>
                <a:off x="1862269" y="4865918"/>
                <a:ext cx="2867220" cy="404534"/>
              </a:xfrm>
              <a:prstGeom prst="rect">
                <a:avLst/>
              </a:prstGeom>
              <a:blipFill rotWithShape="0">
                <a:blip r:embed="rId5"/>
                <a:stretch>
                  <a:fillRect l="-3609" t="-19403" b="-38806"/>
                </a:stretch>
              </a:blipFill>
            </p:spPr>
            <p:txBody>
              <a:bodyPr/>
              <a:lstStyle/>
              <a:p>
                <a:r>
                  <a:rPr lang="en-GB">
                    <a:noFill/>
                  </a:rPr>
                  <a:t> </a:t>
                </a:r>
              </a:p>
            </p:txBody>
          </p:sp>
        </mc:Fallback>
      </mc:AlternateContent>
    </p:spTree>
    <p:extLst>
      <p:ext uri="{BB962C8B-B14F-4D97-AF65-F5344CB8AC3E}">
        <p14:creationId xmlns:p14="http://schemas.microsoft.com/office/powerpoint/2010/main" val="3671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17936"/>
          </a:xfrm>
        </p:spPr>
        <p:txBody>
          <a:bodyPr>
            <a:normAutofit fontScale="90000"/>
          </a:bodyPr>
          <a:lstStyle/>
          <a:p>
            <a:r>
              <a:rPr lang="en-GB" dirty="0"/>
              <a:t>Escape velocity.</a:t>
            </a:r>
          </a:p>
        </p:txBody>
      </p:sp>
      <p:sp>
        <p:nvSpPr>
          <p:cNvPr id="3" name="Content Placeholder 2"/>
          <p:cNvSpPr>
            <a:spLocks noGrp="1"/>
          </p:cNvSpPr>
          <p:nvPr>
            <p:ph idx="1"/>
          </p:nvPr>
        </p:nvSpPr>
        <p:spPr>
          <a:xfrm>
            <a:off x="521465" y="1549889"/>
            <a:ext cx="10018408" cy="4389120"/>
          </a:xfrm>
        </p:spPr>
        <p:txBody>
          <a:bodyPr>
            <a:normAutofit/>
          </a:bodyPr>
          <a:lstStyle/>
          <a:p>
            <a:r>
              <a:rPr lang="en-GB" sz="2400" dirty="0"/>
              <a:t>Objects that are thrown up in the air always come back down again.</a:t>
            </a:r>
          </a:p>
          <a:p>
            <a:r>
              <a:rPr lang="en-GB" sz="2400" dirty="0"/>
              <a:t>Could an object ever be thrown vertically from the Earth’s surface and escape the pull of Earth’s gravity?</a:t>
            </a:r>
          </a:p>
          <a:p>
            <a:r>
              <a:rPr lang="en-GB" sz="2400" dirty="0"/>
              <a:t>In other words could a mass be given enough velocity so that it could theoretically reach a point where the </a:t>
            </a:r>
            <a:r>
              <a:rPr lang="en-GB" sz="2400" b="1" i="1" dirty="0"/>
              <a:t>gravitational potential is zero</a:t>
            </a:r>
            <a:r>
              <a:rPr lang="en-GB" sz="2400" dirty="0"/>
              <a:t>?</a:t>
            </a:r>
          </a:p>
          <a:p>
            <a:r>
              <a:rPr lang="en-GB" sz="2400" dirty="0"/>
              <a:t>If so, what would this velocity be ?</a:t>
            </a:r>
          </a:p>
          <a:p>
            <a:r>
              <a:rPr lang="en-GB" sz="2400" dirty="0"/>
              <a:t>Think about conservation of energy…………..</a:t>
            </a:r>
          </a:p>
          <a:p>
            <a:pPr marL="0" indent="0" algn="ctr">
              <a:buNone/>
            </a:pPr>
            <a:r>
              <a:rPr lang="en-GB" sz="4400" dirty="0">
                <a:sym typeface="Wingdings" panose="05000000000000000000" pitchFamily="2" charset="2"/>
              </a:rPr>
              <a:t>∆</a:t>
            </a:r>
            <a:r>
              <a:rPr lang="en-GB" sz="4400" dirty="0" err="1"/>
              <a:t>E</a:t>
            </a:r>
            <a:r>
              <a:rPr lang="en-GB" sz="4400" baseline="-25000" dirty="0" err="1"/>
              <a:t>k</a:t>
            </a:r>
            <a:r>
              <a:rPr lang="en-GB" sz="4400" dirty="0"/>
              <a:t> </a:t>
            </a:r>
            <a:r>
              <a:rPr lang="en-GB" sz="4400" dirty="0">
                <a:sym typeface="Wingdings" panose="05000000000000000000" pitchFamily="2" charset="2"/>
              </a:rPr>
              <a:t> ∆E</a:t>
            </a:r>
            <a:r>
              <a:rPr lang="en-GB" sz="4400" baseline="-25000" dirty="0">
                <a:sym typeface="Wingdings" panose="05000000000000000000" pitchFamily="2" charset="2"/>
              </a:rPr>
              <a:t>p</a:t>
            </a:r>
            <a:endParaRPr lang="en-GB" sz="4400" baseline="-2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873" y="1013056"/>
            <a:ext cx="1240831" cy="3192320"/>
          </a:xfrm>
          <a:prstGeom prst="rect">
            <a:avLst/>
          </a:prstGeom>
        </p:spPr>
      </p:pic>
    </p:spTree>
    <p:extLst>
      <p:ext uri="{BB962C8B-B14F-4D97-AF65-F5344CB8AC3E}">
        <p14:creationId xmlns:p14="http://schemas.microsoft.com/office/powerpoint/2010/main" val="1870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9092"/>
            <a:ext cx="10972800" cy="909612"/>
          </a:xfrm>
        </p:spPr>
        <p:txBody>
          <a:bodyPr>
            <a:normAutofit/>
          </a:bodyPr>
          <a:lstStyle/>
          <a:p>
            <a:r>
              <a:rPr lang="en-GB" dirty="0"/>
              <a:t>Earth escape velocity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4177" y="1615568"/>
                <a:ext cx="3230880" cy="3397634"/>
              </a:xfrm>
            </p:spPr>
            <p:txBody>
              <a:bodyPr>
                <a:normAutofit fontScale="85000" lnSpcReduction="20000"/>
              </a:bodyPr>
              <a:lstStyle/>
              <a:p>
                <a:pPr marL="0" indent="0"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𝐺𝑀𝑚</m:t>
                        </m:r>
                      </m:num>
                      <m:den>
                        <m:r>
                          <a:rPr lang="en-GB" b="0" i="1" smtClean="0">
                            <a:latin typeface="Cambria Math" panose="02040503050406030204" pitchFamily="18" charset="0"/>
                          </a:rPr>
                          <m:t>𝑟</m:t>
                        </m:r>
                      </m:den>
                    </m:f>
                  </m:oMath>
                </a14:m>
                <a:r>
                  <a:rPr lang="en-GB" dirty="0"/>
                  <a:t> = 0</a:t>
                </a:r>
              </a:p>
              <a:p>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𝐺𝑀𝑚</m:t>
                          </m:r>
                        </m:num>
                        <m:den>
                          <m:r>
                            <a:rPr lang="en-GB" i="1">
                              <a:latin typeface="Cambria Math" panose="02040503050406030204" pitchFamily="18" charset="0"/>
                            </a:rPr>
                            <m:t>𝑟</m:t>
                          </m:r>
                        </m:den>
                      </m:f>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𝐺𝑀</m:t>
                          </m:r>
                        </m:num>
                        <m:den>
                          <m:r>
                            <a:rPr lang="en-GB" i="1">
                              <a:latin typeface="Cambria Math" panose="02040503050406030204" pitchFamily="18" charset="0"/>
                            </a:rPr>
                            <m:t>𝑟</m:t>
                          </m:r>
                        </m:den>
                      </m:f>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r>
                            <a:rPr lang="en-GB" i="1">
                              <a:latin typeface="Cambria Math" panose="02040503050406030204" pitchFamily="18" charset="0"/>
                            </a:rPr>
                            <m:t>𝐺𝑀</m:t>
                          </m:r>
                        </m:num>
                        <m:den>
                          <m:r>
                            <a:rPr lang="en-GB" i="1">
                              <a:latin typeface="Cambria Math" panose="02040503050406030204" pitchFamily="18" charset="0"/>
                            </a:rPr>
                            <m:t>𝑟</m:t>
                          </m:r>
                        </m:den>
                      </m:f>
                    </m:oMath>
                  </m:oMathPara>
                </a14:m>
                <a:endParaRPr lang="en-GB" dirty="0"/>
              </a:p>
              <a:p>
                <a:pPr marL="0" indent="0">
                  <a:buNone/>
                </a:pP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4177" y="1615568"/>
                <a:ext cx="3230880" cy="3397634"/>
              </a:xfrm>
              <a:blipFill>
                <a:blip r:embed="rId2"/>
                <a:stretch>
                  <a:fillRect t="-12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146905" y="2443474"/>
                <a:ext cx="5805889" cy="1859548"/>
              </a:xfrm>
              <a:prstGeom prst="rect">
                <a:avLst/>
              </a:prstGeom>
              <a:noFill/>
            </p:spPr>
            <p:txBody>
              <a:bodyPr wrap="square" rtlCol="0">
                <a:spAutoFit/>
              </a:bodyPr>
              <a:lstStyle/>
              <a:p>
                <a:r>
                  <a:rPr lang="en-GB" sz="2400" dirty="0"/>
                  <a:t>S0 at Earth’s surface:</a:t>
                </a:r>
              </a:p>
              <a:p>
                <a:endParaRPr lang="en-GB" sz="2400" dirty="0"/>
              </a:p>
              <a:p>
                <a14:m>
                  <m:oMath xmlns:m="http://schemas.openxmlformats.org/officeDocument/2006/math">
                    <m:r>
                      <a:rPr lang="en-GB" sz="2400" i="1">
                        <a:latin typeface="Cambria Math" panose="02040503050406030204" pitchFamily="18" charset="0"/>
                      </a:rPr>
                      <m:t>𝑣</m:t>
                    </m:r>
                    <m:r>
                      <a:rPr lang="en-GB" sz="2400" i="1">
                        <a:latin typeface="Cambria Math" panose="02040503050406030204" pitchFamily="18" charset="0"/>
                      </a:rPr>
                      <m:t>=</m:t>
                    </m:r>
                    <m:rad>
                      <m:radPr>
                        <m:degHide m:val="on"/>
                        <m:ctrlPr>
                          <a:rPr lang="en-GB" sz="2400" i="1">
                            <a:latin typeface="Cambria Math" panose="02040503050406030204" pitchFamily="18" charset="0"/>
                          </a:rPr>
                        </m:ctrlPr>
                      </m:radPr>
                      <m:deg/>
                      <m:e>
                        <m:f>
                          <m:fPr>
                            <m:ctrlPr>
                              <a:rPr lang="en-GB" sz="2400" i="1">
                                <a:latin typeface="Cambria Math" panose="02040503050406030204" pitchFamily="18" charset="0"/>
                              </a:rPr>
                            </m:ctrlPr>
                          </m:fPr>
                          <m:num>
                            <m:r>
                              <a:rPr lang="en-GB" sz="2400" i="1">
                                <a:latin typeface="Cambria Math" panose="02040503050406030204" pitchFamily="18" charset="0"/>
                              </a:rPr>
                              <m:t>2</m:t>
                            </m:r>
                            <m:r>
                              <a:rPr lang="en-GB" sz="2400" i="1">
                                <a:latin typeface="Cambria Math" panose="02040503050406030204" pitchFamily="18" charset="0"/>
                              </a:rPr>
                              <m:t>𝐺𝑀</m:t>
                            </m:r>
                          </m:num>
                          <m:den>
                            <m:r>
                              <a:rPr lang="en-GB" sz="2400" i="1">
                                <a:latin typeface="Cambria Math" panose="02040503050406030204" pitchFamily="18" charset="0"/>
                              </a:rPr>
                              <m:t>𝑟</m:t>
                            </m:r>
                          </m:den>
                        </m:f>
                      </m:e>
                    </m:rad>
                  </m:oMath>
                </a14:m>
                <a:r>
                  <a:rPr lang="en-GB" sz="2400" dirty="0"/>
                  <a:t>    </a:t>
                </a:r>
                <a14:m>
                  <m:oMath xmlns:m="http://schemas.openxmlformats.org/officeDocument/2006/math">
                    <m:r>
                      <a:rPr lang="en-GB" sz="2400" i="1">
                        <a:latin typeface="Cambria Math" panose="02040503050406030204" pitchFamily="18" charset="0"/>
                      </a:rPr>
                      <m:t>=</m:t>
                    </m:r>
                    <m:rad>
                      <m:radPr>
                        <m:degHide m:val="on"/>
                        <m:ctrlPr>
                          <a:rPr lang="en-GB" sz="2400" i="1">
                            <a:latin typeface="Cambria Math" panose="02040503050406030204" pitchFamily="18" charset="0"/>
                          </a:rPr>
                        </m:ctrlPr>
                      </m:radPr>
                      <m:deg/>
                      <m:e>
                        <m:f>
                          <m:fPr>
                            <m:ctrlPr>
                              <a:rPr lang="en-GB" sz="2400" i="1">
                                <a:latin typeface="Cambria Math" panose="02040503050406030204" pitchFamily="18" charset="0"/>
                              </a:rPr>
                            </m:ctrlPr>
                          </m:fPr>
                          <m:num>
                            <m:eqArr>
                              <m:eqArrPr>
                                <m:ctrlPr>
                                  <a:rPr lang="en-GB" sz="2400" i="1">
                                    <a:latin typeface="Cambria Math" panose="02040503050406030204" pitchFamily="18" charset="0"/>
                                  </a:rPr>
                                </m:ctrlPr>
                              </m:eqArrPr>
                              <m:e>
                                <m:r>
                                  <a:rPr lang="en-GB" sz="2400" i="1">
                                    <a:latin typeface="Cambria Math" panose="02040503050406030204" pitchFamily="18" charset="0"/>
                                  </a:rPr>
                                  <m:t>2</m:t>
                                </m:r>
                                <m:r>
                                  <a:rPr lang="en-GB" sz="2400" b="0" i="1" smtClean="0">
                                    <a:latin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×6.67×</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−11</m:t>
                                    </m:r>
                                  </m:sup>
                                </m:sSup>
                                <m:r>
                                  <a:rPr lang="en-GB" sz="2400" b="0" i="1" smtClean="0">
                                    <a:latin typeface="Cambria Math" panose="02040503050406030204" pitchFamily="18" charset="0"/>
                                    <a:ea typeface="Cambria Math" panose="02040503050406030204" pitchFamily="18" charset="0"/>
                                  </a:rPr>
                                  <m:t>×6×</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24</m:t>
                                    </m:r>
                                  </m:sup>
                                </m:sSup>
                                <m:r>
                                  <a:rPr lang="en-GB" sz="2400" b="0" i="1" smtClean="0">
                                    <a:latin typeface="Cambria Math" panose="02040503050406030204" pitchFamily="18" charset="0"/>
                                    <a:ea typeface="Cambria Math" panose="02040503050406030204" pitchFamily="18" charset="0"/>
                                  </a:rPr>
                                  <m:t> </m:t>
                                </m:r>
                              </m:e>
                              <m:e>
                                <m:r>
                                  <a:rPr lang="en-GB" sz="2400" b="0" i="1" smtClean="0">
                                    <a:latin typeface="Cambria Math" panose="02040503050406030204" pitchFamily="18" charset="0"/>
                                    <a:ea typeface="Cambria Math" panose="02040503050406030204" pitchFamily="18" charset="0"/>
                                  </a:rPr>
                                  <m:t> </m:t>
                                </m:r>
                              </m:e>
                            </m:eqArr>
                            <m:r>
                              <a:rPr lang="en-GB" sz="2400" b="0" i="1" smtClean="0">
                                <a:latin typeface="Cambria Math" panose="02040503050406030204" pitchFamily="18" charset="0"/>
                                <a:ea typeface="Cambria Math" panose="02040503050406030204" pitchFamily="18" charset="0"/>
                              </a:rPr>
                              <m:t>  </m:t>
                            </m:r>
                          </m:num>
                          <m:den>
                            <m:r>
                              <a:rPr lang="en-GB" sz="2400" b="0" i="1" smtClean="0">
                                <a:latin typeface="Cambria Math" panose="02040503050406030204" pitchFamily="18" charset="0"/>
                              </a:rPr>
                              <m:t>6.4</m:t>
                            </m:r>
                            <m:r>
                              <a:rPr lang="en-GB" sz="2400" b="0" i="1" smtClean="0">
                                <a:latin typeface="Cambria Math" panose="02040503050406030204" pitchFamily="18" charset="0"/>
                                <a:ea typeface="Cambria Math" panose="02040503050406030204" pitchFamily="18" charset="0"/>
                              </a:rPr>
                              <m:t>×</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6</m:t>
                                </m:r>
                              </m:sup>
                            </m:sSup>
                          </m:den>
                        </m:f>
                      </m:e>
                    </m:rad>
                  </m:oMath>
                </a14:m>
                <a:endParaRPr lang="en-GB" sz="2400" b="0" dirty="0">
                  <a:ea typeface="Cambria Math" panose="02040503050406030204" pitchFamily="18" charset="0"/>
                </a:endParaRPr>
              </a:p>
              <a:p>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4146905" y="2443474"/>
                <a:ext cx="5805889" cy="1859548"/>
              </a:xfrm>
              <a:prstGeom prst="rect">
                <a:avLst/>
              </a:prstGeom>
              <a:blipFill rotWithShape="0">
                <a:blip r:embed="rId3"/>
                <a:stretch>
                  <a:fillRect l="-1574" t="-26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56233" y="4326655"/>
                <a:ext cx="4876400" cy="46583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14:m>
                  <m:oMath xmlns:m="http://schemas.openxmlformats.org/officeDocument/2006/math">
                    <m:r>
                      <a:rPr lang="en-GB" sz="2400" i="1">
                        <a:latin typeface="Cambria Math" panose="02040503050406030204" pitchFamily="18" charset="0"/>
                      </a:rPr>
                      <m:t>𝑣</m:t>
                    </m:r>
                    <m:r>
                      <a:rPr lang="en-GB" sz="2400" i="1">
                        <a:latin typeface="Cambria Math" panose="02040503050406030204" pitchFamily="18" charset="0"/>
                      </a:rPr>
                      <m:t>=1.1×</m:t>
                    </m:r>
                    <m:sSup>
                      <m:sSupPr>
                        <m:ctrlPr>
                          <a:rPr lang="en-GB" sz="2400" i="1">
                            <a:latin typeface="Cambria Math" panose="02040503050406030204" pitchFamily="18" charset="0"/>
                            <a:ea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10</m:t>
                        </m:r>
                      </m:e>
                      <m:sup>
                        <m:r>
                          <a:rPr lang="en-GB" sz="2400" i="1">
                            <a:latin typeface="Cambria Math" panose="02040503050406030204" pitchFamily="18" charset="0"/>
                            <a:ea typeface="Cambria Math" panose="02040503050406030204" pitchFamily="18" charset="0"/>
                          </a:rPr>
                          <m:t>5</m:t>
                        </m:r>
                      </m:sup>
                    </m:sSup>
                    <m:r>
                      <a:rPr lang="en-GB" sz="2400" i="1">
                        <a:latin typeface="Cambria Math" panose="02040503050406030204" pitchFamily="18" charset="0"/>
                        <a:ea typeface="Cambria Math" panose="02040503050406030204" pitchFamily="18" charset="0"/>
                      </a:rPr>
                      <m:t> </m:t>
                    </m:r>
                  </m:oMath>
                </a14:m>
                <a:r>
                  <a:rPr lang="en-GB" sz="2400" dirty="0">
                    <a:ea typeface="Cambria Math" panose="02040503050406030204" pitchFamily="18" charset="0"/>
                  </a:rPr>
                  <a:t>ms</a:t>
                </a:r>
                <a:r>
                  <a:rPr lang="en-GB" sz="2400" baseline="30000" dirty="0">
                    <a:ea typeface="Cambria Math" panose="02040503050406030204" pitchFamily="18" charset="0"/>
                  </a:rPr>
                  <a:t>-1         </a:t>
                </a:r>
                <a:r>
                  <a:rPr lang="en-GB" dirty="0">
                    <a:ea typeface="Cambria Math" panose="02040503050406030204" pitchFamily="18" charset="0"/>
                  </a:rPr>
                  <a:t>(11 km per second)</a:t>
                </a:r>
              </a:p>
            </p:txBody>
          </p:sp>
        </mc:Choice>
        <mc:Fallback xmlns="">
          <p:sp>
            <p:nvSpPr>
              <p:cNvPr id="5" name="Rectangle 4"/>
              <p:cNvSpPr>
                <a:spLocks noRot="1" noChangeAspect="1" noMove="1" noResize="1" noEditPoints="1" noAdjustHandles="1" noChangeArrowheads="1" noChangeShapeType="1" noTextEdit="1"/>
              </p:cNvSpPr>
              <p:nvPr/>
            </p:nvSpPr>
            <p:spPr>
              <a:xfrm>
                <a:off x="5356233" y="4326655"/>
                <a:ext cx="4876400" cy="465833"/>
              </a:xfrm>
              <a:prstGeom prst="rect">
                <a:avLst/>
              </a:prstGeom>
              <a:blipFill rotWithShape="0">
                <a:blip r:embed="rId4"/>
                <a:stretch>
                  <a:fillRect/>
                </a:stretch>
              </a:blipFill>
            </p:spPr>
            <p:txBody>
              <a:bodyPr/>
              <a:lstStyle/>
              <a:p>
                <a:r>
                  <a:rPr lang="en-GB">
                    <a:noFill/>
                  </a:rPr>
                  <a:t> </a:t>
                </a:r>
              </a:p>
            </p:txBody>
          </p:sp>
        </mc:Fallback>
      </mc:AlternateContent>
      <p:sp>
        <p:nvSpPr>
          <p:cNvPr id="6" name="TextBox 5"/>
          <p:cNvSpPr txBox="1"/>
          <p:nvPr/>
        </p:nvSpPr>
        <p:spPr>
          <a:xfrm>
            <a:off x="4505898" y="4949353"/>
            <a:ext cx="6643171" cy="646331"/>
          </a:xfrm>
          <a:prstGeom prst="rect">
            <a:avLst/>
          </a:prstGeom>
          <a:noFill/>
        </p:spPr>
        <p:txBody>
          <a:bodyPr wrap="square" rtlCol="0">
            <a:spAutoFit/>
          </a:bodyPr>
          <a:lstStyle/>
          <a:p>
            <a:r>
              <a:rPr lang="en-GB" dirty="0"/>
              <a:t>Note: this is for an </a:t>
            </a:r>
            <a:r>
              <a:rPr lang="en-GB" b="1" i="1" u="sng" dirty="0"/>
              <a:t>unpowered</a:t>
            </a:r>
            <a:r>
              <a:rPr lang="en-GB" dirty="0"/>
              <a:t> mass, </a:t>
            </a:r>
            <a:r>
              <a:rPr lang="en-GB" dirty="0" err="1"/>
              <a:t>ie</a:t>
            </a:r>
            <a:r>
              <a:rPr lang="en-GB" dirty="0"/>
              <a:t> a tennis ball, not a space rocket or powered vehicle.</a:t>
            </a:r>
          </a:p>
        </p:txBody>
      </p:sp>
      <p:sp>
        <p:nvSpPr>
          <p:cNvPr id="7" name="TextBox 6"/>
          <p:cNvSpPr txBox="1"/>
          <p:nvPr/>
        </p:nvSpPr>
        <p:spPr>
          <a:xfrm>
            <a:off x="4505898" y="5595684"/>
            <a:ext cx="6931136" cy="646331"/>
          </a:xfrm>
          <a:prstGeom prst="rect">
            <a:avLst/>
          </a:prstGeom>
          <a:noFill/>
        </p:spPr>
        <p:txBody>
          <a:bodyPr wrap="square" rtlCol="0">
            <a:spAutoFit/>
          </a:bodyPr>
          <a:lstStyle/>
          <a:p>
            <a:r>
              <a:rPr lang="en-GB" dirty="0"/>
              <a:t>A space rocket </a:t>
            </a:r>
            <a:r>
              <a:rPr lang="en-GB" b="1" i="1" u="sng" dirty="0"/>
              <a:t>could</a:t>
            </a:r>
            <a:r>
              <a:rPr lang="en-GB" dirty="0"/>
              <a:t> escape at velocities below this as escape velocity decreases as distance from Earth decreases. </a:t>
            </a:r>
          </a:p>
        </p:txBody>
      </p:sp>
      <mc:AlternateContent xmlns:mc="http://schemas.openxmlformats.org/markup-compatibility/2006" xmlns:a14="http://schemas.microsoft.com/office/drawing/2010/main">
        <mc:Choice Requires="a14">
          <p:sp>
            <p:nvSpPr>
              <p:cNvPr id="8" name="TextBox 7"/>
              <p:cNvSpPr txBox="1"/>
              <p:nvPr/>
            </p:nvSpPr>
            <p:spPr>
              <a:xfrm>
                <a:off x="1730538" y="5124784"/>
                <a:ext cx="2353516" cy="11835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𝑣</m:t>
                      </m:r>
                      <m:r>
                        <a:rPr lang="en-GB" sz="2400" i="1">
                          <a:latin typeface="Cambria Math" panose="02040503050406030204" pitchFamily="18" charset="0"/>
                        </a:rPr>
                        <m:t>=</m:t>
                      </m:r>
                      <m:rad>
                        <m:radPr>
                          <m:degHide m:val="on"/>
                          <m:ctrlPr>
                            <a:rPr lang="en-GB" sz="2400" i="1">
                              <a:latin typeface="Cambria Math" panose="02040503050406030204" pitchFamily="18" charset="0"/>
                            </a:rPr>
                          </m:ctrlPr>
                        </m:radPr>
                        <m:deg/>
                        <m:e>
                          <m:f>
                            <m:fPr>
                              <m:ctrlPr>
                                <a:rPr lang="en-GB" sz="2400" i="1">
                                  <a:latin typeface="Cambria Math" panose="02040503050406030204" pitchFamily="18" charset="0"/>
                                </a:rPr>
                              </m:ctrlPr>
                            </m:fPr>
                            <m:num>
                              <m:r>
                                <a:rPr lang="en-GB" sz="2400" i="1">
                                  <a:latin typeface="Cambria Math" panose="02040503050406030204" pitchFamily="18" charset="0"/>
                                </a:rPr>
                                <m:t>2</m:t>
                              </m:r>
                              <m:r>
                                <a:rPr lang="en-GB" sz="2400" i="1">
                                  <a:latin typeface="Cambria Math" panose="02040503050406030204" pitchFamily="18" charset="0"/>
                                </a:rPr>
                                <m:t>𝐺𝑀</m:t>
                              </m:r>
                            </m:num>
                            <m:den>
                              <m:r>
                                <a:rPr lang="en-GB" sz="2400" i="1">
                                  <a:latin typeface="Cambria Math" panose="02040503050406030204" pitchFamily="18" charset="0"/>
                                </a:rPr>
                                <m:t>𝑟</m:t>
                              </m:r>
                            </m:den>
                          </m:f>
                        </m:e>
                      </m:rad>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730538" y="5124784"/>
                <a:ext cx="2353516" cy="1183529"/>
              </a:xfrm>
              <a:prstGeom prst="rect">
                <a:avLst/>
              </a:prstGeom>
              <a:blipFill>
                <a:blip r:embed="rId5"/>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0514" y="625590"/>
            <a:ext cx="4397829" cy="2343106"/>
          </a:xfrm>
          <a:prstGeom prst="rect">
            <a:avLst/>
          </a:prstGeom>
        </p:spPr>
      </p:pic>
      <p:sp>
        <p:nvSpPr>
          <p:cNvPr id="10" name="Rectangle 9"/>
          <p:cNvSpPr/>
          <p:nvPr/>
        </p:nvSpPr>
        <p:spPr>
          <a:xfrm>
            <a:off x="9989413" y="704088"/>
            <a:ext cx="1592987" cy="31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995057" y="1659702"/>
            <a:ext cx="2957608" cy="369332"/>
          </a:xfrm>
          <a:prstGeom prst="rect">
            <a:avLst/>
          </a:prstGeom>
          <a:noFill/>
        </p:spPr>
        <p:txBody>
          <a:bodyPr wrap="square" rtlCol="0">
            <a:spAutoFit/>
          </a:bodyPr>
          <a:lstStyle/>
          <a:p>
            <a:r>
              <a:rPr lang="en-GB" dirty="0"/>
              <a:t>At infinity, total energy = 0</a:t>
            </a:r>
          </a:p>
        </p:txBody>
      </p:sp>
    </p:spTree>
    <p:extLst>
      <p:ext uri="{BB962C8B-B14F-4D97-AF65-F5344CB8AC3E}">
        <p14:creationId xmlns:p14="http://schemas.microsoft.com/office/powerpoint/2010/main" val="275226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22660"/>
          </a:xfrm>
        </p:spPr>
        <p:txBody>
          <a:bodyPr>
            <a:normAutofit fontScale="90000"/>
          </a:bodyPr>
          <a:lstStyle/>
          <a:p>
            <a:r>
              <a:rPr lang="en-GB" dirty="0"/>
              <a:t>Black Holes</a:t>
            </a:r>
          </a:p>
        </p:txBody>
      </p:sp>
      <p:sp>
        <p:nvSpPr>
          <p:cNvPr id="3" name="Content Placeholder 2"/>
          <p:cNvSpPr>
            <a:spLocks noGrp="1"/>
          </p:cNvSpPr>
          <p:nvPr>
            <p:ph idx="1"/>
          </p:nvPr>
        </p:nvSpPr>
        <p:spPr>
          <a:xfrm>
            <a:off x="609600" y="1443210"/>
            <a:ext cx="10972800" cy="2670806"/>
          </a:xfrm>
        </p:spPr>
        <p:txBody>
          <a:bodyPr>
            <a:normAutofit/>
          </a:bodyPr>
          <a:lstStyle/>
          <a:p>
            <a:r>
              <a:rPr lang="en-GB" dirty="0"/>
              <a:t>A black hole is a massive star that has collapsed into a tiny volume of dense matter that has a gravitational pull that is so great that not even light can escape from it.</a:t>
            </a:r>
          </a:p>
          <a:p>
            <a:r>
              <a:rPr lang="en-GB" dirty="0"/>
              <a:t>Another way of saying this is that the mass of the object is so great and the radius is so small that the escape velocity from the object is greater than the speed of light.</a:t>
            </a:r>
          </a:p>
        </p:txBody>
      </p:sp>
      <mc:AlternateContent xmlns:mc="http://schemas.openxmlformats.org/markup-compatibility/2006" xmlns:a14="http://schemas.microsoft.com/office/drawing/2010/main">
        <mc:Choice Requires="a14">
          <p:sp>
            <p:nvSpPr>
              <p:cNvPr id="4" name="TextBox 3"/>
              <p:cNvSpPr txBox="1"/>
              <p:nvPr/>
            </p:nvSpPr>
            <p:spPr>
              <a:xfrm>
                <a:off x="1200883" y="4125033"/>
                <a:ext cx="2353516" cy="11835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𝑣</m:t>
                      </m:r>
                      <m:r>
                        <a:rPr lang="en-GB" sz="2400" i="1">
                          <a:latin typeface="Cambria Math" panose="02040503050406030204" pitchFamily="18" charset="0"/>
                        </a:rPr>
                        <m:t>=</m:t>
                      </m:r>
                      <m:rad>
                        <m:radPr>
                          <m:degHide m:val="on"/>
                          <m:ctrlPr>
                            <a:rPr lang="en-GB" sz="2400" i="1">
                              <a:latin typeface="Cambria Math" panose="02040503050406030204" pitchFamily="18" charset="0"/>
                            </a:rPr>
                          </m:ctrlPr>
                        </m:radPr>
                        <m:deg/>
                        <m:e>
                          <m:f>
                            <m:fPr>
                              <m:ctrlPr>
                                <a:rPr lang="en-GB" sz="2400" i="1">
                                  <a:latin typeface="Cambria Math" panose="02040503050406030204" pitchFamily="18" charset="0"/>
                                </a:rPr>
                              </m:ctrlPr>
                            </m:fPr>
                            <m:num>
                              <m:r>
                                <a:rPr lang="en-GB" sz="2400" i="1">
                                  <a:latin typeface="Cambria Math" panose="02040503050406030204" pitchFamily="18" charset="0"/>
                                </a:rPr>
                                <m:t>2</m:t>
                              </m:r>
                              <m:r>
                                <a:rPr lang="en-GB" sz="2400" i="1">
                                  <a:latin typeface="Cambria Math" panose="02040503050406030204" pitchFamily="18" charset="0"/>
                                </a:rPr>
                                <m:t>𝐺𝑀</m:t>
                              </m:r>
                            </m:num>
                            <m:den>
                              <m:r>
                                <a:rPr lang="en-GB" sz="2400" i="1">
                                  <a:latin typeface="Cambria Math" panose="02040503050406030204" pitchFamily="18" charset="0"/>
                                </a:rPr>
                                <m:t>𝑟</m:t>
                              </m:r>
                            </m:den>
                          </m:f>
                        </m:e>
                      </m:rad>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00883" y="4125033"/>
                <a:ext cx="2353516" cy="1183529"/>
              </a:xfrm>
              <a:prstGeom prst="rect">
                <a:avLst/>
              </a:prstGeom>
              <a:blipFill rotWithShape="0">
                <a:blip r:embed="rId2"/>
                <a:stretch>
                  <a:fillRect/>
                </a:stretch>
              </a:blipFill>
            </p:spPr>
            <p:txBody>
              <a:bodyPr/>
              <a:lstStyle/>
              <a:p>
                <a:r>
                  <a:rPr lang="en-GB">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176" y="3696127"/>
            <a:ext cx="3221271" cy="2577017"/>
          </a:xfrm>
          <a:prstGeom prst="rect">
            <a:avLst/>
          </a:prstGeom>
        </p:spPr>
      </p:pic>
      <p:sp>
        <p:nvSpPr>
          <p:cNvPr id="6" name="TextBox 5"/>
          <p:cNvSpPr txBox="1"/>
          <p:nvPr/>
        </p:nvSpPr>
        <p:spPr>
          <a:xfrm>
            <a:off x="3923292" y="4198723"/>
            <a:ext cx="3869580" cy="830997"/>
          </a:xfrm>
          <a:prstGeom prst="rect">
            <a:avLst/>
          </a:prstGeom>
          <a:noFill/>
        </p:spPr>
        <p:txBody>
          <a:bodyPr wrap="square" rtlCol="0">
            <a:spAutoFit/>
          </a:bodyPr>
          <a:lstStyle/>
          <a:p>
            <a:r>
              <a:rPr lang="en-GB" sz="2400" dirty="0"/>
              <a:t>The edge of a black hole is called the “</a:t>
            </a:r>
            <a:r>
              <a:rPr lang="en-GB" sz="2400" b="1" u="sng" dirty="0"/>
              <a:t>Event Horizon</a:t>
            </a:r>
            <a:r>
              <a:rPr lang="en-GB" dirty="0"/>
              <a:t>”</a:t>
            </a:r>
          </a:p>
        </p:txBody>
      </p:sp>
      <p:sp>
        <p:nvSpPr>
          <p:cNvPr id="7" name="TextBox 6"/>
          <p:cNvSpPr txBox="1"/>
          <p:nvPr/>
        </p:nvSpPr>
        <p:spPr>
          <a:xfrm>
            <a:off x="717049" y="5581875"/>
            <a:ext cx="4957591" cy="646331"/>
          </a:xfrm>
          <a:prstGeom prst="rect">
            <a:avLst/>
          </a:prstGeom>
          <a:noFill/>
        </p:spPr>
        <p:txBody>
          <a:bodyPr wrap="square" rtlCol="0">
            <a:spAutoFit/>
          </a:bodyPr>
          <a:lstStyle/>
          <a:p>
            <a:r>
              <a:rPr lang="en-GB" dirty="0"/>
              <a:t>What would the radius of the Earth have to decrease to for it to become a black hole?</a:t>
            </a:r>
          </a:p>
        </p:txBody>
      </p:sp>
      <p:sp>
        <p:nvSpPr>
          <p:cNvPr id="8" name="TextBox 7"/>
          <p:cNvSpPr txBox="1"/>
          <p:nvPr/>
        </p:nvSpPr>
        <p:spPr>
          <a:xfrm>
            <a:off x="5319311" y="6074317"/>
            <a:ext cx="1553378" cy="307777"/>
          </a:xfrm>
          <a:prstGeom prst="rect">
            <a:avLst/>
          </a:prstGeom>
          <a:noFill/>
        </p:spPr>
        <p:txBody>
          <a:bodyPr wrap="square" rtlCol="0">
            <a:spAutoFit/>
          </a:bodyPr>
          <a:lstStyle/>
          <a:p>
            <a:r>
              <a:rPr lang="en-GB" sz="1400" dirty="0"/>
              <a:t>Answer: 9 mm</a:t>
            </a:r>
          </a:p>
        </p:txBody>
      </p:sp>
    </p:spTree>
    <p:extLst>
      <p:ext uri="{BB962C8B-B14F-4D97-AF65-F5344CB8AC3E}">
        <p14:creationId xmlns:p14="http://schemas.microsoft.com/office/powerpoint/2010/main" val="30392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17936"/>
          </a:xfrm>
        </p:spPr>
        <p:txBody>
          <a:bodyPr>
            <a:normAutofit fontScale="90000"/>
          </a:bodyPr>
          <a:lstStyle/>
          <a:p>
            <a:r>
              <a:rPr lang="en-GB" dirty="0" err="1"/>
              <a:t>Schwarzchild</a:t>
            </a:r>
            <a:r>
              <a:rPr lang="en-GB" dirty="0"/>
              <a:t> radius</a:t>
            </a:r>
          </a:p>
        </p:txBody>
      </p:sp>
      <p:sp>
        <p:nvSpPr>
          <p:cNvPr id="3" name="Content Placeholder 2"/>
          <p:cNvSpPr>
            <a:spLocks noGrp="1"/>
          </p:cNvSpPr>
          <p:nvPr>
            <p:ph idx="1"/>
          </p:nvPr>
        </p:nvSpPr>
        <p:spPr>
          <a:xfrm>
            <a:off x="570408" y="1352428"/>
            <a:ext cx="10972800" cy="1799238"/>
          </a:xfrm>
        </p:spPr>
        <p:txBody>
          <a:bodyPr/>
          <a:lstStyle/>
          <a:p>
            <a:r>
              <a:rPr lang="en-GB" dirty="0"/>
              <a:t>The </a:t>
            </a:r>
            <a:r>
              <a:rPr lang="en-GB" dirty="0" err="1"/>
              <a:t>Schwarzchild</a:t>
            </a:r>
            <a:r>
              <a:rPr lang="en-GB" dirty="0"/>
              <a:t> radius is defined as:</a:t>
            </a:r>
          </a:p>
          <a:p>
            <a:pPr marL="0" indent="0">
              <a:buNone/>
            </a:pPr>
            <a:r>
              <a:rPr lang="en-GB" dirty="0"/>
              <a:t>“the </a:t>
            </a:r>
            <a:r>
              <a:rPr lang="en-GB" b="1" dirty="0"/>
              <a:t>radius</a:t>
            </a:r>
            <a:r>
              <a:rPr lang="en-GB" dirty="0"/>
              <a:t> of a</a:t>
            </a:r>
            <a:r>
              <a:rPr lang="en-GB" b="1" u="sng" dirty="0"/>
              <a:t> sphere </a:t>
            </a:r>
            <a:r>
              <a:rPr lang="en-GB" dirty="0"/>
              <a:t>such that, if all the mass of an object were to be compressed within that sphere, the escape velocity from the surface of the sphere would equal the speed of light”</a:t>
            </a:r>
          </a:p>
        </p:txBody>
      </p:sp>
      <mc:AlternateContent xmlns:mc="http://schemas.openxmlformats.org/markup-compatibility/2006" xmlns:a14="http://schemas.microsoft.com/office/drawing/2010/main">
        <mc:Choice Requires="a14">
          <p:sp>
            <p:nvSpPr>
              <p:cNvPr id="4" name="TextBox 3"/>
              <p:cNvSpPr txBox="1"/>
              <p:nvPr/>
            </p:nvSpPr>
            <p:spPr>
              <a:xfrm>
                <a:off x="815750" y="4596775"/>
                <a:ext cx="2353516" cy="11835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𝑣</m:t>
                      </m:r>
                      <m:r>
                        <a:rPr lang="en-GB" sz="2400" i="1">
                          <a:latin typeface="Cambria Math" panose="02040503050406030204" pitchFamily="18" charset="0"/>
                        </a:rPr>
                        <m:t>=</m:t>
                      </m:r>
                      <m:rad>
                        <m:radPr>
                          <m:degHide m:val="on"/>
                          <m:ctrlPr>
                            <a:rPr lang="en-GB" sz="2400" i="1">
                              <a:latin typeface="Cambria Math" panose="02040503050406030204" pitchFamily="18" charset="0"/>
                            </a:rPr>
                          </m:ctrlPr>
                        </m:radPr>
                        <m:deg/>
                        <m:e>
                          <m:f>
                            <m:fPr>
                              <m:ctrlPr>
                                <a:rPr lang="en-GB" sz="2400" i="1">
                                  <a:latin typeface="Cambria Math" panose="02040503050406030204" pitchFamily="18" charset="0"/>
                                </a:rPr>
                              </m:ctrlPr>
                            </m:fPr>
                            <m:num>
                              <m:r>
                                <a:rPr lang="en-GB" sz="2400" i="1">
                                  <a:latin typeface="Cambria Math" panose="02040503050406030204" pitchFamily="18" charset="0"/>
                                </a:rPr>
                                <m:t>2</m:t>
                              </m:r>
                              <m:r>
                                <a:rPr lang="en-GB" sz="2400" i="1">
                                  <a:latin typeface="Cambria Math" panose="02040503050406030204" pitchFamily="18" charset="0"/>
                                </a:rPr>
                                <m:t>𝐺𝑀</m:t>
                              </m:r>
                            </m:num>
                            <m:den>
                              <m:r>
                                <a:rPr lang="en-GB" sz="2400" i="1">
                                  <a:latin typeface="Cambria Math" panose="02040503050406030204" pitchFamily="18" charset="0"/>
                                </a:rPr>
                                <m:t>𝑟</m:t>
                              </m:r>
                            </m:den>
                          </m:f>
                        </m:e>
                      </m:rad>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15750" y="4596775"/>
                <a:ext cx="2353516" cy="1183529"/>
              </a:xfrm>
              <a:prstGeom prst="rect">
                <a:avLst/>
              </a:prstGeom>
              <a:blipFill rotWithShape="0">
                <a:blip r:embed="rId2"/>
                <a:stretch>
                  <a:fillRect/>
                </a:stretch>
              </a:blipFill>
            </p:spPr>
            <p:txBody>
              <a:bodyPr/>
              <a:lstStyle/>
              <a:p>
                <a:r>
                  <a:rPr lang="en-GB">
                    <a:noFill/>
                  </a:rPr>
                  <a:t> </a:t>
                </a:r>
              </a:p>
            </p:txBody>
          </p:sp>
        </mc:Fallback>
      </mc:AlternateContent>
      <p:sp>
        <p:nvSpPr>
          <p:cNvPr id="5" name="TextBox 4"/>
          <p:cNvSpPr txBox="1"/>
          <p:nvPr/>
        </p:nvSpPr>
        <p:spPr>
          <a:xfrm>
            <a:off x="677326" y="3254355"/>
            <a:ext cx="5819251" cy="923330"/>
          </a:xfrm>
          <a:prstGeom prst="rect">
            <a:avLst/>
          </a:prstGeom>
          <a:noFill/>
        </p:spPr>
        <p:txBody>
          <a:bodyPr wrap="square" rtlCol="0">
            <a:spAutoFit/>
          </a:bodyPr>
          <a:lstStyle/>
          <a:p>
            <a:r>
              <a:rPr lang="en-GB" dirty="0"/>
              <a:t>The </a:t>
            </a:r>
            <a:r>
              <a:rPr lang="en-GB" dirty="0" err="1"/>
              <a:t>Schwarzchild</a:t>
            </a:r>
            <a:r>
              <a:rPr lang="en-GB" dirty="0"/>
              <a:t> radius of any mass can be found by rearranging the escape velocity equation and substituting in the speed of light for the escape velocity (c )</a:t>
            </a:r>
          </a:p>
        </p:txBody>
      </p:sp>
      <mc:AlternateContent xmlns:mc="http://schemas.openxmlformats.org/markup-compatibility/2006" xmlns:a14="http://schemas.microsoft.com/office/drawing/2010/main">
        <mc:Choice Requires="a14">
          <p:sp>
            <p:nvSpPr>
              <p:cNvPr id="6" name="TextBox 5"/>
              <p:cNvSpPr txBox="1"/>
              <p:nvPr/>
            </p:nvSpPr>
            <p:spPr>
              <a:xfrm>
                <a:off x="3742484" y="4596775"/>
                <a:ext cx="2353516" cy="8088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𝑟</m:t>
                      </m:r>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2</m:t>
                          </m:r>
                          <m:r>
                            <a:rPr lang="en-GB" sz="2400" b="0" i="1" smtClean="0">
                              <a:latin typeface="Cambria Math" panose="02040503050406030204" pitchFamily="18" charset="0"/>
                              <a:ea typeface="Cambria Math" panose="02040503050406030204" pitchFamily="18" charset="0"/>
                            </a:rPr>
                            <m:t>𝐺𝑀</m:t>
                          </m:r>
                        </m:num>
                        <m:den>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𝑐</m:t>
                              </m:r>
                            </m:e>
                            <m:sup>
                              <m:r>
                                <a:rPr lang="en-GB" sz="2400" b="0" i="1" smtClean="0">
                                  <a:latin typeface="Cambria Math" panose="02040503050406030204" pitchFamily="18" charset="0"/>
                                  <a:ea typeface="Cambria Math" panose="02040503050406030204" pitchFamily="18" charset="0"/>
                                </a:rPr>
                                <m:t>2</m:t>
                              </m:r>
                            </m:sup>
                          </m:sSup>
                        </m:den>
                      </m:f>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742484" y="4596775"/>
                <a:ext cx="2353516" cy="808811"/>
              </a:xfrm>
              <a:prstGeom prst="rect">
                <a:avLst/>
              </a:prstGeom>
              <a:blipFill rotWithShape="0">
                <a:blip r:embed="rId3"/>
                <a:stretch>
                  <a:fillRect/>
                </a:stretch>
              </a:blipFill>
            </p:spPr>
            <p:txBody>
              <a:bodyPr/>
              <a:lstStyle/>
              <a:p>
                <a:r>
                  <a:rPr lang="en-GB">
                    <a:noFill/>
                  </a:rPr>
                  <a:t> </a:t>
                </a:r>
              </a:p>
            </p:txBody>
          </p:sp>
        </mc:Fallback>
      </mc:AlternateContent>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8758" y="2838602"/>
            <a:ext cx="3922269" cy="2941702"/>
          </a:xfrm>
          <a:prstGeom prst="rect">
            <a:avLst/>
          </a:prstGeom>
        </p:spPr>
      </p:pic>
      <p:sp>
        <p:nvSpPr>
          <p:cNvPr id="8" name="TextBox 7"/>
          <p:cNvSpPr txBox="1"/>
          <p:nvPr/>
        </p:nvSpPr>
        <p:spPr>
          <a:xfrm>
            <a:off x="3461599" y="5922395"/>
            <a:ext cx="6301648" cy="646331"/>
          </a:xfrm>
          <a:prstGeom prst="rect">
            <a:avLst/>
          </a:prstGeom>
          <a:noFill/>
        </p:spPr>
        <p:txBody>
          <a:bodyPr wrap="square" rtlCol="0">
            <a:spAutoFit/>
          </a:bodyPr>
          <a:lstStyle/>
          <a:p>
            <a:pPr marL="342900" indent="-342900">
              <a:buAutoNum type="alphaLcParenR"/>
            </a:pPr>
            <a:r>
              <a:rPr lang="en-GB" dirty="0"/>
              <a:t>Calculate the </a:t>
            </a:r>
            <a:r>
              <a:rPr lang="en-GB" dirty="0" err="1"/>
              <a:t>Schwartzchild</a:t>
            </a:r>
            <a:r>
              <a:rPr lang="en-GB" dirty="0"/>
              <a:t> radius of the sun </a:t>
            </a:r>
          </a:p>
          <a:p>
            <a:pPr marL="342900" indent="-342900">
              <a:buAutoNum type="alphaLcParenR"/>
            </a:pPr>
            <a:r>
              <a:rPr lang="en-GB" dirty="0"/>
              <a:t>Explain why our sun could never become a black hole.</a:t>
            </a:r>
          </a:p>
        </p:txBody>
      </p:sp>
      <p:sp>
        <p:nvSpPr>
          <p:cNvPr id="9" name="TextBox 8"/>
          <p:cNvSpPr txBox="1"/>
          <p:nvPr/>
        </p:nvSpPr>
        <p:spPr>
          <a:xfrm>
            <a:off x="9880978" y="5983950"/>
            <a:ext cx="1869744" cy="523220"/>
          </a:xfrm>
          <a:prstGeom prst="rect">
            <a:avLst/>
          </a:prstGeom>
          <a:noFill/>
        </p:spPr>
        <p:txBody>
          <a:bodyPr wrap="square" rtlCol="0">
            <a:spAutoFit/>
          </a:bodyPr>
          <a:lstStyle/>
          <a:p>
            <a:pPr marL="342900" indent="-342900">
              <a:buAutoNum type="alphaLcParenR"/>
            </a:pPr>
            <a:r>
              <a:rPr lang="en-GB" sz="1400" dirty="0"/>
              <a:t>3km</a:t>
            </a:r>
          </a:p>
          <a:p>
            <a:pPr marL="342900" indent="-342900">
              <a:buAutoNum type="alphaLcParenR"/>
            </a:pPr>
            <a:r>
              <a:rPr lang="en-GB" sz="1400" dirty="0"/>
              <a:t>Not enough mass</a:t>
            </a:r>
          </a:p>
        </p:txBody>
      </p:sp>
    </p:spTree>
    <p:extLst>
      <p:ext uri="{BB962C8B-B14F-4D97-AF65-F5344CB8AC3E}">
        <p14:creationId xmlns:p14="http://schemas.microsoft.com/office/powerpoint/2010/main" val="11434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animBg="1"/>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94206"/>
          </a:xfrm>
        </p:spPr>
        <p:txBody>
          <a:bodyPr>
            <a:normAutofit fontScale="90000"/>
          </a:bodyPr>
          <a:lstStyle/>
          <a:p>
            <a:r>
              <a:rPr lang="en-GB" dirty="0" err="1"/>
              <a:t>Schwartzchild</a:t>
            </a:r>
            <a:r>
              <a:rPr lang="en-GB" dirty="0"/>
              <a:t> radius example </a:t>
            </a:r>
          </a:p>
        </p:txBody>
      </p:sp>
      <p:sp>
        <p:nvSpPr>
          <p:cNvPr id="3" name="Content Placeholder 2"/>
          <p:cNvSpPr>
            <a:spLocks noGrp="1"/>
          </p:cNvSpPr>
          <p:nvPr>
            <p:ph idx="1"/>
          </p:nvPr>
        </p:nvSpPr>
        <p:spPr>
          <a:xfrm>
            <a:off x="609600" y="1608464"/>
            <a:ext cx="10972800" cy="1266938"/>
          </a:xfrm>
        </p:spPr>
        <p:txBody>
          <a:bodyPr>
            <a:normAutofit/>
          </a:bodyPr>
          <a:lstStyle/>
          <a:p>
            <a:r>
              <a:rPr lang="en-GB" sz="2000" dirty="0"/>
              <a:t>Scientists predict that there is a supermassive black hole at the centre of our galaxy.</a:t>
            </a:r>
          </a:p>
          <a:p>
            <a:r>
              <a:rPr lang="en-GB" sz="2000" dirty="0"/>
              <a:t>Observations predict that it has a mass 4.3 million times that of our sun. (4.3 x 10</a:t>
            </a:r>
            <a:r>
              <a:rPr lang="en-GB" sz="2000" baseline="30000" dirty="0"/>
              <a:t>6</a:t>
            </a:r>
            <a:r>
              <a:rPr lang="en-GB" sz="2000" dirty="0"/>
              <a:t> solar masses)</a:t>
            </a:r>
          </a:p>
          <a:p>
            <a:r>
              <a:rPr lang="en-GB" sz="2000" dirty="0"/>
              <a:t>Calculate the </a:t>
            </a:r>
            <a:r>
              <a:rPr lang="en-GB" sz="2000" dirty="0" err="1"/>
              <a:t>Schwartzchild</a:t>
            </a:r>
            <a:r>
              <a:rPr lang="en-GB" sz="2000" dirty="0"/>
              <a:t> radius of the black hole.</a:t>
            </a:r>
          </a:p>
        </p:txBody>
      </p:sp>
      <mc:AlternateContent xmlns:mc="http://schemas.openxmlformats.org/markup-compatibility/2006" xmlns:a14="http://schemas.microsoft.com/office/drawing/2010/main">
        <mc:Choice Requires="a14">
          <p:sp>
            <p:nvSpPr>
              <p:cNvPr id="4" name="TextBox 3"/>
              <p:cNvSpPr txBox="1"/>
              <p:nvPr/>
            </p:nvSpPr>
            <p:spPr>
              <a:xfrm>
                <a:off x="1814532" y="3131532"/>
                <a:ext cx="2353516" cy="8088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𝑟</m:t>
                      </m:r>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2</m:t>
                          </m:r>
                          <m:r>
                            <a:rPr lang="en-GB" sz="2400" b="0" i="1" smtClean="0">
                              <a:latin typeface="Cambria Math" panose="02040503050406030204" pitchFamily="18" charset="0"/>
                              <a:ea typeface="Cambria Math" panose="02040503050406030204" pitchFamily="18" charset="0"/>
                            </a:rPr>
                            <m:t>𝐺𝑀</m:t>
                          </m:r>
                        </m:num>
                        <m:den>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𝑐</m:t>
                              </m:r>
                            </m:e>
                            <m:sup>
                              <m:r>
                                <a:rPr lang="en-GB" sz="2400" b="0" i="1" smtClean="0">
                                  <a:latin typeface="Cambria Math" panose="02040503050406030204" pitchFamily="18" charset="0"/>
                                  <a:ea typeface="Cambria Math" panose="02040503050406030204" pitchFamily="18" charset="0"/>
                                </a:rPr>
                                <m:t>2</m:t>
                              </m:r>
                            </m:sup>
                          </m:sSup>
                        </m:den>
                      </m:f>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814532" y="3131532"/>
                <a:ext cx="2353516" cy="80881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768469" y="3145291"/>
                <a:ext cx="4910383" cy="687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𝑟</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2 </m:t>
                          </m:r>
                          <m:r>
                            <a:rPr lang="en-GB" i="1">
                              <a:latin typeface="Cambria Math" panose="02040503050406030204" pitchFamily="18" charset="0"/>
                              <a:ea typeface="Cambria Math" panose="02040503050406030204" pitchFamily="18" charset="0"/>
                            </a:rPr>
                            <m:t>×6.67×</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10</m:t>
                              </m:r>
                            </m:e>
                            <m:sup>
                              <m:r>
                                <a:rPr lang="en-GB" i="1">
                                  <a:latin typeface="Cambria Math" panose="02040503050406030204" pitchFamily="18" charset="0"/>
                                  <a:ea typeface="Cambria Math" panose="02040503050406030204" pitchFamily="18" charset="0"/>
                                </a:rPr>
                                <m:t>−11</m:t>
                              </m:r>
                            </m:sup>
                          </m:sSup>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(4.3×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6</m:t>
                              </m:r>
                            </m:sup>
                          </m:sSup>
                          <m:r>
                            <a:rPr lang="en-GB" b="0" i="1" smtClean="0">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30</m:t>
                              </m:r>
                            </m:sup>
                          </m:sSup>
                          <m:r>
                            <a:rPr lang="en-GB" b="0" i="1" smtClean="0">
                              <a:latin typeface="Cambria Math" panose="02040503050406030204" pitchFamily="18" charset="0"/>
                              <a:ea typeface="Cambria Math" panose="02040503050406030204" pitchFamily="18" charset="0"/>
                            </a:rPr>
                            <m:t>)</m:t>
                          </m:r>
                        </m:num>
                        <m:den>
                          <m:sSup>
                            <m:sSupPr>
                              <m:ctrlPr>
                                <a:rPr lang="en-GB" i="1" smtClean="0">
                                  <a:latin typeface="Cambria Math" panose="02040503050406030204" pitchFamily="18" charset="0"/>
                                  <a:ea typeface="Cambria Math" panose="02040503050406030204" pitchFamily="18" charset="0"/>
                                </a:rPr>
                              </m:ctrlPr>
                            </m:sSupPr>
                            <m:e>
                              <m:d>
                                <m:dPr>
                                  <m:ctrlPr>
                                    <a:rPr lang="en-GB" i="1" smtClean="0">
                                      <a:latin typeface="Cambria Math" panose="02040503050406030204" pitchFamily="18" charset="0"/>
                                      <a:ea typeface="Cambria Math" panose="02040503050406030204" pitchFamily="18" charset="0"/>
                                    </a:rPr>
                                  </m:ctrlPr>
                                </m:dPr>
                                <m:e>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3×10</m:t>
                                      </m:r>
                                    </m:e>
                                    <m:sup>
                                      <m:r>
                                        <a:rPr lang="en-GB" b="0" i="1" smtClean="0">
                                          <a:latin typeface="Cambria Math" panose="02040503050406030204" pitchFamily="18" charset="0"/>
                                          <a:ea typeface="Cambria Math" panose="02040503050406030204" pitchFamily="18" charset="0"/>
                                        </a:rPr>
                                        <m:t>8</m:t>
                                      </m:r>
                                    </m:sup>
                                  </m:sSup>
                                </m:e>
                              </m:d>
                            </m:e>
                            <m:sup>
                              <m:r>
                                <a:rPr lang="en-GB" b="0" i="1" smtClean="0">
                                  <a:latin typeface="Cambria Math" panose="02040503050406030204" pitchFamily="18" charset="0"/>
                                  <a:ea typeface="Cambria Math" panose="02040503050406030204" pitchFamily="18" charset="0"/>
                                </a:rPr>
                                <m:t>2</m:t>
                              </m:r>
                            </m:sup>
                          </m:sSup>
                        </m:den>
                      </m:f>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4768469" y="3145291"/>
                <a:ext cx="4910383" cy="687368"/>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91490" y="4346154"/>
                <a:ext cx="46045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=1.3×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10</m:t>
                          </m:r>
                        </m:sup>
                      </m:sSup>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                         (13 </m:t>
                      </m:r>
                      <m:r>
                        <a:rPr lang="en-GB" b="0" i="1" smtClean="0">
                          <a:latin typeface="Cambria Math" panose="02040503050406030204" pitchFamily="18" charset="0"/>
                          <a:ea typeface="Cambria Math" panose="02040503050406030204" pitchFamily="18" charset="0"/>
                        </a:rPr>
                        <m:t>𝑚𝑖𝑙𝑙𝑖𝑜𝑛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𝑘𝑚</m:t>
                      </m:r>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891490" y="4346154"/>
                <a:ext cx="4604594" cy="276999"/>
              </a:xfrm>
              <a:prstGeom prst="rect">
                <a:avLst/>
              </a:prstGeom>
              <a:blipFill rotWithShape="0">
                <a:blip r:embed="rId4"/>
                <a:stretch>
                  <a:fillRect l="-265" t="-4444" r="-1323" b="-35556"/>
                </a:stretch>
              </a:blipFill>
            </p:spPr>
            <p:txBody>
              <a:bodyPr/>
              <a:lstStyle/>
              <a:p>
                <a:r>
                  <a:rPr lang="en-GB">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60" y="4346154"/>
            <a:ext cx="3479188" cy="2182400"/>
          </a:xfrm>
          <a:prstGeom prst="rect">
            <a:avLst/>
          </a:prstGeom>
        </p:spPr>
      </p:pic>
      <p:sp>
        <p:nvSpPr>
          <p:cNvPr id="8" name="TextBox 7"/>
          <p:cNvSpPr txBox="1"/>
          <p:nvPr/>
        </p:nvSpPr>
        <p:spPr>
          <a:xfrm>
            <a:off x="4891490" y="5031420"/>
            <a:ext cx="6690910" cy="1200329"/>
          </a:xfrm>
          <a:prstGeom prst="rect">
            <a:avLst/>
          </a:prstGeom>
          <a:noFill/>
        </p:spPr>
        <p:txBody>
          <a:bodyPr wrap="square" rtlCol="0">
            <a:spAutoFit/>
          </a:bodyPr>
          <a:lstStyle/>
          <a:p>
            <a:r>
              <a:rPr lang="en-GB" sz="2400" dirty="0"/>
              <a:t>Note: this is the event horizon of the black hole, not the radius of the collapsed star itself!  Its radius is unknown but smaller then the </a:t>
            </a:r>
            <a:r>
              <a:rPr lang="en-GB" sz="2400" dirty="0" err="1"/>
              <a:t>r</a:t>
            </a:r>
            <a:r>
              <a:rPr lang="en-GB" sz="2400" baseline="-25000" dirty="0" err="1"/>
              <a:t>s</a:t>
            </a:r>
            <a:endParaRPr lang="en-GB" sz="2400" baseline="-25000" dirty="0"/>
          </a:p>
        </p:txBody>
      </p:sp>
    </p:spTree>
    <p:extLst>
      <p:ext uri="{BB962C8B-B14F-4D97-AF65-F5344CB8AC3E}">
        <p14:creationId xmlns:p14="http://schemas.microsoft.com/office/powerpoint/2010/main" val="32200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58952"/>
          </a:xfrm>
        </p:spPr>
        <p:txBody>
          <a:bodyPr>
            <a:normAutofit fontScale="90000"/>
          </a:bodyPr>
          <a:lstStyle/>
          <a:p>
            <a:r>
              <a:rPr lang="en-GB" dirty="0"/>
              <a:t>Einstein’s prediction</a:t>
            </a:r>
            <a:endParaRPr lang="en-US" dirty="0"/>
          </a:p>
        </p:txBody>
      </p:sp>
      <p:sp>
        <p:nvSpPr>
          <p:cNvPr id="3" name="Content Placeholder 2"/>
          <p:cNvSpPr>
            <a:spLocks noGrp="1"/>
          </p:cNvSpPr>
          <p:nvPr>
            <p:ph idx="1"/>
          </p:nvPr>
        </p:nvSpPr>
        <p:spPr>
          <a:xfrm>
            <a:off x="609600" y="1593384"/>
            <a:ext cx="10972800" cy="2228557"/>
          </a:xfrm>
        </p:spPr>
        <p:txBody>
          <a:bodyPr/>
          <a:lstStyle/>
          <a:p>
            <a:r>
              <a:rPr lang="en-GB" dirty="0"/>
              <a:t>Albert Einstein first predicted </a:t>
            </a:r>
            <a:r>
              <a:rPr lang="en-GB" b="1" dirty="0"/>
              <a:t>black holes</a:t>
            </a:r>
            <a:r>
              <a:rPr lang="en-GB" dirty="0"/>
              <a:t> in 1916 with his general theory of relativity. The term "</a:t>
            </a:r>
            <a:r>
              <a:rPr lang="en-GB" b="1" dirty="0"/>
              <a:t>black hole</a:t>
            </a:r>
            <a:r>
              <a:rPr lang="en-GB" dirty="0"/>
              <a:t>" was coined in 1967 by American astronomer John Wheeler, and the first one was </a:t>
            </a:r>
            <a:r>
              <a:rPr lang="en-GB" b="1" dirty="0"/>
              <a:t>discovered</a:t>
            </a:r>
            <a:r>
              <a:rPr lang="en-GB" dirty="0"/>
              <a:t> in 1971. There are three types: stellar </a:t>
            </a:r>
            <a:r>
              <a:rPr lang="en-GB" b="1" dirty="0"/>
              <a:t>black holes</a:t>
            </a:r>
            <a:r>
              <a:rPr lang="en-GB" dirty="0"/>
              <a:t>, supermassive </a:t>
            </a:r>
            <a:r>
              <a:rPr lang="en-GB" b="1" dirty="0"/>
              <a:t>black holes</a:t>
            </a:r>
            <a:r>
              <a:rPr lang="en-GB" dirty="0"/>
              <a:t> and intermediate </a:t>
            </a:r>
            <a:r>
              <a:rPr lang="en-GB" b="1" dirty="0"/>
              <a:t>black holes</a:t>
            </a:r>
            <a:endParaRPr lang="en-US" dirty="0"/>
          </a:p>
        </p:txBody>
      </p:sp>
      <p:sp>
        <p:nvSpPr>
          <p:cNvPr id="4" name="Rectangle 3"/>
          <p:cNvSpPr/>
          <p:nvPr/>
        </p:nvSpPr>
        <p:spPr>
          <a:xfrm>
            <a:off x="4932476" y="3250014"/>
            <a:ext cx="3591951" cy="369332"/>
          </a:xfrm>
          <a:prstGeom prst="rect">
            <a:avLst/>
          </a:prstGeom>
        </p:spPr>
        <p:txBody>
          <a:bodyPr wrap="square">
            <a:spAutoFit/>
          </a:bodyPr>
          <a:lstStyle/>
          <a:p>
            <a:r>
              <a:rPr lang="en-US" dirty="0">
                <a:hlinkClick r:id="rId2"/>
              </a:rPr>
              <a:t>www.space.com/15421-black-holes</a:t>
            </a:r>
            <a:endParaRPr lang="en-US" dirty="0"/>
          </a:p>
        </p:txBody>
      </p:sp>
      <p:sp>
        <p:nvSpPr>
          <p:cNvPr id="5" name="Rectangle 4"/>
          <p:cNvSpPr/>
          <p:nvPr/>
        </p:nvSpPr>
        <p:spPr>
          <a:xfrm>
            <a:off x="7835399" y="4097067"/>
            <a:ext cx="2737929" cy="369332"/>
          </a:xfrm>
          <a:prstGeom prst="rect">
            <a:avLst/>
          </a:prstGeom>
        </p:spPr>
        <p:txBody>
          <a:bodyPr wrap="none">
            <a:spAutoFit/>
          </a:bodyPr>
          <a:lstStyle/>
          <a:p>
            <a:r>
              <a:rPr lang="en-GB" dirty="0">
                <a:hlinkClick r:id="rId3"/>
              </a:rPr>
              <a:t>Brian Cox on Black Holes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889" y="3952285"/>
            <a:ext cx="5289648" cy="2489246"/>
          </a:xfrm>
          <a:prstGeom prst="rect">
            <a:avLst/>
          </a:prstGeom>
        </p:spPr>
      </p:pic>
      <p:sp>
        <p:nvSpPr>
          <p:cNvPr id="8" name="TextBox 7"/>
          <p:cNvSpPr txBox="1"/>
          <p:nvPr/>
        </p:nvSpPr>
        <p:spPr>
          <a:xfrm>
            <a:off x="7251792" y="5488344"/>
            <a:ext cx="4232133" cy="646331"/>
          </a:xfrm>
          <a:prstGeom prst="rect">
            <a:avLst/>
          </a:prstGeom>
          <a:noFill/>
        </p:spPr>
        <p:txBody>
          <a:bodyPr wrap="square" rtlCol="0">
            <a:spAutoFit/>
          </a:bodyPr>
          <a:lstStyle/>
          <a:p>
            <a:r>
              <a:rPr lang="en-GB" dirty="0"/>
              <a:t>(so I guess we’d  better have a quick look at Einstein’s theory of General Relativity)</a:t>
            </a:r>
            <a:endParaRPr lang="en-US" dirty="0"/>
          </a:p>
        </p:txBody>
      </p:sp>
      <p:sp>
        <p:nvSpPr>
          <p:cNvPr id="9" name="Rectangle 8"/>
          <p:cNvSpPr/>
          <p:nvPr/>
        </p:nvSpPr>
        <p:spPr>
          <a:xfrm>
            <a:off x="8644425" y="4520721"/>
            <a:ext cx="894797" cy="369332"/>
          </a:xfrm>
          <a:prstGeom prst="rect">
            <a:avLst/>
          </a:prstGeom>
        </p:spPr>
        <p:txBody>
          <a:bodyPr wrap="none">
            <a:spAutoFit/>
          </a:bodyPr>
          <a:lstStyle/>
          <a:p>
            <a:r>
              <a:rPr lang="en-US" dirty="0">
                <a:hlinkClick r:id="rId5"/>
              </a:rPr>
              <a:t> </a:t>
            </a:r>
            <a:r>
              <a:rPr lang="en-US" dirty="0" err="1">
                <a:hlinkClick r:id="rId5"/>
              </a:rPr>
              <a:t>vsauce</a:t>
            </a:r>
            <a:endParaRPr lang="en-US" dirty="0"/>
          </a:p>
        </p:txBody>
      </p:sp>
      <p:sp>
        <p:nvSpPr>
          <p:cNvPr id="10" name="Rectangle 9"/>
          <p:cNvSpPr/>
          <p:nvPr/>
        </p:nvSpPr>
        <p:spPr>
          <a:xfrm>
            <a:off x="7659837" y="4974230"/>
            <a:ext cx="3089051" cy="369332"/>
          </a:xfrm>
          <a:prstGeom prst="rect">
            <a:avLst/>
          </a:prstGeom>
        </p:spPr>
        <p:txBody>
          <a:bodyPr wrap="none">
            <a:spAutoFit/>
          </a:bodyPr>
          <a:lstStyle/>
          <a:p>
            <a:r>
              <a:rPr lang="en-GB" dirty="0">
                <a:hlinkClick r:id="rId6"/>
              </a:rPr>
              <a:t>Life and death of a black hole</a:t>
            </a:r>
            <a:endParaRPr lang="en-US" dirty="0"/>
          </a:p>
        </p:txBody>
      </p:sp>
    </p:spTree>
    <p:extLst>
      <p:ext uri="{BB962C8B-B14F-4D97-AF65-F5344CB8AC3E}">
        <p14:creationId xmlns:p14="http://schemas.microsoft.com/office/powerpoint/2010/main" val="211165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5824"/>
            <a:ext cx="10972800" cy="1143000"/>
          </a:xfrm>
        </p:spPr>
        <p:txBody>
          <a:bodyPr/>
          <a:lstStyle/>
          <a:p>
            <a:r>
              <a:rPr lang="en-GB" dirty="0"/>
              <a:t>Gravity on Earth</a:t>
            </a:r>
          </a:p>
        </p:txBody>
      </p:sp>
      <p:sp>
        <p:nvSpPr>
          <p:cNvPr id="3" name="Content Placeholder 2"/>
          <p:cNvSpPr>
            <a:spLocks noGrp="1"/>
          </p:cNvSpPr>
          <p:nvPr>
            <p:ph idx="1"/>
          </p:nvPr>
        </p:nvSpPr>
        <p:spPr>
          <a:xfrm>
            <a:off x="398162" y="1705573"/>
            <a:ext cx="5697838" cy="4389120"/>
          </a:xfrm>
        </p:spPr>
        <p:txBody>
          <a:bodyPr/>
          <a:lstStyle/>
          <a:p>
            <a:r>
              <a:rPr lang="en-GB" dirty="0"/>
              <a:t>The Earths gravitational field strength (g) is 9.8 Nkg</a:t>
            </a:r>
            <a:r>
              <a:rPr lang="en-GB" baseline="30000" dirty="0"/>
              <a:t>-1</a:t>
            </a:r>
            <a:r>
              <a:rPr lang="en-GB" dirty="0"/>
              <a:t> at sea level.</a:t>
            </a:r>
          </a:p>
          <a:p>
            <a:endParaRPr lang="en-GB" dirty="0"/>
          </a:p>
          <a:p>
            <a:r>
              <a:rPr lang="en-GB" dirty="0"/>
              <a:t>This means that the Earth  “attracts” each kilogram of mass with a force of 9.8N.</a:t>
            </a:r>
          </a:p>
          <a:p>
            <a:endParaRPr lang="en-GB" dirty="0"/>
          </a:p>
          <a:p>
            <a:r>
              <a:rPr lang="en-GB" dirty="0"/>
              <a:t>Gravitational field strength (g) is different on other planets.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438" y="1705573"/>
            <a:ext cx="5383820" cy="4042084"/>
          </a:xfrm>
          <a:prstGeom prst="rect">
            <a:avLst/>
          </a:prstGeom>
        </p:spPr>
      </p:pic>
    </p:spTree>
    <p:extLst>
      <p:ext uri="{BB962C8B-B14F-4D97-AF65-F5344CB8AC3E}">
        <p14:creationId xmlns:p14="http://schemas.microsoft.com/office/powerpoint/2010/main" val="6208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76518"/>
          </a:xfrm>
        </p:spPr>
        <p:txBody>
          <a:bodyPr/>
          <a:lstStyle/>
          <a:p>
            <a:r>
              <a:rPr lang="en-GB" dirty="0"/>
              <a:t>Newton’s Law of Gravitation</a:t>
            </a:r>
          </a:p>
        </p:txBody>
      </p:sp>
      <p:sp>
        <p:nvSpPr>
          <p:cNvPr id="3" name="Content Placeholder 2"/>
          <p:cNvSpPr>
            <a:spLocks noGrp="1"/>
          </p:cNvSpPr>
          <p:nvPr>
            <p:ph idx="1"/>
          </p:nvPr>
        </p:nvSpPr>
        <p:spPr>
          <a:xfrm>
            <a:off x="609600" y="1687285"/>
            <a:ext cx="11068280" cy="4389120"/>
          </a:xfrm>
        </p:spPr>
        <p:txBody>
          <a:bodyPr/>
          <a:lstStyle/>
          <a:p>
            <a:r>
              <a:rPr lang="en-GB" dirty="0" err="1"/>
              <a:t>Issac</a:t>
            </a:r>
            <a:r>
              <a:rPr lang="en-GB" dirty="0"/>
              <a:t> Newton (1643 -1727) thought that there must be a single equation that links the masses of two objects , the distance between them and the force of Gravity between them.</a:t>
            </a:r>
          </a:p>
          <a:p>
            <a:r>
              <a:rPr lang="en-GB" dirty="0"/>
              <a:t>He considered that this </a:t>
            </a:r>
            <a:r>
              <a:rPr lang="en-GB" b="1" u="sng" dirty="0">
                <a:solidFill>
                  <a:srgbClr val="FF0000"/>
                </a:solidFill>
              </a:rPr>
              <a:t>force</a:t>
            </a:r>
            <a:r>
              <a:rPr lang="en-GB" dirty="0"/>
              <a:t> must </a:t>
            </a:r>
            <a:r>
              <a:rPr lang="en-GB" b="1" u="sng" dirty="0">
                <a:solidFill>
                  <a:srgbClr val="FF0000"/>
                </a:solidFill>
              </a:rPr>
              <a:t>increase</a:t>
            </a:r>
            <a:r>
              <a:rPr lang="en-GB" dirty="0"/>
              <a:t> as the </a:t>
            </a:r>
            <a:r>
              <a:rPr lang="en-GB" b="1" u="sng" dirty="0">
                <a:solidFill>
                  <a:srgbClr val="FF0000"/>
                </a:solidFill>
              </a:rPr>
              <a:t>masses (M and m) increase</a:t>
            </a:r>
            <a:r>
              <a:rPr lang="en-GB" dirty="0"/>
              <a:t> and as the </a:t>
            </a:r>
            <a:r>
              <a:rPr lang="en-GB" b="1" u="sng" dirty="0">
                <a:solidFill>
                  <a:srgbClr val="FF0000"/>
                </a:solidFill>
              </a:rPr>
              <a:t>distance (r) between them decreases</a:t>
            </a:r>
            <a:r>
              <a:rPr lang="en-GB" dirty="0"/>
              <a: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813" y="4283542"/>
            <a:ext cx="4591308" cy="2288591"/>
          </a:xfrm>
          <a:prstGeom prst="rect">
            <a:avLst/>
          </a:prstGeom>
        </p:spPr>
      </p:pic>
    </p:spTree>
    <p:extLst>
      <p:ext uri="{BB962C8B-B14F-4D97-AF65-F5344CB8AC3E}">
        <p14:creationId xmlns:p14="http://schemas.microsoft.com/office/powerpoint/2010/main" val="198183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Newtons Law of Gravitation (Higher Revision)</a:t>
            </a:r>
          </a:p>
        </p:txBody>
      </p:sp>
      <p:sp>
        <p:nvSpPr>
          <p:cNvPr id="3" name="Content Placeholder 2"/>
          <p:cNvSpPr>
            <a:spLocks noGrp="1"/>
          </p:cNvSpPr>
          <p:nvPr>
            <p:ph idx="1"/>
          </p:nvPr>
        </p:nvSpPr>
        <p:spPr>
          <a:xfrm>
            <a:off x="609600" y="1847088"/>
            <a:ext cx="10972800" cy="4662569"/>
          </a:xfrm>
        </p:spPr>
        <p:txBody>
          <a:bodyPr>
            <a:normAutofit lnSpcReduction="10000"/>
          </a:bodyPr>
          <a:lstStyle/>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The constant in this equation is called the Universal Gravitational constant and is 6.67 x10</a:t>
            </a:r>
            <a:r>
              <a:rPr lang="en-GB" baseline="30000" dirty="0"/>
              <a:t>-11</a:t>
            </a:r>
            <a:r>
              <a:rPr lang="en-GB" dirty="0"/>
              <a:t> Nm</a:t>
            </a:r>
            <a:r>
              <a:rPr lang="en-GB" baseline="30000" dirty="0"/>
              <a:t>-2</a:t>
            </a:r>
            <a:r>
              <a:rPr lang="en-GB" dirty="0"/>
              <a:t>kg</a:t>
            </a:r>
            <a:r>
              <a:rPr lang="en-GB" baseline="30000" dirty="0"/>
              <a:t>-2   </a:t>
            </a:r>
            <a:r>
              <a:rPr lang="en-GB" dirty="0"/>
              <a:t>(Newton died before this number was found!!)</a:t>
            </a:r>
          </a:p>
          <a:p>
            <a:pPr marL="0" indent="0">
              <a:buNone/>
            </a:pPr>
            <a:endParaRPr lang="en-GB" dirty="0"/>
          </a:p>
          <a:p>
            <a:pPr marL="0" indent="0">
              <a:buNone/>
            </a:pPr>
            <a:r>
              <a:rPr lang="en-GB" dirty="0" err="1">
                <a:hlinkClick r:id="rId2"/>
              </a:rPr>
              <a:t>Veritasium</a:t>
            </a:r>
            <a:r>
              <a:rPr lang="en-GB" dirty="0">
                <a:hlinkClick r:id="rId2"/>
              </a:rPr>
              <a:t> - Gravity &amp; </a:t>
            </a:r>
            <a:r>
              <a:rPr lang="en-GB" dirty="0" err="1">
                <a:hlinkClick r:id="rId2"/>
              </a:rPr>
              <a:t>Newtons</a:t>
            </a:r>
            <a:r>
              <a:rPr lang="en-GB" dirty="0">
                <a:hlinkClick r:id="rId2"/>
              </a:rPr>
              <a:t> 3rd Law.</a:t>
            </a:r>
            <a:endParaRPr lang="en-GB" dirty="0"/>
          </a:p>
          <a:p>
            <a:pPr marL="0" indent="0">
              <a:buNone/>
            </a:pP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512" b="18573"/>
          <a:stretch/>
        </p:blipFill>
        <p:spPr>
          <a:xfrm>
            <a:off x="846908" y="2117876"/>
            <a:ext cx="4820194" cy="1710268"/>
          </a:xfrm>
          <a:prstGeom prst="rect">
            <a:avLst/>
          </a:prstGeom>
          <a:ln>
            <a:solidFill>
              <a:schemeClr val="tx2"/>
            </a:solidFill>
          </a:ln>
        </p:spPr>
      </p:pic>
      <p:sp>
        <p:nvSpPr>
          <p:cNvPr id="5" name="TextBox 4"/>
          <p:cNvSpPr txBox="1"/>
          <p:nvPr/>
        </p:nvSpPr>
        <p:spPr>
          <a:xfrm>
            <a:off x="6061166" y="2117876"/>
            <a:ext cx="5758542" cy="2308324"/>
          </a:xfrm>
          <a:prstGeom prst="rect">
            <a:avLst/>
          </a:prstGeom>
          <a:noFill/>
        </p:spPr>
        <p:txBody>
          <a:bodyPr wrap="square" rtlCol="0">
            <a:spAutoFit/>
          </a:bodyPr>
          <a:lstStyle/>
          <a:p>
            <a:r>
              <a:rPr lang="en-GB" sz="2400" dirty="0"/>
              <a:t>F     = Gravitational force of attraction (N)</a:t>
            </a:r>
          </a:p>
          <a:p>
            <a:r>
              <a:rPr lang="en-GB" sz="2400" dirty="0"/>
              <a:t>G    = </a:t>
            </a:r>
            <a:r>
              <a:rPr lang="en-GB" sz="2400" dirty="0" err="1"/>
              <a:t>Newtons</a:t>
            </a:r>
            <a:r>
              <a:rPr lang="en-GB" sz="2400" dirty="0"/>
              <a:t> Gravitational constant </a:t>
            </a:r>
          </a:p>
          <a:p>
            <a:r>
              <a:rPr lang="en-GB" sz="2400" dirty="0"/>
              <a:t>m</a:t>
            </a:r>
            <a:r>
              <a:rPr lang="en-GB" sz="2400" baseline="-25000" dirty="0"/>
              <a:t>1</a:t>
            </a:r>
            <a:r>
              <a:rPr lang="en-GB" sz="2400" dirty="0"/>
              <a:t>  = mass of object 1  (kg)</a:t>
            </a:r>
          </a:p>
          <a:p>
            <a:r>
              <a:rPr lang="en-GB" sz="2400" dirty="0"/>
              <a:t>m</a:t>
            </a:r>
            <a:r>
              <a:rPr lang="en-GB" sz="2400" baseline="-25000" dirty="0"/>
              <a:t>2</a:t>
            </a:r>
            <a:r>
              <a:rPr lang="en-GB" sz="2400" dirty="0"/>
              <a:t> = mass of object 2  (kg)</a:t>
            </a:r>
          </a:p>
          <a:p>
            <a:r>
              <a:rPr lang="en-GB" sz="2400" dirty="0"/>
              <a:t>r     = distance between the centre of the </a:t>
            </a:r>
            <a:br>
              <a:rPr lang="en-GB" sz="2400" dirty="0"/>
            </a:br>
            <a:r>
              <a:rPr lang="en-GB" sz="2400" dirty="0"/>
              <a:t>          2 masses (m)</a:t>
            </a:r>
          </a:p>
        </p:txBody>
      </p:sp>
    </p:spTree>
    <p:extLst>
      <p:ext uri="{BB962C8B-B14F-4D97-AF65-F5344CB8AC3E}">
        <p14:creationId xmlns:p14="http://schemas.microsoft.com/office/powerpoint/2010/main" val="16081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52569"/>
          </a:xfrm>
        </p:spPr>
        <p:txBody>
          <a:bodyPr/>
          <a:lstStyle/>
          <a:p>
            <a:r>
              <a:rPr lang="en-GB" dirty="0"/>
              <a:t>Cavendish Boys experiment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5635" y="1556657"/>
            <a:ext cx="4896830" cy="4244484"/>
          </a:xfrm>
        </p:spPr>
      </p:pic>
      <p:sp>
        <p:nvSpPr>
          <p:cNvPr id="5" name="TextBox 4"/>
          <p:cNvSpPr txBox="1"/>
          <p:nvPr/>
        </p:nvSpPr>
        <p:spPr>
          <a:xfrm>
            <a:off x="609599" y="1786073"/>
            <a:ext cx="5576101" cy="3416320"/>
          </a:xfrm>
          <a:prstGeom prst="rect">
            <a:avLst/>
          </a:prstGeom>
          <a:noFill/>
        </p:spPr>
        <p:txBody>
          <a:bodyPr wrap="square" rtlCol="0">
            <a:spAutoFit/>
          </a:bodyPr>
          <a:lstStyle/>
          <a:p>
            <a:r>
              <a:rPr lang="en-GB" sz="2400" dirty="0">
                <a:effectLst/>
              </a:rPr>
              <a:t>The </a:t>
            </a:r>
            <a:r>
              <a:rPr lang="en-GB" sz="2400" b="1" dirty="0">
                <a:effectLst/>
              </a:rPr>
              <a:t>Cavendish experiment</a:t>
            </a:r>
            <a:r>
              <a:rPr lang="en-GB" sz="2400" dirty="0">
                <a:effectLst/>
              </a:rPr>
              <a:t>, performed in 1797–1798 by British scientist Henry Cavendish, was the first experiment to measure the force of gravity between masses in the laboratory</a:t>
            </a:r>
            <a:r>
              <a:rPr lang="en-GB" sz="2400" baseline="30000" dirty="0">
                <a:effectLst/>
              </a:rPr>
              <a:t>[1]</a:t>
            </a:r>
            <a:r>
              <a:rPr lang="en-GB" sz="2400" dirty="0">
                <a:effectLst/>
              </a:rPr>
              <a:t> and the first to yield accurate values for the gravitational constant. </a:t>
            </a:r>
          </a:p>
          <a:p>
            <a:r>
              <a:rPr lang="en-GB" sz="2400" dirty="0">
                <a:effectLst/>
              </a:rPr>
              <a:t>He got a value of 6.7 x 10</a:t>
            </a:r>
            <a:r>
              <a:rPr lang="en-GB" sz="2400" baseline="30000" dirty="0">
                <a:effectLst/>
              </a:rPr>
              <a:t>-11</a:t>
            </a:r>
            <a:r>
              <a:rPr lang="en-GB" sz="2400" dirty="0">
                <a:effectLst/>
              </a:rPr>
              <a:t> Nm</a:t>
            </a:r>
            <a:r>
              <a:rPr lang="en-GB" sz="2400" baseline="30000" dirty="0">
                <a:effectLst/>
              </a:rPr>
              <a:t>2</a:t>
            </a:r>
            <a:r>
              <a:rPr lang="en-GB" sz="2400" dirty="0">
                <a:effectLst/>
              </a:rPr>
              <a:t>kg</a:t>
            </a:r>
            <a:r>
              <a:rPr lang="en-GB" sz="2400" baseline="30000" dirty="0">
                <a:effectLst/>
              </a:rPr>
              <a:t>-2</a:t>
            </a:r>
          </a:p>
          <a:p>
            <a:endParaRPr lang="en-GB" sz="2400" dirty="0"/>
          </a:p>
        </p:txBody>
      </p:sp>
    </p:spTree>
    <p:extLst>
      <p:ext uri="{BB962C8B-B14F-4D97-AF65-F5344CB8AC3E}">
        <p14:creationId xmlns:p14="http://schemas.microsoft.com/office/powerpoint/2010/main" val="1719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Cavendish experiment</a:t>
            </a:r>
          </a:p>
        </p:txBody>
      </p:sp>
      <p:sp>
        <p:nvSpPr>
          <p:cNvPr id="3" name="Content Placeholder 2"/>
          <p:cNvSpPr>
            <a:spLocks noGrp="1"/>
          </p:cNvSpPr>
          <p:nvPr>
            <p:ph idx="1"/>
          </p:nvPr>
        </p:nvSpPr>
        <p:spPr>
          <a:xfrm>
            <a:off x="609600" y="1935480"/>
            <a:ext cx="10972800" cy="1003663"/>
          </a:xfrm>
        </p:spPr>
        <p:txBody>
          <a:bodyPr/>
          <a:lstStyle/>
          <a:p>
            <a:r>
              <a:rPr lang="en-GB" dirty="0"/>
              <a:t>This has been improved and refined over the years… in fact you can now get….. A </a:t>
            </a:r>
            <a:r>
              <a:rPr lang="en-GB" dirty="0" err="1"/>
              <a:t>usb</a:t>
            </a:r>
            <a:r>
              <a:rPr lang="en-GB" dirty="0"/>
              <a:t> version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858" y="2939143"/>
            <a:ext cx="5305479" cy="3531889"/>
          </a:xfrm>
          <a:prstGeom prst="rect">
            <a:avLst/>
          </a:prstGeom>
        </p:spPr>
      </p:pic>
    </p:spTree>
    <p:extLst>
      <p:ext uri="{BB962C8B-B14F-4D97-AF65-F5344CB8AC3E}">
        <p14:creationId xmlns:p14="http://schemas.microsoft.com/office/powerpoint/2010/main" val="8528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21941"/>
          </a:xfrm>
        </p:spPr>
        <p:txBody>
          <a:bodyPr>
            <a:normAutofit fontScale="90000"/>
          </a:bodyPr>
          <a:lstStyle/>
          <a:p>
            <a:r>
              <a:rPr lang="en-GB" dirty="0"/>
              <a:t>Gravity &amp; Distance</a:t>
            </a:r>
          </a:p>
        </p:txBody>
      </p:sp>
      <p:sp>
        <p:nvSpPr>
          <p:cNvPr id="3" name="Content Placeholder 2"/>
          <p:cNvSpPr>
            <a:spLocks noGrp="1"/>
          </p:cNvSpPr>
          <p:nvPr>
            <p:ph idx="1"/>
          </p:nvPr>
        </p:nvSpPr>
        <p:spPr>
          <a:xfrm>
            <a:off x="457200" y="2650240"/>
            <a:ext cx="5715000" cy="3685246"/>
          </a:xfrm>
        </p:spPr>
        <p:txBody>
          <a:bodyPr>
            <a:normAutofit lnSpcReduction="10000"/>
          </a:bodyPr>
          <a:lstStyle/>
          <a:p>
            <a:r>
              <a:rPr lang="en-GB" dirty="0"/>
              <a:t>The force of Gravity decreases with the square of the distance from the centre of the Earth.</a:t>
            </a:r>
          </a:p>
          <a:p>
            <a:pPr marL="0" indent="0">
              <a:buNone/>
            </a:pPr>
            <a:r>
              <a:rPr lang="en-GB" dirty="0"/>
              <a:t>(This is called the inverse square law.)</a:t>
            </a:r>
          </a:p>
          <a:p>
            <a:pPr marL="0" indent="0">
              <a:buNone/>
            </a:pPr>
            <a:endParaRPr lang="en-GB" dirty="0"/>
          </a:p>
          <a:p>
            <a:r>
              <a:rPr lang="en-GB" dirty="0"/>
              <a:t>If the distance is doubled, the force is only ¼ of what it originally was.</a:t>
            </a:r>
          </a:p>
          <a:p>
            <a:r>
              <a:rPr lang="en-GB" dirty="0"/>
              <a:t>If the distance is 3 times greater the force is 1/</a:t>
            </a:r>
            <a:r>
              <a:rPr lang="en-GB" sz="1800" dirty="0"/>
              <a:t>9</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88" t="1729" r="3412" b="1168"/>
          <a:stretch/>
        </p:blipFill>
        <p:spPr>
          <a:xfrm>
            <a:off x="6249318" y="2650240"/>
            <a:ext cx="5494663" cy="3385457"/>
          </a:xfrm>
          <a:prstGeom prst="rect">
            <a:avLst/>
          </a:prstGeom>
        </p:spPr>
      </p:pic>
      <p:sp>
        <p:nvSpPr>
          <p:cNvPr id="5" name="Rectangle 4"/>
          <p:cNvSpPr/>
          <p:nvPr/>
        </p:nvSpPr>
        <p:spPr>
          <a:xfrm>
            <a:off x="751111" y="1514053"/>
            <a:ext cx="10406743" cy="954107"/>
          </a:xfrm>
          <a:prstGeom prst="rect">
            <a:avLst/>
          </a:prstGeom>
        </p:spPr>
        <p:txBody>
          <a:bodyPr wrap="square">
            <a:spAutoFit/>
          </a:bodyPr>
          <a:lstStyle/>
          <a:p>
            <a:r>
              <a:rPr lang="en-GB" sz="2800" dirty="0"/>
              <a:t>The further away you go from the Earth, the less the force of Gravity becomes.</a:t>
            </a:r>
          </a:p>
        </p:txBody>
      </p:sp>
    </p:spTree>
    <p:extLst>
      <p:ext uri="{BB962C8B-B14F-4D97-AF65-F5344CB8AC3E}">
        <p14:creationId xmlns:p14="http://schemas.microsoft.com/office/powerpoint/2010/main" val="6001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20983"/>
          </a:xfrm>
        </p:spPr>
        <p:txBody>
          <a:bodyPr/>
          <a:lstStyle/>
          <a:p>
            <a:r>
              <a:rPr lang="en-GB" dirty="0"/>
              <a:t>Calculating  “g” on Earth.</a:t>
            </a:r>
          </a:p>
        </p:txBody>
      </p:sp>
      <p:sp>
        <p:nvSpPr>
          <p:cNvPr id="3" name="Content Placeholder 2"/>
          <p:cNvSpPr>
            <a:spLocks noGrp="1"/>
          </p:cNvSpPr>
          <p:nvPr>
            <p:ph idx="1"/>
          </p:nvPr>
        </p:nvSpPr>
        <p:spPr>
          <a:xfrm>
            <a:off x="609600" y="1492023"/>
            <a:ext cx="10972800" cy="4389120"/>
          </a:xfrm>
        </p:spPr>
        <p:txBody>
          <a:bodyPr/>
          <a:lstStyle/>
          <a:p>
            <a:r>
              <a:rPr lang="en-GB" dirty="0"/>
              <a:t>The size of the force due to gravity on a mass of 1kg at the Earths surface can be calculated using Newton’s Universal Law of Gravitation..</a:t>
            </a:r>
          </a:p>
          <a:p>
            <a:r>
              <a:rPr lang="en-GB" dirty="0"/>
              <a:t>G = 6.67 x10</a:t>
            </a:r>
            <a:r>
              <a:rPr lang="en-GB" baseline="30000" dirty="0"/>
              <a:t>-11 </a:t>
            </a:r>
            <a:r>
              <a:rPr lang="en-GB" sz="2400" dirty="0"/>
              <a:t>Nm</a:t>
            </a:r>
            <a:r>
              <a:rPr lang="en-GB" sz="2400" baseline="30000" dirty="0"/>
              <a:t>-2</a:t>
            </a:r>
            <a:r>
              <a:rPr lang="en-GB" sz="2400" dirty="0"/>
              <a:t>kg</a:t>
            </a:r>
            <a:r>
              <a:rPr lang="en-GB" sz="2400" baseline="30000" dirty="0"/>
              <a:t>-2 </a:t>
            </a:r>
          </a:p>
          <a:p>
            <a:r>
              <a:rPr lang="en-GB" dirty="0"/>
              <a:t>Mass of the Earth = 5.972 x10</a:t>
            </a:r>
            <a:r>
              <a:rPr lang="en-GB" baseline="30000" dirty="0"/>
              <a:t>24</a:t>
            </a:r>
            <a:r>
              <a:rPr lang="en-GB" dirty="0"/>
              <a:t> kg</a:t>
            </a:r>
          </a:p>
          <a:p>
            <a:r>
              <a:rPr lang="en-GB" dirty="0"/>
              <a:t>Radius of the Earth = 6371 km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512" b="18573"/>
          <a:stretch/>
        </p:blipFill>
        <p:spPr>
          <a:xfrm>
            <a:off x="7039781" y="2614577"/>
            <a:ext cx="3265731" cy="115872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833259" y="4142011"/>
                <a:ext cx="6270170" cy="9410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𝐹</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(6.67 </m:t>
                          </m:r>
                          <m:r>
                            <a:rPr lang="en-GB" sz="2800" b="0" i="1" smtClean="0">
                              <a:latin typeface="Cambria Math" panose="02040503050406030204" pitchFamily="18" charset="0"/>
                            </a:rPr>
                            <m:t>𝑥</m:t>
                          </m:r>
                          <m:r>
                            <a:rPr lang="en-GB" sz="2800" b="0" i="1" smtClean="0">
                              <a:latin typeface="Cambria Math" panose="02040503050406030204" pitchFamily="18" charset="0"/>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−11</m:t>
                              </m:r>
                            </m:sup>
                          </m:sSup>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 5.972 </m:t>
                          </m:r>
                          <m:r>
                            <a:rPr lang="en-GB" sz="2800" b="0" i="1" smtClean="0">
                              <a:latin typeface="Cambria Math" panose="02040503050406030204" pitchFamily="18" charset="0"/>
                            </a:rPr>
                            <m:t>𝑥</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24</m:t>
                              </m:r>
                            </m:sup>
                          </m:sSup>
                          <m:r>
                            <a:rPr lang="en-GB" sz="2800" b="0" i="1" smtClean="0">
                              <a:latin typeface="Cambria Math" panose="02040503050406030204" pitchFamily="18" charset="0"/>
                            </a:rPr>
                            <m:t> </m:t>
                          </m:r>
                          <m:r>
                            <a:rPr lang="en-GB" sz="2800" b="0" i="1" smtClean="0">
                              <a:latin typeface="Cambria Math" panose="02040503050406030204" pitchFamily="18" charset="0"/>
                            </a:rPr>
                            <m:t>𝑋</m:t>
                          </m:r>
                          <m:r>
                            <a:rPr lang="en-GB" sz="2800" b="0" i="1" smtClean="0">
                              <a:latin typeface="Cambria Math" panose="02040503050406030204" pitchFamily="18" charset="0"/>
                            </a:rPr>
                            <m:t> 1)</m:t>
                          </m:r>
                        </m:num>
                        <m:den>
                          <m:sSup>
                            <m:sSupPr>
                              <m:ctrlPr>
                                <a:rPr lang="en-GB" sz="2800" b="0" i="1" smtClean="0">
                                  <a:latin typeface="Cambria Math" panose="02040503050406030204" pitchFamily="18" charset="0"/>
                                </a:rPr>
                              </m:ctrlPr>
                            </m:sSupPr>
                            <m:e>
                              <m:r>
                                <a:rPr lang="en-GB" sz="2800" i="1">
                                  <a:latin typeface="Cambria Math" panose="02040503050406030204" pitchFamily="18" charset="0"/>
                                </a:rPr>
                                <m:t>(6371 </m:t>
                              </m:r>
                              <m:r>
                                <a:rPr lang="en-GB" sz="2800" i="1">
                                  <a:latin typeface="Cambria Math" panose="02040503050406030204" pitchFamily="18" charset="0"/>
                                </a:rPr>
                                <m:t>𝑥</m:t>
                              </m:r>
                              <m:r>
                                <a:rPr lang="en-GB" sz="2800" i="1">
                                  <a:latin typeface="Cambria Math" panose="02040503050406030204" pitchFamily="18" charset="0"/>
                                </a:rPr>
                                <m:t> </m:t>
                              </m:r>
                              <m:sSup>
                                <m:sSupPr>
                                  <m:ctrlPr>
                                    <a:rPr lang="en-GB" sz="2800" i="1">
                                      <a:latin typeface="Cambria Math" panose="02040503050406030204" pitchFamily="18" charset="0"/>
                                    </a:rPr>
                                  </m:ctrlPr>
                                </m:sSupPr>
                                <m:e>
                                  <m:r>
                                    <a:rPr lang="en-GB" sz="2800" i="1">
                                      <a:latin typeface="Cambria Math" panose="02040503050406030204" pitchFamily="18" charset="0"/>
                                    </a:rPr>
                                    <m:t>10</m:t>
                                  </m:r>
                                </m:e>
                                <m:sup>
                                  <m:r>
                                    <a:rPr lang="en-GB" sz="2800" i="1">
                                      <a:latin typeface="Cambria Math" panose="02040503050406030204" pitchFamily="18" charset="0"/>
                                    </a:rPr>
                                    <m:t>3</m:t>
                                  </m:r>
                                </m:sup>
                              </m:sSup>
                              <m:r>
                                <a:rPr lang="en-GB" sz="2800" i="1">
                                  <a:latin typeface="Cambria Math" panose="02040503050406030204" pitchFamily="18" charset="0"/>
                                </a:rPr>
                                <m:t>)</m:t>
                              </m:r>
                            </m:e>
                            <m:sup>
                              <m:r>
                                <a:rPr lang="en-GB" sz="2800" b="0" i="1" smtClean="0">
                                  <a:latin typeface="Cambria Math" panose="02040503050406030204" pitchFamily="18" charset="0"/>
                                </a:rPr>
                                <m:t>2</m:t>
                              </m:r>
                            </m:sup>
                          </m:sSup>
                        </m:den>
                      </m:f>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833259" y="4142011"/>
                <a:ext cx="6270170" cy="941027"/>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6359432" y="5513612"/>
            <a:ext cx="4038601" cy="523220"/>
          </a:xfrm>
          <a:prstGeom prst="rect">
            <a:avLst/>
          </a:prstGeom>
          <a:noFill/>
        </p:spPr>
        <p:txBody>
          <a:bodyPr wrap="square" rtlCol="0">
            <a:spAutoFit/>
          </a:bodyPr>
          <a:lstStyle/>
          <a:p>
            <a:r>
              <a:rPr lang="en-GB" sz="2800" dirty="0"/>
              <a:t>F = 9.8 N  acting on 1 kg</a:t>
            </a:r>
          </a:p>
        </p:txBody>
      </p:sp>
      <p:sp>
        <p:nvSpPr>
          <p:cNvPr id="7" name="TextBox 6"/>
          <p:cNvSpPr txBox="1"/>
          <p:nvPr/>
        </p:nvSpPr>
        <p:spPr>
          <a:xfrm>
            <a:off x="1051559" y="4142011"/>
            <a:ext cx="3494315" cy="1569660"/>
          </a:xfrm>
          <a:prstGeom prst="rect">
            <a:avLst/>
          </a:prstGeom>
          <a:noFill/>
          <a:ln>
            <a:solidFill>
              <a:srgbClr val="FF0000"/>
            </a:solidFill>
          </a:ln>
        </p:spPr>
        <p:txBody>
          <a:bodyPr wrap="square" rtlCol="0">
            <a:spAutoFit/>
          </a:bodyPr>
          <a:lstStyle/>
          <a:p>
            <a:pPr algn="ctr"/>
            <a:r>
              <a:rPr lang="en-GB" sz="2400" dirty="0"/>
              <a:t>This is the Earths Gravitational field strength at the surface:  9.8 Nkg</a:t>
            </a:r>
            <a:r>
              <a:rPr lang="en-GB" sz="2400" baseline="30000" dirty="0"/>
              <a:t>-1</a:t>
            </a:r>
          </a:p>
        </p:txBody>
      </p:sp>
      <p:sp>
        <p:nvSpPr>
          <p:cNvPr id="8" name="TextBox 7"/>
          <p:cNvSpPr txBox="1"/>
          <p:nvPr/>
        </p:nvSpPr>
        <p:spPr>
          <a:xfrm>
            <a:off x="1263830" y="5949979"/>
            <a:ext cx="4441372" cy="369332"/>
          </a:xfrm>
          <a:prstGeom prst="rect">
            <a:avLst/>
          </a:prstGeom>
          <a:noFill/>
        </p:spPr>
        <p:txBody>
          <a:bodyPr wrap="square" rtlCol="0">
            <a:spAutoFit/>
          </a:bodyPr>
          <a:lstStyle/>
          <a:p>
            <a:r>
              <a:rPr lang="en-GB" dirty="0">
                <a:hlinkClick r:id="rId4" action="ppaction://hlinkfile"/>
              </a:rPr>
              <a:t>Build a planet video – 18 </a:t>
            </a:r>
            <a:r>
              <a:rPr lang="en-GB" dirty="0" err="1">
                <a:hlinkClick r:id="rId4" action="ppaction://hlinkfile"/>
              </a:rPr>
              <a:t>mins</a:t>
            </a:r>
            <a:r>
              <a:rPr lang="en-GB" dirty="0">
                <a:hlinkClick r:id="rId4" action="ppaction://hlinkfile"/>
              </a:rPr>
              <a:t> in..</a:t>
            </a:r>
            <a:endParaRPr lang="en-GB" dirty="0"/>
          </a:p>
        </p:txBody>
      </p:sp>
    </p:spTree>
    <p:extLst>
      <p:ext uri="{BB962C8B-B14F-4D97-AF65-F5344CB8AC3E}">
        <p14:creationId xmlns:p14="http://schemas.microsoft.com/office/powerpoint/2010/main" val="14166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animBg="1"/>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950</TotalTime>
  <Words>2098</Words>
  <Application>Microsoft Office PowerPoint</Application>
  <PresentationFormat>Widescreen</PresentationFormat>
  <Paragraphs>219</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Calibri</vt:lpstr>
      <vt:lpstr>Cambria Math</vt:lpstr>
      <vt:lpstr>Constantia</vt:lpstr>
      <vt:lpstr>Times New Roman</vt:lpstr>
      <vt:lpstr>Wingdings</vt:lpstr>
      <vt:lpstr>Wingdings 2</vt:lpstr>
      <vt:lpstr>Flow</vt:lpstr>
      <vt:lpstr>Equation</vt:lpstr>
      <vt:lpstr>Newton’s Law of Gravitation</vt:lpstr>
      <vt:lpstr>What is Gravity? – Higher revision</vt:lpstr>
      <vt:lpstr>Gravity on Earth</vt:lpstr>
      <vt:lpstr>Newton’s Law of Gravitation</vt:lpstr>
      <vt:lpstr>Newtons Law of Gravitation (Higher Revision)</vt:lpstr>
      <vt:lpstr>Cavendish Boys experiment</vt:lpstr>
      <vt:lpstr>Cavendish experiment</vt:lpstr>
      <vt:lpstr>Gravity &amp; Distance</vt:lpstr>
      <vt:lpstr>Calculating  “g” on Earth.</vt:lpstr>
      <vt:lpstr>Examples</vt:lpstr>
      <vt:lpstr>‘g’ on other planets</vt:lpstr>
      <vt:lpstr>examples</vt:lpstr>
      <vt:lpstr>Period of Satellite motion</vt:lpstr>
      <vt:lpstr>Satellite motion – back to central force!</vt:lpstr>
      <vt:lpstr>Period of satellite orbit – (nice derivation)</vt:lpstr>
      <vt:lpstr>Height of Geostationary Orbit </vt:lpstr>
      <vt:lpstr>Kinetic Energy</vt:lpstr>
      <vt:lpstr>Gravitational Potential</vt:lpstr>
      <vt:lpstr>Gravitational potential.</vt:lpstr>
      <vt:lpstr>Gravitational Potential</vt:lpstr>
      <vt:lpstr>example</vt:lpstr>
      <vt:lpstr>Gravitational Potential Energy</vt:lpstr>
      <vt:lpstr>example</vt:lpstr>
      <vt:lpstr>Escape velocity.</vt:lpstr>
      <vt:lpstr>Earth escape velocity     </vt:lpstr>
      <vt:lpstr>Black Holes</vt:lpstr>
      <vt:lpstr>Schwarzchild radius</vt:lpstr>
      <vt:lpstr>Schwartzchild radius example </vt:lpstr>
      <vt:lpstr>Einstein’s prediction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 Law of Gravitation</dc:title>
  <dc:creator>Mr Stewart (Physics)</dc:creator>
  <cp:lastModifiedBy>S Marshallsay</cp:lastModifiedBy>
  <cp:revision>75</cp:revision>
  <dcterms:created xsi:type="dcterms:W3CDTF">2016-10-03T10:10:55Z</dcterms:created>
  <dcterms:modified xsi:type="dcterms:W3CDTF">2018-09-26T08:42:24Z</dcterms:modified>
</cp:coreProperties>
</file>