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60"/>
  </p:normalViewPr>
  <p:slideViewPr>
    <p:cSldViewPr>
      <p:cViewPr varScale="1">
        <p:scale>
          <a:sx n="80" d="100"/>
          <a:sy n="80" d="100"/>
        </p:scale>
        <p:origin x="5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5BF01-597D-41F0-9945-5427332F3E8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47CB4-B089-4837-BA0E-12E8C426BE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8118F-22A9-4CAD-923F-AB1F6BBE06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3A4FE-7C0D-411E-BA09-66FE36D462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7763B-C45C-4F6F-8A83-F6D1A85AC9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9586D-D3E4-441B-B4CD-392B432BD5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4B912-1926-429E-90E7-0B69064E30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CB8F5-94F5-403F-AFFC-171A33856E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AED8F-14A2-4745-9487-162EF78319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A2A1A-5DFE-4631-BA2B-814865745B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F5C94-7B72-408B-93CB-E788135A068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0F6E748-2B5D-45AF-BBF7-8347E86DC5C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03575" y="3098800"/>
            <a:ext cx="2663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 dirty="0">
                <a:solidFill>
                  <a:schemeClr val="accent2"/>
                </a:solidFill>
              </a:rPr>
              <a:t>Unit 3.1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11188" y="4827588"/>
            <a:ext cx="8137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chemeClr val="accent2"/>
                </a:solidFill>
              </a:rPr>
              <a:t>Alternating Current and Voltage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91681" y="1412875"/>
            <a:ext cx="55446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 dirty="0" err="1">
                <a:solidFill>
                  <a:schemeClr val="accent2"/>
                </a:solidFill>
              </a:rPr>
              <a:t>Cfe</a:t>
            </a:r>
            <a:r>
              <a:rPr lang="en-GB" sz="4400" dirty="0">
                <a:solidFill>
                  <a:schemeClr val="accent2"/>
                </a:solidFill>
              </a:rPr>
              <a:t> Higher Physics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4963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2.2.3 Root Mean Square (r.m.s.) Voltage 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The current and potential difference of an a.c. supply varies continuously and so the effective value of these quantities is </a:t>
            </a:r>
            <a:r>
              <a:rPr lang="en-US" b="1" i="1">
                <a:solidFill>
                  <a:schemeClr val="accent2"/>
                </a:solidFill>
              </a:rPr>
              <a:t>less</a:t>
            </a:r>
            <a:r>
              <a:rPr lang="en-US">
                <a:solidFill>
                  <a:schemeClr val="accent2"/>
                </a:solidFill>
              </a:rPr>
              <a:t> than the maximum value. </a:t>
            </a:r>
          </a:p>
          <a:p>
            <a:endParaRPr lang="en-US" b="1" i="1">
              <a:solidFill>
                <a:schemeClr val="accent2"/>
              </a:solidFill>
            </a:endParaRPr>
          </a:p>
          <a:p>
            <a:r>
              <a:rPr lang="en-US" b="1" i="1">
                <a:solidFill>
                  <a:schemeClr val="accent2"/>
                </a:solidFill>
              </a:rPr>
              <a:t>The maximum value is called the peak value. The effective (quoted) value is less than the peak.</a:t>
            </a:r>
            <a:endParaRPr lang="en-GB" b="1" i="1">
              <a:solidFill>
                <a:schemeClr val="accent2"/>
              </a:solidFill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187450" y="3068638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187450" y="4724400"/>
            <a:ext cx="698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27088" y="30686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V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812088" y="479107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t</a:t>
            </a:r>
          </a:p>
        </p:txBody>
      </p:sp>
      <p:grpSp>
        <p:nvGrpSpPr>
          <p:cNvPr id="15381" name="Group 21"/>
          <p:cNvGrpSpPr>
            <a:grpSpLocks/>
          </p:cNvGrpSpPr>
          <p:nvPr/>
        </p:nvGrpSpPr>
        <p:grpSpPr bwMode="auto">
          <a:xfrm>
            <a:off x="323850" y="3206750"/>
            <a:ext cx="7488238" cy="2965450"/>
            <a:chOff x="204" y="2020"/>
            <a:chExt cx="4717" cy="1868"/>
          </a:xfrm>
        </p:grpSpPr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340" y="3657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rgbClr val="FF0000"/>
                  </a:solidFill>
                </a:rPr>
                <a:t>V</a:t>
              </a:r>
              <a:r>
                <a:rPr lang="en-GB" sz="1800" baseline="-25000">
                  <a:solidFill>
                    <a:srgbClr val="FF0000"/>
                  </a:solidFill>
                </a:rPr>
                <a:t>P</a:t>
              </a:r>
              <a:endParaRPr lang="en-GB" sz="1800">
                <a:solidFill>
                  <a:srgbClr val="FF0000"/>
                </a:solidFill>
              </a:endParaRP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294" y="202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rgbClr val="FF0000"/>
                  </a:solidFill>
                </a:rPr>
                <a:t>V</a:t>
              </a:r>
              <a:r>
                <a:rPr lang="en-GB" sz="1800" baseline="-25000">
                  <a:solidFill>
                    <a:srgbClr val="FF0000"/>
                  </a:solidFill>
                </a:rPr>
                <a:t>P</a:t>
              </a:r>
              <a:endParaRPr lang="en-GB" sz="1800">
                <a:solidFill>
                  <a:srgbClr val="FF0000"/>
                </a:solidFill>
              </a:endParaRP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204" y="2296"/>
              <a:ext cx="63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rgbClr val="FF0000"/>
                  </a:solidFill>
                </a:rPr>
                <a:t>V</a:t>
              </a:r>
              <a:r>
                <a:rPr lang="en-GB" sz="1800" baseline="-25000">
                  <a:solidFill>
                    <a:srgbClr val="FF0000"/>
                  </a:solidFill>
                </a:rPr>
                <a:t>rms </a:t>
              </a:r>
              <a:r>
                <a:rPr lang="en-GB" sz="1800">
                  <a:solidFill>
                    <a:srgbClr val="FF0000"/>
                  </a:solidFill>
                </a:rPr>
                <a:t>= quoted</a:t>
              </a:r>
            </a:p>
          </p:txBody>
        </p:sp>
        <p:sp>
          <p:nvSpPr>
            <p:cNvPr id="15372" name="Freeform 12"/>
            <p:cNvSpPr>
              <a:spLocks/>
            </p:cNvSpPr>
            <p:nvPr/>
          </p:nvSpPr>
          <p:spPr bwMode="auto">
            <a:xfrm>
              <a:off x="748" y="2160"/>
              <a:ext cx="953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99" y="0"/>
                </a:cxn>
                <a:cxn ang="0">
                  <a:pos x="953" y="816"/>
                </a:cxn>
              </a:cxnLst>
              <a:rect l="0" t="0" r="r" b="b"/>
              <a:pathLst>
                <a:path w="953" h="816">
                  <a:moveTo>
                    <a:pt x="0" y="816"/>
                  </a:moveTo>
                  <a:cubicBezTo>
                    <a:pt x="170" y="408"/>
                    <a:pt x="340" y="0"/>
                    <a:pt x="499" y="0"/>
                  </a:cubicBezTo>
                  <a:cubicBezTo>
                    <a:pt x="658" y="0"/>
                    <a:pt x="877" y="680"/>
                    <a:pt x="953" y="81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373" name="Freeform 13"/>
            <p:cNvSpPr>
              <a:spLocks/>
            </p:cNvSpPr>
            <p:nvPr/>
          </p:nvSpPr>
          <p:spPr bwMode="auto">
            <a:xfrm rot="10800000">
              <a:off x="1700" y="2976"/>
              <a:ext cx="953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99" y="0"/>
                </a:cxn>
                <a:cxn ang="0">
                  <a:pos x="953" y="816"/>
                </a:cxn>
              </a:cxnLst>
              <a:rect l="0" t="0" r="r" b="b"/>
              <a:pathLst>
                <a:path w="953" h="816">
                  <a:moveTo>
                    <a:pt x="0" y="816"/>
                  </a:moveTo>
                  <a:cubicBezTo>
                    <a:pt x="170" y="408"/>
                    <a:pt x="340" y="0"/>
                    <a:pt x="499" y="0"/>
                  </a:cubicBezTo>
                  <a:cubicBezTo>
                    <a:pt x="658" y="0"/>
                    <a:pt x="877" y="680"/>
                    <a:pt x="953" y="81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auto">
            <a:xfrm>
              <a:off x="2653" y="2160"/>
              <a:ext cx="953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99" y="0"/>
                </a:cxn>
                <a:cxn ang="0">
                  <a:pos x="953" y="816"/>
                </a:cxn>
              </a:cxnLst>
              <a:rect l="0" t="0" r="r" b="b"/>
              <a:pathLst>
                <a:path w="953" h="816">
                  <a:moveTo>
                    <a:pt x="0" y="816"/>
                  </a:moveTo>
                  <a:cubicBezTo>
                    <a:pt x="170" y="408"/>
                    <a:pt x="340" y="0"/>
                    <a:pt x="499" y="0"/>
                  </a:cubicBezTo>
                  <a:cubicBezTo>
                    <a:pt x="658" y="0"/>
                    <a:pt x="877" y="680"/>
                    <a:pt x="953" y="81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375" name="Freeform 15"/>
            <p:cNvSpPr>
              <a:spLocks/>
            </p:cNvSpPr>
            <p:nvPr/>
          </p:nvSpPr>
          <p:spPr bwMode="auto">
            <a:xfrm rot="10800000">
              <a:off x="3605" y="2977"/>
              <a:ext cx="953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499" y="0"/>
                </a:cxn>
                <a:cxn ang="0">
                  <a:pos x="953" y="816"/>
                </a:cxn>
              </a:cxnLst>
              <a:rect l="0" t="0" r="r" b="b"/>
              <a:pathLst>
                <a:path w="953" h="816">
                  <a:moveTo>
                    <a:pt x="0" y="816"/>
                  </a:moveTo>
                  <a:cubicBezTo>
                    <a:pt x="170" y="408"/>
                    <a:pt x="340" y="0"/>
                    <a:pt x="499" y="0"/>
                  </a:cubicBezTo>
                  <a:cubicBezTo>
                    <a:pt x="658" y="0"/>
                    <a:pt x="877" y="680"/>
                    <a:pt x="953" y="81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>
              <a:off x="748" y="2160"/>
              <a:ext cx="417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748" y="2432"/>
              <a:ext cx="417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748" y="3793"/>
              <a:ext cx="417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23850" y="404813"/>
            <a:ext cx="8569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From the graph is it obvious that the peak value would not be a very accurate measure of the voltage available from an alternating supply. In practice, the value quoted is the root mean square (r.m.s.) voltage. </a:t>
            </a:r>
            <a:endParaRPr lang="en-US" b="1" i="1">
              <a:solidFill>
                <a:schemeClr val="accent2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0825" y="1773238"/>
            <a:ext cx="88931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The root mean square voltage, Vr.m.s., of an a.c. supply is the value of the d.c. voltage which will give the same dissipation of power in a fixed resistor as the a.c. voltage.</a:t>
            </a:r>
            <a:endParaRPr lang="en-GB" b="1" i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50825" y="2997200"/>
            <a:ext cx="583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(dissipation of power = heating effect)</a:t>
            </a:r>
            <a:r>
              <a:rPr lang="en-GB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23850" y="3644900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For a sinusoidal voltage or current,</a:t>
            </a:r>
            <a:r>
              <a:rPr lang="en-US"/>
              <a:t> </a:t>
            </a:r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23850" y="5822950"/>
            <a:ext cx="7705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N.B. V r.m.s. &lt; Vp as the a.c. voltage has a maximum value for a very short time</a:t>
            </a:r>
            <a:r>
              <a:rPr lang="en-GB">
                <a:solidFill>
                  <a:schemeClr val="accent2"/>
                </a:solidFill>
              </a:rPr>
              <a:t> </a:t>
            </a:r>
          </a:p>
        </p:txBody>
      </p: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1116013" y="4221163"/>
            <a:ext cx="2951162" cy="1512887"/>
            <a:chOff x="703" y="2659"/>
            <a:chExt cx="1859" cy="953"/>
          </a:xfrm>
        </p:grpSpPr>
        <p:graphicFrame>
          <p:nvGraphicFramePr>
            <p:cNvPr id="16392" name="Object 8"/>
            <p:cNvGraphicFramePr>
              <a:graphicFrameLocks noChangeAspect="1"/>
            </p:cNvGraphicFramePr>
            <p:nvPr/>
          </p:nvGraphicFramePr>
          <p:xfrm>
            <a:off x="839" y="2750"/>
            <a:ext cx="1587" cy="8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5" name="Equation" r:id="rId3" imgW="1295400" imgH="660400" progId="Equation.3">
                    <p:embed/>
                  </p:oleObj>
                </mc:Choice>
                <mc:Fallback>
                  <p:oleObj name="Equation" r:id="rId3" imgW="1295400" imgH="6604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750"/>
                          <a:ext cx="1587" cy="8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703" y="2659"/>
              <a:ext cx="1859" cy="953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6401" name="Group 17"/>
          <p:cNvGrpSpPr>
            <a:grpSpLocks/>
          </p:cNvGrpSpPr>
          <p:nvPr/>
        </p:nvGrpSpPr>
        <p:grpSpPr bwMode="auto">
          <a:xfrm>
            <a:off x="4932363" y="4221163"/>
            <a:ext cx="2951162" cy="1512887"/>
            <a:chOff x="3107" y="2659"/>
            <a:chExt cx="1859" cy="953"/>
          </a:xfrm>
        </p:grpSpPr>
        <p:graphicFrame>
          <p:nvGraphicFramePr>
            <p:cNvPr id="16394" name="Object 10"/>
            <p:cNvGraphicFramePr>
              <a:graphicFrameLocks noChangeAspect="1"/>
            </p:cNvGraphicFramePr>
            <p:nvPr/>
          </p:nvGraphicFramePr>
          <p:xfrm>
            <a:off x="3152" y="2704"/>
            <a:ext cx="1678" cy="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6" name="Equation" r:id="rId5" imgW="1282700" imgH="673100" progId="Equation.3">
                    <p:embed/>
                  </p:oleObj>
                </mc:Choice>
                <mc:Fallback>
                  <p:oleObj name="Equation" r:id="rId5" imgW="1282700" imgH="6731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2704"/>
                          <a:ext cx="1678" cy="8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3107" y="2659"/>
              <a:ext cx="1859" cy="953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1"/>
      <p:bldP spid="16396" grpId="0"/>
      <p:bldP spid="163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42486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Example 1 </a:t>
            </a:r>
          </a:p>
          <a:p>
            <a:r>
              <a:rPr lang="en-US">
                <a:solidFill>
                  <a:schemeClr val="accent2"/>
                </a:solidFill>
              </a:rPr>
              <a:t>An a.c. voltage is applied across the input of an oscilloscope and the following trace is seen. The grid lines are 1 cm apart.    </a:t>
            </a:r>
          </a:p>
          <a:p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If the Y-gain control of the oscilloscope is set at 10 V/cm, calculate the r.m.s. voltage. </a:t>
            </a:r>
            <a:endParaRPr lang="en-GB">
              <a:solidFill>
                <a:schemeClr val="accent2"/>
              </a:solidFill>
            </a:endParaRPr>
          </a:p>
        </p:txBody>
      </p:sp>
      <p:pic>
        <p:nvPicPr>
          <p:cNvPr id="17413" name="Picture 5" descr="~AUT0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708275"/>
            <a:ext cx="475297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932363" y="2997200"/>
            <a:ext cx="3671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Vpeak  = amplitude = 4 div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724525" y="3644900"/>
            <a:ext cx="302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= 4 x 10 = 40V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076825" y="4508500"/>
            <a:ext cx="345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Vrms  =  Vp / </a:t>
            </a:r>
            <a:r>
              <a:rPr lang="en-GB">
                <a:cs typeface="Arial" charset="0"/>
              </a:rPr>
              <a:t>√2  =  40/√2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867400" y="5084763"/>
            <a:ext cx="230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 28V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7416" grpId="0"/>
      <p:bldP spid="174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77041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Example 2 </a:t>
            </a:r>
          </a:p>
          <a:p>
            <a:endParaRPr lang="en-GB" b="1" i="1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A signal generator output is measured as 5 V r.m.s.</a:t>
            </a:r>
          </a:p>
          <a:p>
            <a:r>
              <a:rPr lang="en-US">
                <a:solidFill>
                  <a:schemeClr val="accent2"/>
                </a:solidFill>
              </a:rPr>
              <a:t>What is the peak voltage? 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55875" y="2420938"/>
            <a:ext cx="345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Vrms  =  Vp / </a:t>
            </a:r>
            <a:r>
              <a:rPr lang="en-GB">
                <a:cs typeface="Arial" charset="0"/>
              </a:rPr>
              <a:t>√2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987675" y="3213100"/>
            <a:ext cx="230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5  =  Vp / </a:t>
            </a:r>
            <a:r>
              <a:rPr lang="en-GB">
                <a:cs typeface="Arial" charset="0"/>
              </a:rPr>
              <a:t>√2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843213" y="4005263"/>
            <a:ext cx="3097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Vp  =  5 x </a:t>
            </a:r>
            <a:r>
              <a:rPr lang="en-GB">
                <a:cs typeface="Arial" charset="0"/>
              </a:rPr>
              <a:t>√2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844800" y="4797425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Vp  =  7V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84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1359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Example 3 </a:t>
            </a:r>
          </a:p>
          <a:p>
            <a:endParaRPr lang="en-GB" b="1" i="1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An electrical heater rated at 25 W is connected to an a.c. source where the peak current is 0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US">
                <a:solidFill>
                  <a:schemeClr val="accent2"/>
                </a:solidFill>
              </a:rPr>
              <a:t>8 A. What value of d.c. would be needed to give the same power output from the heater? 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771775" y="2852738"/>
            <a:ext cx="374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Idc  =  Irms  =  Ip / </a:t>
            </a:r>
            <a:r>
              <a:rPr lang="en-GB">
                <a:cs typeface="Arial" charset="0"/>
              </a:rPr>
              <a:t>√2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276600" y="3644900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 0.8 / √2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275013" y="4437063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 0.6A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04825" y="476250"/>
            <a:ext cx="8388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i="1">
                <a:solidFill>
                  <a:schemeClr val="accent2"/>
                </a:solidFill>
              </a:rPr>
              <a:t>Example 4 </a:t>
            </a:r>
          </a:p>
          <a:p>
            <a:endParaRPr lang="en-GB" b="1" i="1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The peak value of an a.c. in a 3 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>
                <a:solidFill>
                  <a:schemeClr val="accent2"/>
                </a:solidFill>
              </a:rPr>
              <a:t> lamp is 4 A. Calculate the average power output of the lamp.</a:t>
            </a:r>
            <a:r>
              <a:rPr lang="en-US"/>
              <a:t> </a:t>
            </a:r>
            <a:endParaRPr lang="en-GB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690688" y="2743200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Irms  =  Ip / √2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338388" y="3608388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 4 / √2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338388" y="4471988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 2.83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003800" y="2708275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  = I </a:t>
            </a:r>
            <a:r>
              <a:rPr lang="en-GB" baseline="30000"/>
              <a:t>2 </a:t>
            </a:r>
            <a:r>
              <a:rPr lang="en-GB"/>
              <a:t>R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003800" y="3573463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  = 2.83 </a:t>
            </a:r>
            <a:r>
              <a:rPr lang="en-GB" baseline="30000"/>
              <a:t>2 </a:t>
            </a:r>
            <a:r>
              <a:rPr lang="en-GB"/>
              <a:t>x 3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003800" y="4471988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  = 24W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8" grpId="0"/>
      <p:bldP spid="20489" grpId="0"/>
      <p:bldP spid="204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135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2.2.4 Experimental Comparison of VP and Vr.m.s.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A light bulb is a convenient indicator of the power delivery of a voltage</a:t>
            </a:r>
            <a:r>
              <a:rPr lang="en-US"/>
              <a:t>. </a:t>
            </a:r>
            <a:endParaRPr lang="en-GB"/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>
            <a:off x="250825" y="1844675"/>
            <a:ext cx="8785225" cy="3638550"/>
            <a:chOff x="158" y="1456"/>
            <a:chExt cx="5534" cy="2292"/>
          </a:xfrm>
        </p:grpSpPr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2200" y="2614"/>
              <a:ext cx="362" cy="408"/>
            </a:xfrm>
            <a:prstGeom prst="flowChartSummingJunction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1514" name="Group 10"/>
            <p:cNvGrpSpPr>
              <a:grpSpLocks/>
            </p:cNvGrpSpPr>
            <p:nvPr/>
          </p:nvGrpSpPr>
          <p:grpSpPr bwMode="auto">
            <a:xfrm>
              <a:off x="2925" y="2614"/>
              <a:ext cx="363" cy="408"/>
              <a:chOff x="2835" y="2614"/>
              <a:chExt cx="363" cy="408"/>
            </a:xfrm>
          </p:grpSpPr>
          <p:sp>
            <p:nvSpPr>
              <p:cNvPr id="21510" name="Oval 6"/>
              <p:cNvSpPr>
                <a:spLocks noChangeArrowheads="1"/>
              </p:cNvSpPr>
              <p:nvPr/>
            </p:nvSpPr>
            <p:spPr bwMode="auto">
              <a:xfrm>
                <a:off x="2835" y="2614"/>
                <a:ext cx="363" cy="4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11" name="Line 7"/>
              <p:cNvSpPr>
                <a:spLocks noChangeShapeType="1"/>
              </p:cNvSpPr>
              <p:nvPr/>
            </p:nvSpPr>
            <p:spPr bwMode="auto">
              <a:xfrm flipV="1">
                <a:off x="2925" y="2750"/>
                <a:ext cx="46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2" name="Line 8"/>
              <p:cNvSpPr>
                <a:spLocks noChangeShapeType="1"/>
              </p:cNvSpPr>
              <p:nvPr/>
            </p:nvSpPr>
            <p:spPr bwMode="auto">
              <a:xfrm flipV="1">
                <a:off x="3061" y="2796"/>
                <a:ext cx="46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3" name="Line 9"/>
              <p:cNvSpPr>
                <a:spLocks noChangeShapeType="1"/>
              </p:cNvSpPr>
              <p:nvPr/>
            </p:nvSpPr>
            <p:spPr bwMode="auto">
              <a:xfrm>
                <a:off x="2971" y="2750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1518" name="Group 14"/>
            <p:cNvGrpSpPr>
              <a:grpSpLocks/>
            </p:cNvGrpSpPr>
            <p:nvPr/>
          </p:nvGrpSpPr>
          <p:grpSpPr bwMode="auto">
            <a:xfrm>
              <a:off x="3787" y="1592"/>
              <a:ext cx="635" cy="477"/>
              <a:chOff x="2200" y="1683"/>
              <a:chExt cx="635" cy="477"/>
            </a:xfrm>
          </p:grpSpPr>
          <p:sp>
            <p:nvSpPr>
              <p:cNvPr id="21515" name="Rectangle 11"/>
              <p:cNvSpPr>
                <a:spLocks noChangeArrowheads="1"/>
              </p:cNvSpPr>
              <p:nvPr/>
            </p:nvSpPr>
            <p:spPr bwMode="auto">
              <a:xfrm>
                <a:off x="2200" y="1933"/>
                <a:ext cx="635" cy="1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1516" name="Line 12"/>
              <p:cNvSpPr>
                <a:spLocks noChangeShapeType="1"/>
              </p:cNvSpPr>
              <p:nvPr/>
            </p:nvSpPr>
            <p:spPr bwMode="auto">
              <a:xfrm flipV="1">
                <a:off x="2290" y="1797"/>
                <a:ext cx="499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17" name="Text Box 13"/>
              <p:cNvSpPr txBox="1">
                <a:spLocks noChangeArrowheads="1"/>
              </p:cNvSpPr>
              <p:nvPr/>
            </p:nvSpPr>
            <p:spPr bwMode="auto">
              <a:xfrm>
                <a:off x="2426" y="1683"/>
                <a:ext cx="22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/>
                  <a:t>R</a:t>
                </a:r>
              </a:p>
            </p:txBody>
          </p:sp>
        </p:grp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1338" y="2614"/>
              <a:ext cx="635" cy="46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/>
                <a:t>Light meter</a:t>
              </a: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4422" y="1888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H="1">
              <a:off x="2789" y="1888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476" y="3748"/>
              <a:ext cx="47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 flipH="1">
              <a:off x="476" y="1888"/>
              <a:ext cx="1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2381" y="3022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 flipV="1">
              <a:off x="2381" y="2296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 flipH="1" flipV="1">
              <a:off x="2109" y="1797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2381" y="3294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>
              <a:off x="2381" y="2387"/>
              <a:ext cx="7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>
              <a:off x="3107" y="238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31" name="Line 27"/>
            <p:cNvSpPr>
              <a:spLocks noChangeShapeType="1"/>
            </p:cNvSpPr>
            <p:nvPr/>
          </p:nvSpPr>
          <p:spPr bwMode="auto">
            <a:xfrm flipV="1">
              <a:off x="3107" y="3022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158" y="2478"/>
              <a:ext cx="10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a.c. supply</a:t>
              </a:r>
            </a:p>
          </p:txBody>
        </p:sp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4648" y="2478"/>
              <a:ext cx="10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d.c. supply</a:t>
              </a:r>
            </a:p>
          </p:txBody>
        </p:sp>
        <p:sp>
          <p:nvSpPr>
            <p:cNvPr id="21534" name="Text Box 30"/>
            <p:cNvSpPr txBox="1">
              <a:spLocks noChangeArrowheads="1"/>
            </p:cNvSpPr>
            <p:nvPr/>
          </p:nvSpPr>
          <p:spPr bwMode="auto">
            <a:xfrm>
              <a:off x="3379" y="2840"/>
              <a:ext cx="19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C.R.O </a:t>
              </a:r>
            </a:p>
          </p:txBody>
        </p:sp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3288" y="3022"/>
              <a:ext cx="21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(measures V across bulb)</a:t>
              </a:r>
            </a:p>
          </p:txBody>
        </p:sp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2018" y="1456"/>
              <a:ext cx="8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switch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8135938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The light meter measures the output of the bulb, first from an a.c. supply and then from a d.c. supply. 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The variable resistor is adjusted until the lamp is equally bright from both sources. 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The peak voltage of the a.c. supply and the equivalent steady voltage of the d.c. supply can be measured by the cathode ray oscilloscope.  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When the bulb is equally bright from both sources we should find that </a:t>
            </a:r>
          </a:p>
          <a:p>
            <a:r>
              <a:rPr lang="en-US">
                <a:solidFill>
                  <a:schemeClr val="accent2"/>
                </a:solidFill>
              </a:rPr>
              <a:t>                                     </a:t>
            </a:r>
          </a:p>
          <a:p>
            <a:r>
              <a:rPr lang="en-US">
                <a:solidFill>
                  <a:schemeClr val="accent2"/>
                </a:solidFill>
              </a:rPr>
              <a:t>                                             VP  = 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√2</a:t>
            </a:r>
            <a:r>
              <a:rPr lang="en-US">
                <a:solidFill>
                  <a:schemeClr val="accent2"/>
                </a:solidFill>
              </a:rPr>
              <a:t> Vd.c.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              but   Vd.c.  =  Vr.m.s.</a:t>
            </a:r>
          </a:p>
          <a:p>
            <a:endParaRPr lang="en-US">
              <a:solidFill>
                <a:schemeClr val="accent2"/>
              </a:solidFill>
            </a:endParaRP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                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</a:t>
            </a:r>
            <a:r>
              <a:rPr lang="en-US">
                <a:solidFill>
                  <a:schemeClr val="accent2"/>
                </a:solidFill>
              </a:rPr>
              <a:t>                       </a:t>
            </a:r>
            <a:r>
              <a:rPr lang="en-US" b="1">
                <a:solidFill>
                  <a:schemeClr val="accent2"/>
                </a:solidFill>
              </a:rPr>
              <a:t>VP  = </a:t>
            </a:r>
            <a:r>
              <a:rPr lang="en-US">
                <a:solidFill>
                  <a:schemeClr val="accent2"/>
                </a:solidFill>
              </a:rPr>
              <a:t>√2</a:t>
            </a:r>
            <a:r>
              <a:rPr lang="en-US" b="1">
                <a:solidFill>
                  <a:schemeClr val="accent2"/>
                </a:solidFill>
              </a:rPr>
              <a:t> Vr.m.s.</a:t>
            </a:r>
            <a:endParaRPr lang="en-GB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3534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2.2.1 Introduction 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The electricity supply from a battery is d.c. (direct current). </a:t>
            </a:r>
          </a:p>
          <a:p>
            <a:r>
              <a:rPr lang="en-US">
                <a:solidFill>
                  <a:schemeClr val="accent2"/>
                </a:solidFill>
              </a:rPr>
              <a:t>This means that when a battery is being used the current is always in the same direction. 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The electricity supply from the mains is a.c. (alternating current). </a:t>
            </a:r>
          </a:p>
          <a:p>
            <a:r>
              <a:rPr lang="en-US">
                <a:solidFill>
                  <a:schemeClr val="accent2"/>
                </a:solidFill>
              </a:rPr>
              <a:t>This means the current is continually changing direction. An alternating current is produced by an alternating voltage. </a:t>
            </a:r>
            <a:endParaRPr lang="en-GB">
              <a:solidFill>
                <a:schemeClr val="accent2"/>
              </a:solidFill>
            </a:endParaRPr>
          </a:p>
        </p:txBody>
      </p: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4716463" y="3500438"/>
            <a:ext cx="3887787" cy="2808287"/>
            <a:chOff x="2744" y="2205"/>
            <a:chExt cx="2449" cy="1769"/>
          </a:xfrm>
        </p:grpSpPr>
        <p:grpSp>
          <p:nvGrpSpPr>
            <p:cNvPr id="7177" name="Group 9"/>
            <p:cNvGrpSpPr>
              <a:grpSpLocks/>
            </p:cNvGrpSpPr>
            <p:nvPr/>
          </p:nvGrpSpPr>
          <p:grpSpPr bwMode="auto">
            <a:xfrm>
              <a:off x="2970" y="2296"/>
              <a:ext cx="2087" cy="1678"/>
              <a:chOff x="521" y="2296"/>
              <a:chExt cx="2087" cy="1678"/>
            </a:xfrm>
          </p:grpSpPr>
          <p:sp>
            <p:nvSpPr>
              <p:cNvPr id="7178" name="Line 10"/>
              <p:cNvSpPr>
                <a:spLocks noChangeShapeType="1"/>
              </p:cNvSpPr>
              <p:nvPr/>
            </p:nvSpPr>
            <p:spPr bwMode="auto">
              <a:xfrm>
                <a:off x="521" y="2296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med"/>
                <a:tailEnd type="triangle" w="lg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9" name="Line 11"/>
              <p:cNvSpPr>
                <a:spLocks noChangeShapeType="1"/>
              </p:cNvSpPr>
              <p:nvPr/>
            </p:nvSpPr>
            <p:spPr bwMode="auto">
              <a:xfrm>
                <a:off x="521" y="3113"/>
                <a:ext cx="2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2744" y="2205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I</a:t>
              </a: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4876" y="315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t</a:t>
              </a:r>
            </a:p>
          </p:txBody>
        </p:sp>
      </p:grp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468313" y="3500438"/>
            <a:ext cx="3886200" cy="2808287"/>
            <a:chOff x="295" y="2205"/>
            <a:chExt cx="2448" cy="1769"/>
          </a:xfrm>
        </p:grpSpPr>
        <p:grpSp>
          <p:nvGrpSpPr>
            <p:cNvPr id="7175" name="Group 7"/>
            <p:cNvGrpSpPr>
              <a:grpSpLocks/>
            </p:cNvGrpSpPr>
            <p:nvPr/>
          </p:nvGrpSpPr>
          <p:grpSpPr bwMode="auto">
            <a:xfrm>
              <a:off x="521" y="2296"/>
              <a:ext cx="2087" cy="1678"/>
              <a:chOff x="521" y="2296"/>
              <a:chExt cx="2087" cy="1678"/>
            </a:xfrm>
          </p:grpSpPr>
          <p:sp>
            <p:nvSpPr>
              <p:cNvPr id="7173" name="Line 5"/>
              <p:cNvSpPr>
                <a:spLocks noChangeShapeType="1"/>
              </p:cNvSpPr>
              <p:nvPr/>
            </p:nvSpPr>
            <p:spPr bwMode="auto">
              <a:xfrm>
                <a:off x="521" y="2296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med"/>
                <a:tailEnd type="triangle" w="lg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74" name="Line 6"/>
              <p:cNvSpPr>
                <a:spLocks noChangeShapeType="1"/>
              </p:cNvSpPr>
              <p:nvPr/>
            </p:nvSpPr>
            <p:spPr bwMode="auto">
              <a:xfrm>
                <a:off x="521" y="3113"/>
                <a:ext cx="20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295" y="2205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V</a:t>
              </a: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2426" y="3154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t</a:t>
              </a:r>
            </a:p>
          </p:txBody>
        </p:sp>
      </p:grp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827088" y="4229100"/>
            <a:ext cx="3024187" cy="1435100"/>
            <a:chOff x="521" y="2664"/>
            <a:chExt cx="1453" cy="904"/>
          </a:xfrm>
        </p:grpSpPr>
        <p:sp>
          <p:nvSpPr>
            <p:cNvPr id="7189" name="Freeform 21"/>
            <p:cNvSpPr>
              <a:spLocks/>
            </p:cNvSpPr>
            <p:nvPr/>
          </p:nvSpPr>
          <p:spPr bwMode="auto">
            <a:xfrm>
              <a:off x="521" y="2664"/>
              <a:ext cx="363" cy="449"/>
            </a:xfrm>
            <a:custGeom>
              <a:avLst/>
              <a:gdLst/>
              <a:ahLst/>
              <a:cxnLst>
                <a:cxn ang="0">
                  <a:pos x="0" y="449"/>
                </a:cxn>
                <a:cxn ang="0">
                  <a:pos x="183" y="0"/>
                </a:cxn>
                <a:cxn ang="0">
                  <a:pos x="363" y="449"/>
                </a:cxn>
              </a:cxnLst>
              <a:rect l="0" t="0" r="r" b="b"/>
              <a:pathLst>
                <a:path w="363" h="449">
                  <a:moveTo>
                    <a:pt x="0" y="449"/>
                  </a:moveTo>
                  <a:cubicBezTo>
                    <a:pt x="30" y="374"/>
                    <a:pt x="123" y="0"/>
                    <a:pt x="183" y="0"/>
                  </a:cubicBezTo>
                  <a:cubicBezTo>
                    <a:pt x="243" y="0"/>
                    <a:pt x="325" y="356"/>
                    <a:pt x="363" y="449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auto">
            <a:xfrm>
              <a:off x="1247" y="2664"/>
              <a:ext cx="363" cy="449"/>
            </a:xfrm>
            <a:custGeom>
              <a:avLst/>
              <a:gdLst/>
              <a:ahLst/>
              <a:cxnLst>
                <a:cxn ang="0">
                  <a:pos x="0" y="449"/>
                </a:cxn>
                <a:cxn ang="0">
                  <a:pos x="177" y="0"/>
                </a:cxn>
                <a:cxn ang="0">
                  <a:pos x="363" y="449"/>
                </a:cxn>
              </a:cxnLst>
              <a:rect l="0" t="0" r="r" b="b"/>
              <a:pathLst>
                <a:path w="363" h="449">
                  <a:moveTo>
                    <a:pt x="0" y="449"/>
                  </a:moveTo>
                  <a:cubicBezTo>
                    <a:pt x="29" y="374"/>
                    <a:pt x="117" y="0"/>
                    <a:pt x="177" y="0"/>
                  </a:cubicBezTo>
                  <a:cubicBezTo>
                    <a:pt x="237" y="0"/>
                    <a:pt x="324" y="356"/>
                    <a:pt x="363" y="449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auto">
            <a:xfrm>
              <a:off x="1611" y="3112"/>
              <a:ext cx="363" cy="456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173" y="456"/>
                </a:cxn>
                <a:cxn ang="0">
                  <a:pos x="0" y="0"/>
                </a:cxn>
              </a:cxnLst>
              <a:rect l="0" t="0" r="r" b="b"/>
              <a:pathLst>
                <a:path w="363" h="456">
                  <a:moveTo>
                    <a:pt x="363" y="0"/>
                  </a:moveTo>
                  <a:cubicBezTo>
                    <a:pt x="331" y="76"/>
                    <a:pt x="233" y="456"/>
                    <a:pt x="173" y="456"/>
                  </a:cubicBezTo>
                  <a:cubicBezTo>
                    <a:pt x="113" y="456"/>
                    <a:pt x="36" y="95"/>
                    <a:pt x="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885" y="3112"/>
              <a:ext cx="363" cy="448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163" y="448"/>
                </a:cxn>
                <a:cxn ang="0">
                  <a:pos x="0" y="0"/>
                </a:cxn>
              </a:cxnLst>
              <a:rect l="0" t="0" r="r" b="b"/>
              <a:pathLst>
                <a:path w="363" h="448">
                  <a:moveTo>
                    <a:pt x="363" y="0"/>
                  </a:moveTo>
                  <a:cubicBezTo>
                    <a:pt x="330" y="75"/>
                    <a:pt x="223" y="448"/>
                    <a:pt x="163" y="448"/>
                  </a:cubicBezTo>
                  <a:cubicBezTo>
                    <a:pt x="103" y="448"/>
                    <a:pt x="34" y="93"/>
                    <a:pt x="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5076825" y="4365625"/>
            <a:ext cx="3024188" cy="1150938"/>
            <a:chOff x="521" y="2664"/>
            <a:chExt cx="1453" cy="904"/>
          </a:xfrm>
        </p:grpSpPr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521" y="2664"/>
              <a:ext cx="363" cy="449"/>
            </a:xfrm>
            <a:custGeom>
              <a:avLst/>
              <a:gdLst/>
              <a:ahLst/>
              <a:cxnLst>
                <a:cxn ang="0">
                  <a:pos x="0" y="449"/>
                </a:cxn>
                <a:cxn ang="0">
                  <a:pos x="183" y="0"/>
                </a:cxn>
                <a:cxn ang="0">
                  <a:pos x="363" y="449"/>
                </a:cxn>
              </a:cxnLst>
              <a:rect l="0" t="0" r="r" b="b"/>
              <a:pathLst>
                <a:path w="363" h="449">
                  <a:moveTo>
                    <a:pt x="0" y="449"/>
                  </a:moveTo>
                  <a:cubicBezTo>
                    <a:pt x="30" y="374"/>
                    <a:pt x="123" y="0"/>
                    <a:pt x="183" y="0"/>
                  </a:cubicBezTo>
                  <a:cubicBezTo>
                    <a:pt x="243" y="0"/>
                    <a:pt x="325" y="356"/>
                    <a:pt x="363" y="449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auto">
            <a:xfrm>
              <a:off x="1247" y="2664"/>
              <a:ext cx="363" cy="449"/>
            </a:xfrm>
            <a:custGeom>
              <a:avLst/>
              <a:gdLst/>
              <a:ahLst/>
              <a:cxnLst>
                <a:cxn ang="0">
                  <a:pos x="0" y="449"/>
                </a:cxn>
                <a:cxn ang="0">
                  <a:pos x="177" y="0"/>
                </a:cxn>
                <a:cxn ang="0">
                  <a:pos x="363" y="449"/>
                </a:cxn>
              </a:cxnLst>
              <a:rect l="0" t="0" r="r" b="b"/>
              <a:pathLst>
                <a:path w="363" h="449">
                  <a:moveTo>
                    <a:pt x="0" y="449"/>
                  </a:moveTo>
                  <a:cubicBezTo>
                    <a:pt x="29" y="374"/>
                    <a:pt x="117" y="0"/>
                    <a:pt x="177" y="0"/>
                  </a:cubicBezTo>
                  <a:cubicBezTo>
                    <a:pt x="237" y="0"/>
                    <a:pt x="324" y="356"/>
                    <a:pt x="363" y="449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auto">
            <a:xfrm>
              <a:off x="1611" y="3112"/>
              <a:ext cx="363" cy="456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173" y="456"/>
                </a:cxn>
                <a:cxn ang="0">
                  <a:pos x="0" y="0"/>
                </a:cxn>
              </a:cxnLst>
              <a:rect l="0" t="0" r="r" b="b"/>
              <a:pathLst>
                <a:path w="363" h="456">
                  <a:moveTo>
                    <a:pt x="363" y="0"/>
                  </a:moveTo>
                  <a:cubicBezTo>
                    <a:pt x="331" y="76"/>
                    <a:pt x="233" y="456"/>
                    <a:pt x="173" y="456"/>
                  </a:cubicBezTo>
                  <a:cubicBezTo>
                    <a:pt x="113" y="456"/>
                    <a:pt x="36" y="95"/>
                    <a:pt x="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auto">
            <a:xfrm>
              <a:off x="885" y="3112"/>
              <a:ext cx="363" cy="448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163" y="448"/>
                </a:cxn>
                <a:cxn ang="0">
                  <a:pos x="0" y="0"/>
                </a:cxn>
              </a:cxnLst>
              <a:rect l="0" t="0" r="r" b="b"/>
              <a:pathLst>
                <a:path w="363" h="448">
                  <a:moveTo>
                    <a:pt x="363" y="0"/>
                  </a:moveTo>
                  <a:cubicBezTo>
                    <a:pt x="330" y="75"/>
                    <a:pt x="223" y="448"/>
                    <a:pt x="163" y="448"/>
                  </a:cubicBezTo>
                  <a:cubicBezTo>
                    <a:pt x="103" y="448"/>
                    <a:pt x="34" y="93"/>
                    <a:pt x="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03" name="Group 35"/>
          <p:cNvGrpSpPr>
            <a:grpSpLocks/>
          </p:cNvGrpSpPr>
          <p:nvPr/>
        </p:nvGrpSpPr>
        <p:grpSpPr bwMode="auto">
          <a:xfrm>
            <a:off x="5148263" y="4941888"/>
            <a:ext cx="1439862" cy="1150937"/>
            <a:chOff x="3243" y="3113"/>
            <a:chExt cx="907" cy="725"/>
          </a:xfrm>
        </p:grpSpPr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>
              <a:off x="4150" y="3113"/>
              <a:ext cx="0" cy="5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auto">
            <a:xfrm>
              <a:off x="3424" y="3607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rgbClr val="FF0000"/>
                  </a:solidFill>
                </a:rPr>
                <a:t>1 cycle</a:t>
              </a:r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>
              <a:off x="3969" y="3748"/>
              <a:ext cx="13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 flipH="1">
              <a:off x="3243" y="3748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15900" y="476250"/>
            <a:ext cx="88201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Frequency, f, is the number of complete cycles per second of the alternating current and is measured in hertz (Hz). 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Period, T, is the time for one complete cycle and is measured in seconds (s).</a:t>
            </a:r>
            <a:r>
              <a:rPr lang="en-GB"/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2700338" y="2276475"/>
            <a:ext cx="2735262" cy="1873250"/>
            <a:chOff x="1701" y="1434"/>
            <a:chExt cx="1723" cy="1180"/>
          </a:xfrm>
        </p:grpSpPr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2018" y="1570"/>
            <a:ext cx="1179" cy="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" name="Equation" r:id="rId3" imgW="812447" imgH="558558" progId="Equation.3">
                    <p:embed/>
                  </p:oleObj>
                </mc:Choice>
                <mc:Fallback>
                  <p:oleObj name="Equation" r:id="rId3" imgW="812447" imgH="558558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1570"/>
                          <a:ext cx="1179" cy="8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1701" y="1434"/>
              <a:ext cx="1723" cy="1180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9750" y="4941888"/>
            <a:ext cx="806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The frequency of the mains is 50 Hz i.e. current goes ‘to-and-fro’ 50 times a second.</a:t>
            </a:r>
            <a:endParaRPr lang="en-GB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424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2.2.2 Measurement Of Frequency Using An Oscilloscope </a:t>
            </a: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An oscilloscope can be used to find the frequency of an a.c. supply.</a:t>
            </a:r>
            <a:endParaRPr lang="en-GB">
              <a:solidFill>
                <a:schemeClr val="accent2"/>
              </a:solidFill>
            </a:endParaRPr>
          </a:p>
        </p:txBody>
      </p:sp>
      <p:pic>
        <p:nvPicPr>
          <p:cNvPr id="9221" name="Picture 5" descr="~AUT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125663"/>
            <a:ext cx="432117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45025" y="1700213"/>
            <a:ext cx="410368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The timebase setting on the oscilloscope is set to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005 s cm</a:t>
            </a:r>
            <a:r>
              <a:rPr lang="en-GB" baseline="30000">
                <a:solidFill>
                  <a:schemeClr val="accent2"/>
                </a:solidFill>
              </a:rPr>
              <a:t>–1</a:t>
            </a:r>
            <a:r>
              <a:rPr lang="en-GB">
                <a:solidFill>
                  <a:schemeClr val="accent2"/>
                </a:solidFill>
              </a:rPr>
              <a:t>. This means the dot on the oscilloscope takes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005 s to travel each centimetre to the right across the screen. </a:t>
            </a:r>
          </a:p>
          <a:p>
            <a:r>
              <a:rPr lang="en-GB">
                <a:solidFill>
                  <a:schemeClr val="accent2"/>
                </a:solidFill>
              </a:rPr>
              <a:t>Each cycle (1 wave) is completed in 4 cm so the total time for 1 cycle is;   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005 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</a:t>
            </a:r>
            <a:r>
              <a:rPr lang="en-GB">
                <a:solidFill>
                  <a:schemeClr val="accent2"/>
                </a:solidFill>
              </a:rPr>
              <a:t> 4 = 0</a:t>
            </a:r>
            <a:r>
              <a:rPr lang="en-GB">
                <a:solidFill>
                  <a:schemeClr val="accent2"/>
                </a:solidFill>
                <a:sym typeface="Symbol" pitchFamily="18" charset="2"/>
              </a:rPr>
              <a:t></a:t>
            </a:r>
            <a:r>
              <a:rPr lang="en-GB">
                <a:solidFill>
                  <a:schemeClr val="accent2"/>
                </a:solidFill>
              </a:rPr>
              <a:t>020 s. </a:t>
            </a:r>
          </a:p>
          <a:p>
            <a:r>
              <a:rPr lang="en-GB">
                <a:solidFill>
                  <a:schemeClr val="accent2"/>
                </a:solidFill>
              </a:rPr>
              <a:t>    </a:t>
            </a:r>
          </a:p>
          <a:p>
            <a:r>
              <a:rPr lang="en-GB">
                <a:solidFill>
                  <a:schemeClr val="accent2"/>
                </a:solidFill>
              </a:rPr>
              <a:t>This time is called the period.</a:t>
            </a:r>
          </a:p>
          <a:p>
            <a:endParaRPr lang="en-GB" b="1" i="1">
              <a:solidFill>
                <a:schemeClr val="accent2"/>
              </a:solidFill>
            </a:endParaRPr>
          </a:p>
          <a:p>
            <a:r>
              <a:rPr lang="en-GB"/>
              <a:t>     </a:t>
            </a:r>
            <a:r>
              <a:rPr lang="en-GB">
                <a:sym typeface="Symbol" pitchFamily="18" charset="2"/>
              </a:rPr>
              <a:t></a:t>
            </a:r>
            <a:r>
              <a:rPr lang="en-GB"/>
              <a:t>      f = 1/T</a:t>
            </a:r>
          </a:p>
          <a:p>
            <a:r>
              <a:rPr lang="en-GB"/>
              <a:t>     </a:t>
            </a:r>
            <a:r>
              <a:rPr lang="en-GB">
                <a:sym typeface="Symbol" pitchFamily="18" charset="2"/>
              </a:rPr>
              <a:t></a:t>
            </a:r>
            <a:r>
              <a:rPr lang="en-GB"/>
              <a:t>      f = 1/0</a:t>
            </a:r>
            <a:r>
              <a:rPr lang="en-GB">
                <a:sym typeface="Symbol" pitchFamily="18" charset="2"/>
              </a:rPr>
              <a:t></a:t>
            </a:r>
            <a:r>
              <a:rPr lang="en-GB"/>
              <a:t>02</a:t>
            </a:r>
          </a:p>
          <a:p>
            <a:r>
              <a:rPr lang="en-GB"/>
              <a:t>     </a:t>
            </a:r>
            <a:r>
              <a:rPr lang="en-GB">
                <a:sym typeface="Symbol" pitchFamily="18" charset="2"/>
              </a:rPr>
              <a:t></a:t>
            </a:r>
            <a:r>
              <a:rPr lang="en-GB"/>
              <a:t>      f = 50 Hz</a:t>
            </a:r>
            <a:r>
              <a:rPr lang="en-GB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23850" y="1557338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Example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~AUT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1557338"/>
            <a:ext cx="4783138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87338" y="511175"/>
            <a:ext cx="817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Example 2  Calculate the frequency of the supply.</a:t>
            </a:r>
            <a:r>
              <a:rPr lang="en-US">
                <a:solidFill>
                  <a:schemeClr val="accent2"/>
                </a:solidFill>
              </a:rPr>
              <a:t> 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294313" y="2057400"/>
            <a:ext cx="3598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cycle = 6 divisions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291138" y="2814638"/>
            <a:ext cx="3744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  =  6 x 10ms  =  60ms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258888" y="5373688"/>
            <a:ext cx="3744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Time base = 10 ms/div</a:t>
            </a:r>
            <a:r>
              <a:rPr lang="en-GB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364163" y="353536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  = 1/T   =  1/60x10</a:t>
            </a:r>
            <a:r>
              <a:rPr lang="en-GB" baseline="30000"/>
              <a:t>-3</a:t>
            </a:r>
            <a:endParaRPr lang="en-GB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64163" y="4327525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  =  17Hz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  <p:bldP spid="10251" grpId="0"/>
      <p:bldP spid="10253" grpId="0"/>
      <p:bldP spid="102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842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Example 3  Calculate the frequency of the supply.</a:t>
            </a:r>
            <a:r>
              <a:rPr lang="en-US">
                <a:solidFill>
                  <a:schemeClr val="accent2"/>
                </a:solidFill>
              </a:rPr>
              <a:t> </a:t>
            </a:r>
            <a:endParaRPr lang="en-GB">
              <a:solidFill>
                <a:schemeClr val="accent2"/>
              </a:solidFill>
            </a:endParaRPr>
          </a:p>
        </p:txBody>
      </p:sp>
      <p:pic>
        <p:nvPicPr>
          <p:cNvPr id="11269" name="Picture 5" descr="~AUT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84313"/>
            <a:ext cx="4464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58888" y="5734050"/>
            <a:ext cx="417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Time base = 20 ms/div</a:t>
            </a:r>
            <a:r>
              <a:rPr lang="en-GB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294313" y="2057400"/>
            <a:ext cx="3598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cycle = 4 divisions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291138" y="2814638"/>
            <a:ext cx="3744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  =  4 x 20ms  =  80ms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364163" y="353536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  = 1/T   =  1/80x10</a:t>
            </a:r>
            <a:r>
              <a:rPr lang="en-GB" baseline="30000"/>
              <a:t>-3</a:t>
            </a:r>
            <a:endParaRPr lang="en-GB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364163" y="4327525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  =  13Hz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11273" grpId="0"/>
      <p:bldP spid="11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83518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Example 4 </a:t>
            </a:r>
            <a:endParaRPr lang="en-GB">
              <a:solidFill>
                <a:schemeClr val="accent2"/>
              </a:solidFill>
            </a:endParaRPr>
          </a:p>
          <a:p>
            <a:r>
              <a:rPr lang="en-GB">
                <a:solidFill>
                  <a:schemeClr val="accent2"/>
                </a:solidFill>
              </a:rPr>
              <a:t>An a.c. source of 50 Hz is connected to a C.R.O. and the following trace obtained. </a:t>
            </a:r>
          </a:p>
          <a:p>
            <a:br>
              <a:rPr lang="en-GB">
                <a:solidFill>
                  <a:schemeClr val="accent2"/>
                </a:solidFill>
              </a:rPr>
            </a:br>
            <a:r>
              <a:rPr lang="en-GB">
                <a:solidFill>
                  <a:schemeClr val="accent2"/>
                </a:solidFill>
              </a:rPr>
              <a:t>Find the timebase setting on the C.R.O.</a:t>
            </a:r>
          </a:p>
        </p:txBody>
      </p:sp>
      <p:pic>
        <p:nvPicPr>
          <p:cNvPr id="12293" name="Picture 5" descr="~AUT0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349500"/>
            <a:ext cx="4681537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148263" y="296068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  =  1/f   =  1/50  =  0.02s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149850" y="3608388"/>
            <a:ext cx="374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cycle  =  8 divisions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148263" y="4256088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Timebase setting  = 0.02/8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219700" y="4976813"/>
            <a:ext cx="309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=  2.5 ms div </a:t>
            </a:r>
            <a:r>
              <a:rPr lang="en-GB" baseline="30000"/>
              <a:t>-1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  <p:bldP spid="12297" grpId="0"/>
      <p:bldP spid="122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5693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chemeClr val="accent2"/>
                </a:solidFill>
              </a:rPr>
              <a:t>Example 5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An alternating voltage produces a trace on an oscilloscope screen as shown in figure 1.</a:t>
            </a:r>
          </a:p>
          <a:p>
            <a:r>
              <a:rPr lang="en-US">
                <a:solidFill>
                  <a:schemeClr val="accent2"/>
                </a:solidFill>
              </a:rPr>
              <a:t>The timebase setting of the oscilloscope is 50 ms/cm. </a:t>
            </a:r>
          </a:p>
          <a:p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(a) How should the timebase setting be changed to obtain the trace as shown in figure 2?</a:t>
            </a:r>
            <a:endParaRPr lang="en-GB">
              <a:solidFill>
                <a:schemeClr val="accent2"/>
              </a:solidFill>
            </a:endParaRPr>
          </a:p>
        </p:txBody>
      </p:sp>
      <p:pic>
        <p:nvPicPr>
          <p:cNvPr id="13317" name="Picture 5" descr="~AUT00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2817813"/>
            <a:ext cx="4608513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~AUT0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8975" y="2792413"/>
            <a:ext cx="43211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6725" y="5805488"/>
            <a:ext cx="504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Figure 1 = 2 cycles, Figure 2 = 1 cycle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95288" y="6200775"/>
            <a:ext cx="856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Speed of spot has doubled, so timebase has halved = 25ms/cm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692150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 (b) Draw what would be obtained on the screen if the timebase was now switched off.</a:t>
            </a:r>
            <a:endParaRPr lang="en-GB">
              <a:solidFill>
                <a:schemeClr val="accent2"/>
              </a:solidFill>
            </a:endParaRPr>
          </a:p>
        </p:txBody>
      </p:sp>
      <p:graphicFrame>
        <p:nvGraphicFramePr>
          <p:cNvPr id="14379" name="Group 43"/>
          <p:cNvGraphicFramePr>
            <a:graphicFrameLocks noGrp="1"/>
          </p:cNvGraphicFramePr>
          <p:nvPr/>
        </p:nvGraphicFramePr>
        <p:xfrm>
          <a:off x="1500188" y="1957388"/>
          <a:ext cx="6096000" cy="4064000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1547813" y="6272213"/>
            <a:ext cx="1008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cm</a:t>
            </a:r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1547813" y="61658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1331913" y="50133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539750" y="5300663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cm</a:t>
            </a:r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4572000" y="2997200"/>
            <a:ext cx="0" cy="2016125"/>
          </a:xfrm>
          <a:prstGeom prst="line">
            <a:avLst/>
          </a:prstGeom>
          <a:noFill/>
          <a:ln w="825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1082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mckenzie</dc:creator>
  <cp:lastModifiedBy>Sam Marshallsay</cp:lastModifiedBy>
  <cp:revision>15</cp:revision>
  <dcterms:created xsi:type="dcterms:W3CDTF">1601-01-01T00:00:00Z</dcterms:created>
  <dcterms:modified xsi:type="dcterms:W3CDTF">2018-09-20T20:49:55Z</dcterms:modified>
</cp:coreProperties>
</file>