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319" r:id="rId3"/>
    <p:sldId id="320" r:id="rId4"/>
    <p:sldId id="256" r:id="rId5"/>
    <p:sldId id="257" r:id="rId6"/>
    <p:sldId id="258" r:id="rId7"/>
    <p:sldId id="259" r:id="rId8"/>
    <p:sldId id="260" r:id="rId9"/>
    <p:sldId id="261" r:id="rId10"/>
    <p:sldId id="262" r:id="rId11"/>
    <p:sldId id="263" r:id="rId12"/>
    <p:sldId id="264" r:id="rId13"/>
    <p:sldId id="265" r:id="rId14"/>
    <p:sldId id="266" r:id="rId15"/>
    <p:sldId id="267" r:id="rId16"/>
    <p:sldId id="314" r:id="rId17"/>
    <p:sldId id="315" r:id="rId18"/>
    <p:sldId id="316" r:id="rId19"/>
    <p:sldId id="317" r:id="rId20"/>
    <p:sldId id="318" r:id="rId21"/>
    <p:sldId id="295" r:id="rId22"/>
    <p:sldId id="296" r:id="rId23"/>
    <p:sldId id="297" r:id="rId24"/>
    <p:sldId id="298" r:id="rId25"/>
    <p:sldId id="299" r:id="rId26"/>
    <p:sldId id="300" r:id="rId27"/>
    <p:sldId id="301" r:id="rId28"/>
    <p:sldId id="302" r:id="rId29"/>
    <p:sldId id="303" r:id="rId30"/>
    <p:sldId id="304" r:id="rId31"/>
    <p:sldId id="305" r:id="rId32"/>
    <p:sldId id="306" r:id="rId33"/>
    <p:sldId id="307" r:id="rId34"/>
    <p:sldId id="308" r:id="rId35"/>
    <p:sldId id="309" r:id="rId36"/>
    <p:sldId id="310" r:id="rId37"/>
    <p:sldId id="311" r:id="rId38"/>
    <p:sldId id="321" r:id="rId39"/>
    <p:sldId id="312" r:id="rId40"/>
    <p:sldId id="313"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85" d="100"/>
          <a:sy n="85" d="100"/>
        </p:scale>
        <p:origin x="13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EF36FF-9A5D-4F9C-BC17-43C61B710FD3}" type="datetimeFigureOut">
              <a:rPr lang="en-GB" smtClean="0"/>
              <a:t>20/09/2018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67E380-BE7D-430C-91F9-288DE9AF9832}" type="slidenum">
              <a:rPr lang="en-GB" smtClean="0"/>
              <a:t>‹#›</a:t>
            </a:fld>
            <a:endParaRPr lang="en-GB"/>
          </a:p>
        </p:txBody>
      </p:sp>
    </p:spTree>
    <p:extLst>
      <p:ext uri="{BB962C8B-B14F-4D97-AF65-F5344CB8AC3E}">
        <p14:creationId xmlns:p14="http://schemas.microsoft.com/office/powerpoint/2010/main" val="166797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EF36FF-9A5D-4F9C-BC17-43C61B710FD3}" type="datetimeFigureOut">
              <a:rPr lang="en-GB" smtClean="0"/>
              <a:t>20/09/2018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67E380-BE7D-430C-91F9-288DE9AF9832}" type="slidenum">
              <a:rPr lang="en-GB" smtClean="0"/>
              <a:t>‹#›</a:t>
            </a:fld>
            <a:endParaRPr lang="en-GB"/>
          </a:p>
        </p:txBody>
      </p:sp>
    </p:spTree>
    <p:extLst>
      <p:ext uri="{BB962C8B-B14F-4D97-AF65-F5344CB8AC3E}">
        <p14:creationId xmlns:p14="http://schemas.microsoft.com/office/powerpoint/2010/main" val="3494859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EF36FF-9A5D-4F9C-BC17-43C61B710FD3}" type="datetimeFigureOut">
              <a:rPr lang="en-GB" smtClean="0"/>
              <a:t>20/09/2018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67E380-BE7D-430C-91F9-288DE9AF9832}" type="slidenum">
              <a:rPr lang="en-GB" smtClean="0"/>
              <a:t>‹#›</a:t>
            </a:fld>
            <a:endParaRPr lang="en-GB"/>
          </a:p>
        </p:txBody>
      </p:sp>
    </p:spTree>
    <p:extLst>
      <p:ext uri="{BB962C8B-B14F-4D97-AF65-F5344CB8AC3E}">
        <p14:creationId xmlns:p14="http://schemas.microsoft.com/office/powerpoint/2010/main" val="2482269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8DD5D31F-E807-4303-8155-4C5C325AA888}" type="slidenum">
              <a:rPr lang="en-GB" altLang="en-US"/>
              <a:pPr/>
              <a:t>‹#›</a:t>
            </a:fld>
            <a:endParaRPr lang="en-GB" altLang="en-US"/>
          </a:p>
        </p:txBody>
      </p:sp>
    </p:spTree>
    <p:extLst>
      <p:ext uri="{BB962C8B-B14F-4D97-AF65-F5344CB8AC3E}">
        <p14:creationId xmlns:p14="http://schemas.microsoft.com/office/powerpoint/2010/main" val="2134372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29444B34-E39C-4720-930A-3F7C70110A6B}" type="slidenum">
              <a:rPr lang="en-GB" altLang="en-US"/>
              <a:pPr/>
              <a:t>‹#›</a:t>
            </a:fld>
            <a:endParaRPr lang="en-GB" altLang="en-US"/>
          </a:p>
        </p:txBody>
      </p:sp>
    </p:spTree>
    <p:extLst>
      <p:ext uri="{BB962C8B-B14F-4D97-AF65-F5344CB8AC3E}">
        <p14:creationId xmlns:p14="http://schemas.microsoft.com/office/powerpoint/2010/main" val="37827328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7F70DF11-0760-4863-89FD-AA7C94CB18D0}" type="slidenum">
              <a:rPr lang="en-GB" altLang="en-US"/>
              <a:pPr/>
              <a:t>‹#›</a:t>
            </a:fld>
            <a:endParaRPr lang="en-GB" altLang="en-US"/>
          </a:p>
        </p:txBody>
      </p:sp>
    </p:spTree>
    <p:extLst>
      <p:ext uri="{BB962C8B-B14F-4D97-AF65-F5344CB8AC3E}">
        <p14:creationId xmlns:p14="http://schemas.microsoft.com/office/powerpoint/2010/main" val="12974578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A8BAFC08-418F-47DC-8326-15890B3D0807}" type="slidenum">
              <a:rPr lang="en-GB" altLang="en-US"/>
              <a:pPr/>
              <a:t>‹#›</a:t>
            </a:fld>
            <a:endParaRPr lang="en-GB" altLang="en-US"/>
          </a:p>
        </p:txBody>
      </p:sp>
    </p:spTree>
    <p:extLst>
      <p:ext uri="{BB962C8B-B14F-4D97-AF65-F5344CB8AC3E}">
        <p14:creationId xmlns:p14="http://schemas.microsoft.com/office/powerpoint/2010/main" val="42933827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fld id="{E6249C70-7C05-49B7-9245-AF0568464E7A}" type="slidenum">
              <a:rPr lang="en-GB" altLang="en-US"/>
              <a:pPr/>
              <a:t>‹#›</a:t>
            </a:fld>
            <a:endParaRPr lang="en-GB" altLang="en-US"/>
          </a:p>
        </p:txBody>
      </p:sp>
    </p:spTree>
    <p:extLst>
      <p:ext uri="{BB962C8B-B14F-4D97-AF65-F5344CB8AC3E}">
        <p14:creationId xmlns:p14="http://schemas.microsoft.com/office/powerpoint/2010/main" val="16010917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fld id="{22853552-722A-4DC0-A723-B69EE34EA6B9}" type="slidenum">
              <a:rPr lang="en-GB" altLang="en-US"/>
              <a:pPr/>
              <a:t>‹#›</a:t>
            </a:fld>
            <a:endParaRPr lang="en-GB" altLang="en-US"/>
          </a:p>
        </p:txBody>
      </p:sp>
    </p:spTree>
    <p:extLst>
      <p:ext uri="{BB962C8B-B14F-4D97-AF65-F5344CB8AC3E}">
        <p14:creationId xmlns:p14="http://schemas.microsoft.com/office/powerpoint/2010/main" val="40153762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fld id="{045567E6-0776-42E4-A12F-75B5B41B4414}" type="slidenum">
              <a:rPr lang="en-GB" altLang="en-US"/>
              <a:pPr/>
              <a:t>‹#›</a:t>
            </a:fld>
            <a:endParaRPr lang="en-GB" altLang="en-US"/>
          </a:p>
        </p:txBody>
      </p:sp>
    </p:spTree>
    <p:extLst>
      <p:ext uri="{BB962C8B-B14F-4D97-AF65-F5344CB8AC3E}">
        <p14:creationId xmlns:p14="http://schemas.microsoft.com/office/powerpoint/2010/main" val="33651631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19307C1B-4F6E-47CE-9035-791688D84450}" type="slidenum">
              <a:rPr lang="en-GB" altLang="en-US"/>
              <a:pPr/>
              <a:t>‹#›</a:t>
            </a:fld>
            <a:endParaRPr lang="en-GB" altLang="en-US"/>
          </a:p>
        </p:txBody>
      </p:sp>
    </p:spTree>
    <p:extLst>
      <p:ext uri="{BB962C8B-B14F-4D97-AF65-F5344CB8AC3E}">
        <p14:creationId xmlns:p14="http://schemas.microsoft.com/office/powerpoint/2010/main" val="2154212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EF36FF-9A5D-4F9C-BC17-43C61B710FD3}" type="datetimeFigureOut">
              <a:rPr lang="en-GB" smtClean="0"/>
              <a:t>20/09/2018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67E380-BE7D-430C-91F9-288DE9AF9832}" type="slidenum">
              <a:rPr lang="en-GB" smtClean="0"/>
              <a:t>‹#›</a:t>
            </a:fld>
            <a:endParaRPr lang="en-GB"/>
          </a:p>
        </p:txBody>
      </p:sp>
    </p:spTree>
    <p:extLst>
      <p:ext uri="{BB962C8B-B14F-4D97-AF65-F5344CB8AC3E}">
        <p14:creationId xmlns:p14="http://schemas.microsoft.com/office/powerpoint/2010/main" val="21212787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A8FCB732-A7BE-4955-B6DF-817C3605971E}" type="slidenum">
              <a:rPr lang="en-GB" altLang="en-US"/>
              <a:pPr/>
              <a:t>‹#›</a:t>
            </a:fld>
            <a:endParaRPr lang="en-GB" altLang="en-US"/>
          </a:p>
        </p:txBody>
      </p:sp>
    </p:spTree>
    <p:extLst>
      <p:ext uri="{BB962C8B-B14F-4D97-AF65-F5344CB8AC3E}">
        <p14:creationId xmlns:p14="http://schemas.microsoft.com/office/powerpoint/2010/main" val="13644617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9A2CCFA2-9CF7-4F9E-8D88-895B257799C7}" type="slidenum">
              <a:rPr lang="en-GB" altLang="en-US"/>
              <a:pPr/>
              <a:t>‹#›</a:t>
            </a:fld>
            <a:endParaRPr lang="en-GB" altLang="en-US"/>
          </a:p>
        </p:txBody>
      </p:sp>
    </p:spTree>
    <p:extLst>
      <p:ext uri="{BB962C8B-B14F-4D97-AF65-F5344CB8AC3E}">
        <p14:creationId xmlns:p14="http://schemas.microsoft.com/office/powerpoint/2010/main" val="39551117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B957E894-3202-4AC8-BA9B-D1B83CC7BE77}" type="slidenum">
              <a:rPr lang="en-GB" altLang="en-US"/>
              <a:pPr/>
              <a:t>‹#›</a:t>
            </a:fld>
            <a:endParaRPr lang="en-GB" altLang="en-US"/>
          </a:p>
        </p:txBody>
      </p:sp>
    </p:spTree>
    <p:extLst>
      <p:ext uri="{BB962C8B-B14F-4D97-AF65-F5344CB8AC3E}">
        <p14:creationId xmlns:p14="http://schemas.microsoft.com/office/powerpoint/2010/main" val="879400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EF36FF-9A5D-4F9C-BC17-43C61B710FD3}" type="datetimeFigureOut">
              <a:rPr lang="en-GB" smtClean="0"/>
              <a:t>20/09/2018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67E380-BE7D-430C-91F9-288DE9AF9832}" type="slidenum">
              <a:rPr lang="en-GB" smtClean="0"/>
              <a:t>‹#›</a:t>
            </a:fld>
            <a:endParaRPr lang="en-GB"/>
          </a:p>
        </p:txBody>
      </p:sp>
    </p:spTree>
    <p:extLst>
      <p:ext uri="{BB962C8B-B14F-4D97-AF65-F5344CB8AC3E}">
        <p14:creationId xmlns:p14="http://schemas.microsoft.com/office/powerpoint/2010/main" val="2834701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EF36FF-9A5D-4F9C-BC17-43C61B710FD3}" type="datetimeFigureOut">
              <a:rPr lang="en-GB" smtClean="0"/>
              <a:t>20/09/2018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67E380-BE7D-430C-91F9-288DE9AF9832}" type="slidenum">
              <a:rPr lang="en-GB" smtClean="0"/>
              <a:t>‹#›</a:t>
            </a:fld>
            <a:endParaRPr lang="en-GB"/>
          </a:p>
        </p:txBody>
      </p:sp>
    </p:spTree>
    <p:extLst>
      <p:ext uri="{BB962C8B-B14F-4D97-AF65-F5344CB8AC3E}">
        <p14:creationId xmlns:p14="http://schemas.microsoft.com/office/powerpoint/2010/main" val="341205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EF36FF-9A5D-4F9C-BC17-43C61B710FD3}" type="datetimeFigureOut">
              <a:rPr lang="en-GB" smtClean="0"/>
              <a:t>20/09/2018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67E380-BE7D-430C-91F9-288DE9AF9832}" type="slidenum">
              <a:rPr lang="en-GB" smtClean="0"/>
              <a:t>‹#›</a:t>
            </a:fld>
            <a:endParaRPr lang="en-GB"/>
          </a:p>
        </p:txBody>
      </p:sp>
    </p:spTree>
    <p:extLst>
      <p:ext uri="{BB962C8B-B14F-4D97-AF65-F5344CB8AC3E}">
        <p14:creationId xmlns:p14="http://schemas.microsoft.com/office/powerpoint/2010/main" val="794146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EF36FF-9A5D-4F9C-BC17-43C61B710FD3}" type="datetimeFigureOut">
              <a:rPr lang="en-GB" smtClean="0"/>
              <a:t>20/09/2018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67E380-BE7D-430C-91F9-288DE9AF9832}" type="slidenum">
              <a:rPr lang="en-GB" smtClean="0"/>
              <a:t>‹#›</a:t>
            </a:fld>
            <a:endParaRPr lang="en-GB"/>
          </a:p>
        </p:txBody>
      </p:sp>
    </p:spTree>
    <p:extLst>
      <p:ext uri="{BB962C8B-B14F-4D97-AF65-F5344CB8AC3E}">
        <p14:creationId xmlns:p14="http://schemas.microsoft.com/office/powerpoint/2010/main" val="3193864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EF36FF-9A5D-4F9C-BC17-43C61B710FD3}" type="datetimeFigureOut">
              <a:rPr lang="en-GB" smtClean="0"/>
              <a:t>20/09/2018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67E380-BE7D-430C-91F9-288DE9AF9832}" type="slidenum">
              <a:rPr lang="en-GB" smtClean="0"/>
              <a:t>‹#›</a:t>
            </a:fld>
            <a:endParaRPr lang="en-GB"/>
          </a:p>
        </p:txBody>
      </p:sp>
    </p:spTree>
    <p:extLst>
      <p:ext uri="{BB962C8B-B14F-4D97-AF65-F5344CB8AC3E}">
        <p14:creationId xmlns:p14="http://schemas.microsoft.com/office/powerpoint/2010/main" val="3350750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EF36FF-9A5D-4F9C-BC17-43C61B710FD3}" type="datetimeFigureOut">
              <a:rPr lang="en-GB" smtClean="0"/>
              <a:t>20/09/2018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67E380-BE7D-430C-91F9-288DE9AF9832}" type="slidenum">
              <a:rPr lang="en-GB" smtClean="0"/>
              <a:t>‹#›</a:t>
            </a:fld>
            <a:endParaRPr lang="en-GB"/>
          </a:p>
        </p:txBody>
      </p:sp>
    </p:spTree>
    <p:extLst>
      <p:ext uri="{BB962C8B-B14F-4D97-AF65-F5344CB8AC3E}">
        <p14:creationId xmlns:p14="http://schemas.microsoft.com/office/powerpoint/2010/main" val="171482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EF36FF-9A5D-4F9C-BC17-43C61B710FD3}" type="datetimeFigureOut">
              <a:rPr lang="en-GB" smtClean="0"/>
              <a:t>20/09/2018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67E380-BE7D-430C-91F9-288DE9AF9832}" type="slidenum">
              <a:rPr lang="en-GB" smtClean="0"/>
              <a:t>‹#›</a:t>
            </a:fld>
            <a:endParaRPr lang="en-GB"/>
          </a:p>
        </p:txBody>
      </p:sp>
    </p:spTree>
    <p:extLst>
      <p:ext uri="{BB962C8B-B14F-4D97-AF65-F5344CB8AC3E}">
        <p14:creationId xmlns:p14="http://schemas.microsoft.com/office/powerpoint/2010/main" val="2955330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EF36FF-9A5D-4F9C-BC17-43C61B710FD3}" type="datetimeFigureOut">
              <a:rPr lang="en-GB" smtClean="0"/>
              <a:t>20/09/2018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7E380-BE7D-430C-91F9-288DE9AF9832}" type="slidenum">
              <a:rPr lang="en-GB" smtClean="0"/>
              <a:t>‹#›</a:t>
            </a:fld>
            <a:endParaRPr lang="en-GB"/>
          </a:p>
        </p:txBody>
      </p:sp>
    </p:spTree>
    <p:extLst>
      <p:ext uri="{BB962C8B-B14F-4D97-AF65-F5344CB8AC3E}">
        <p14:creationId xmlns:p14="http://schemas.microsoft.com/office/powerpoint/2010/main" val="14522339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717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anose="02020603050405020304" pitchFamily="18" charset="0"/>
              </a:defRPr>
            </a:lvl1pPr>
          </a:lstStyle>
          <a:p>
            <a:fld id="{620DD4AB-F37C-4692-B66F-5449DBDF9D6A}" type="slidenum">
              <a:rPr lang="en-GB" altLang="en-US"/>
              <a:pPr/>
              <a:t>‹#›</a:t>
            </a:fld>
            <a:endParaRPr lang="en-GB" altLang="en-US"/>
          </a:p>
        </p:txBody>
      </p:sp>
    </p:spTree>
    <p:extLst>
      <p:ext uri="{BB962C8B-B14F-4D97-AF65-F5344CB8AC3E}">
        <p14:creationId xmlns:p14="http://schemas.microsoft.com/office/powerpoint/2010/main" val="14286868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2"/>
          <p:cNvSpPr txBox="1">
            <a:spLocks noChangeArrowheads="1"/>
          </p:cNvSpPr>
          <p:nvPr/>
        </p:nvSpPr>
        <p:spPr bwMode="auto">
          <a:xfrm>
            <a:off x="323850" y="3065463"/>
            <a:ext cx="85677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altLang="en-US" sz="3200" b="1" i="1" u="none" strike="noStrike" kern="1200" cap="none" spc="0" normalizeH="0" baseline="0" noProof="0" dirty="0">
                <a:ln>
                  <a:noFill/>
                </a:ln>
                <a:solidFill>
                  <a:srgbClr val="3333CC"/>
                </a:solidFill>
                <a:effectLst/>
                <a:uLnTx/>
                <a:uFillTx/>
                <a:latin typeface="Arial" panose="020B0604020202020204" pitchFamily="34" charset="0"/>
                <a:ea typeface="+mn-ea"/>
                <a:cs typeface="+mn-cs"/>
              </a:rPr>
              <a:t>Band theory</a:t>
            </a:r>
            <a:endParaRPr kumimoji="0" lang="en-GB" alt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83843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575" y="169183"/>
            <a:ext cx="7886700" cy="470897"/>
          </a:xfrm>
        </p:spPr>
        <p:txBody>
          <a:bodyPr>
            <a:normAutofit fontScale="90000"/>
          </a:bodyPr>
          <a:lstStyle/>
          <a:p>
            <a:endParaRPr lang="en-GB" dirty="0"/>
          </a:p>
        </p:txBody>
      </p:sp>
      <p:sp>
        <p:nvSpPr>
          <p:cNvPr id="3" name="Content Placeholder 2"/>
          <p:cNvSpPr>
            <a:spLocks noGrp="1"/>
          </p:cNvSpPr>
          <p:nvPr>
            <p:ph idx="1"/>
          </p:nvPr>
        </p:nvSpPr>
        <p:spPr>
          <a:xfrm>
            <a:off x="197575" y="689156"/>
            <a:ext cx="8737419" cy="2929256"/>
          </a:xfrm>
        </p:spPr>
        <p:txBody>
          <a:bodyPr>
            <a:normAutofit/>
          </a:bodyPr>
          <a:lstStyle/>
          <a:p>
            <a:r>
              <a:rPr lang="en-GB" sz="2000" dirty="0">
                <a:solidFill>
                  <a:schemeClr val="accent5"/>
                </a:solidFill>
                <a:latin typeface="Arial" panose="020B0604020202020204" pitchFamily="34" charset="0"/>
                <a:cs typeface="Arial" panose="020B0604020202020204" pitchFamily="34" charset="0"/>
              </a:rPr>
              <a:t>The electrical properties of semi conductors lie somewhere in-between conductors and insulators.</a:t>
            </a:r>
          </a:p>
          <a:p>
            <a:r>
              <a:rPr lang="en-GB" sz="2000" dirty="0">
                <a:solidFill>
                  <a:schemeClr val="accent5"/>
                </a:solidFill>
                <a:latin typeface="Arial" panose="020B0604020202020204" pitchFamily="34" charset="0"/>
                <a:cs typeface="Arial" panose="020B0604020202020204" pitchFamily="34" charset="0"/>
              </a:rPr>
              <a:t>Like insulators, in a semi conductor at absolute zero the valance band is completely filled and the conduction band is completely empty. However semiconductors have a very narrow gap between the valance band and the conduction band</a:t>
            </a:r>
          </a:p>
        </p:txBody>
      </p:sp>
      <p:pic>
        <p:nvPicPr>
          <p:cNvPr id="4" name="Picture 3"/>
          <p:cNvPicPr>
            <a:picLocks noChangeAspect="1"/>
          </p:cNvPicPr>
          <p:nvPr/>
        </p:nvPicPr>
        <p:blipFill>
          <a:blip r:embed="rId2"/>
          <a:stretch>
            <a:fillRect/>
          </a:stretch>
        </p:blipFill>
        <p:spPr>
          <a:xfrm>
            <a:off x="338409" y="2946898"/>
            <a:ext cx="8701089" cy="2839948"/>
          </a:xfrm>
          <a:prstGeom prst="rect">
            <a:avLst/>
          </a:prstGeom>
        </p:spPr>
      </p:pic>
    </p:spTree>
    <p:extLst>
      <p:ext uri="{BB962C8B-B14F-4D97-AF65-F5344CB8AC3E}">
        <p14:creationId xmlns:p14="http://schemas.microsoft.com/office/powerpoint/2010/main" val="2622675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p:txBody>
          <a:bodyPr>
            <a:normAutofit/>
          </a:bodyPr>
          <a:lstStyle/>
          <a:p>
            <a:r>
              <a:rPr lang="en-GB" sz="2000" dirty="0">
                <a:solidFill>
                  <a:schemeClr val="accent5"/>
                </a:solidFill>
                <a:latin typeface="Arial" panose="020B0604020202020204" pitchFamily="34" charset="0"/>
                <a:cs typeface="Arial" panose="020B0604020202020204" pitchFamily="34" charset="0"/>
              </a:rPr>
              <a:t>This means that for temperatures above absolute zero some electrons can gain enough energy from thermal motion to jump into the conduction band. </a:t>
            </a:r>
          </a:p>
          <a:p>
            <a:r>
              <a:rPr lang="en-GB" sz="2000" dirty="0">
                <a:solidFill>
                  <a:schemeClr val="accent5"/>
                </a:solidFill>
                <a:latin typeface="Arial" panose="020B0604020202020204" pitchFamily="34" charset="0"/>
                <a:cs typeface="Arial" panose="020B0604020202020204" pitchFamily="34" charset="0"/>
              </a:rPr>
              <a:t>Once in the conduction band they are free to move under an applied </a:t>
            </a:r>
            <a:r>
              <a:rPr lang="en-GB" sz="2000" dirty="0" err="1">
                <a:solidFill>
                  <a:schemeClr val="accent5"/>
                </a:solidFill>
                <a:latin typeface="Arial" panose="020B0604020202020204" pitchFamily="34" charset="0"/>
                <a:cs typeface="Arial" panose="020B0604020202020204" pitchFamily="34" charset="0"/>
              </a:rPr>
              <a:t>e.m.f</a:t>
            </a:r>
            <a:r>
              <a:rPr lang="en-GB" sz="2000" dirty="0">
                <a:solidFill>
                  <a:schemeClr val="accent5"/>
                </a:solidFill>
                <a:latin typeface="Arial" panose="020B0604020202020204" pitchFamily="34" charset="0"/>
                <a:cs typeface="Arial" panose="020B0604020202020204" pitchFamily="34" charset="0"/>
              </a:rPr>
              <a:t> as there are plenty of nearby empty states available for them to move to.</a:t>
            </a:r>
          </a:p>
        </p:txBody>
      </p:sp>
      <p:pic>
        <p:nvPicPr>
          <p:cNvPr id="7" name="Content Placeholder 6"/>
          <p:cNvPicPr>
            <a:picLocks noGrp="1" noChangeAspect="1"/>
          </p:cNvPicPr>
          <p:nvPr>
            <p:ph sz="half" idx="2"/>
          </p:nvPr>
        </p:nvPicPr>
        <p:blipFill>
          <a:blip r:embed="rId2"/>
          <a:stretch>
            <a:fillRect/>
          </a:stretch>
        </p:blipFill>
        <p:spPr>
          <a:xfrm>
            <a:off x="4688038" y="1825625"/>
            <a:ext cx="4279613" cy="4351338"/>
          </a:xfrm>
          <a:prstGeom prst="rect">
            <a:avLst/>
          </a:prstGeom>
        </p:spPr>
      </p:pic>
      <p:sp>
        <p:nvSpPr>
          <p:cNvPr id="8" name="Rectangle 7"/>
          <p:cNvSpPr/>
          <p:nvPr/>
        </p:nvSpPr>
        <p:spPr>
          <a:xfrm>
            <a:off x="4514850" y="5786846"/>
            <a:ext cx="566601" cy="5355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78939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9019" y="1201508"/>
            <a:ext cx="3886200" cy="4351338"/>
          </a:xfrm>
        </p:spPr>
        <p:txBody>
          <a:bodyPr>
            <a:normAutofit/>
          </a:bodyPr>
          <a:lstStyle/>
          <a:p>
            <a:r>
              <a:rPr lang="en-GB" sz="2000" dirty="0">
                <a:solidFill>
                  <a:schemeClr val="accent5"/>
                </a:solidFill>
                <a:latin typeface="Arial" panose="020B0604020202020204" pitchFamily="34" charset="0"/>
                <a:cs typeface="Arial" panose="020B0604020202020204" pitchFamily="34" charset="0"/>
              </a:rPr>
              <a:t>Semiconductors have a very regular crystalline structure. At absolute zero, all the valance electrons are tied up in this structure. </a:t>
            </a:r>
          </a:p>
          <a:p>
            <a:r>
              <a:rPr lang="en-GB" sz="2000" dirty="0">
                <a:solidFill>
                  <a:schemeClr val="accent5"/>
                </a:solidFill>
                <a:latin typeface="Arial" panose="020B0604020202020204" pitchFamily="34" charset="0"/>
                <a:cs typeface="Arial" panose="020B0604020202020204" pitchFamily="34" charset="0"/>
              </a:rPr>
              <a:t>When a valence electron gains enough energy to move into the conduction band it leaves behind a hole in the structure. </a:t>
            </a:r>
          </a:p>
        </p:txBody>
      </p:sp>
      <p:grpSp>
        <p:nvGrpSpPr>
          <p:cNvPr id="7" name="Group 6"/>
          <p:cNvGrpSpPr/>
          <p:nvPr/>
        </p:nvGrpSpPr>
        <p:grpSpPr>
          <a:xfrm>
            <a:off x="4488724" y="1394551"/>
            <a:ext cx="4434431" cy="3756522"/>
            <a:chOff x="4323806" y="1690689"/>
            <a:chExt cx="4434431" cy="3756522"/>
          </a:xfrm>
        </p:grpSpPr>
        <p:pic>
          <p:nvPicPr>
            <p:cNvPr id="5" name="Picture 4"/>
            <p:cNvPicPr>
              <a:picLocks noChangeAspect="1"/>
            </p:cNvPicPr>
            <p:nvPr/>
          </p:nvPicPr>
          <p:blipFill>
            <a:blip r:embed="rId2"/>
            <a:stretch>
              <a:fillRect/>
            </a:stretch>
          </p:blipFill>
          <p:spPr>
            <a:xfrm>
              <a:off x="4386262" y="1690689"/>
              <a:ext cx="4371975" cy="3590925"/>
            </a:xfrm>
            <a:prstGeom prst="rect">
              <a:avLst/>
            </a:prstGeom>
          </p:spPr>
        </p:pic>
        <p:sp>
          <p:nvSpPr>
            <p:cNvPr id="6" name="Rectangle 5"/>
            <p:cNvSpPr/>
            <p:nvPr/>
          </p:nvSpPr>
          <p:spPr>
            <a:xfrm>
              <a:off x="4323806" y="4950823"/>
              <a:ext cx="305344" cy="4963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817029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71500" y="1101226"/>
            <a:ext cx="3886200" cy="4351338"/>
          </a:xfrm>
        </p:spPr>
        <p:txBody>
          <a:bodyPr>
            <a:normAutofit/>
          </a:bodyPr>
          <a:lstStyle/>
          <a:p>
            <a:r>
              <a:rPr lang="en-GB" sz="2000" dirty="0">
                <a:solidFill>
                  <a:schemeClr val="accent5"/>
                </a:solidFill>
                <a:latin typeface="Arial" panose="020B0604020202020204" pitchFamily="34" charset="0"/>
                <a:cs typeface="Arial" panose="020B0604020202020204" pitchFamily="34" charset="0"/>
              </a:rPr>
              <a:t>Within the valance band an electron may move to fill this hole, but in doing so it leaves behind another hole where it came from. </a:t>
            </a:r>
          </a:p>
          <a:p>
            <a:r>
              <a:rPr lang="en-GB" sz="2000" dirty="0">
                <a:solidFill>
                  <a:schemeClr val="accent5"/>
                </a:solidFill>
                <a:latin typeface="Arial" panose="020B0604020202020204" pitchFamily="34" charset="0"/>
                <a:cs typeface="Arial" panose="020B0604020202020204" pitchFamily="34" charset="0"/>
              </a:rPr>
              <a:t>In this way a hole can move through the structure and behaves like a positive charge carrier since it moves in the opposite direction to the electrons.</a:t>
            </a:r>
          </a:p>
        </p:txBody>
      </p:sp>
      <p:sp>
        <p:nvSpPr>
          <p:cNvPr id="4" name="Content Placeholder 3"/>
          <p:cNvSpPr>
            <a:spLocks noGrp="1"/>
          </p:cNvSpPr>
          <p:nvPr>
            <p:ph sz="half" idx="2"/>
          </p:nvPr>
        </p:nvSpPr>
        <p:spPr/>
        <p:txBody>
          <a:bodyPr>
            <a:normAutofit/>
          </a:bodyPr>
          <a:lstStyle/>
          <a:p>
            <a:endParaRPr lang="en-GB"/>
          </a:p>
        </p:txBody>
      </p:sp>
      <p:grpSp>
        <p:nvGrpSpPr>
          <p:cNvPr id="7" name="Group 6"/>
          <p:cNvGrpSpPr/>
          <p:nvPr/>
        </p:nvGrpSpPr>
        <p:grpSpPr>
          <a:xfrm>
            <a:off x="4629150" y="1276985"/>
            <a:ext cx="4434431" cy="3756522"/>
            <a:chOff x="4323806" y="1690689"/>
            <a:chExt cx="4434431" cy="3756522"/>
          </a:xfrm>
        </p:grpSpPr>
        <p:pic>
          <p:nvPicPr>
            <p:cNvPr id="5" name="Picture 4"/>
            <p:cNvPicPr>
              <a:picLocks noChangeAspect="1"/>
            </p:cNvPicPr>
            <p:nvPr/>
          </p:nvPicPr>
          <p:blipFill>
            <a:blip r:embed="rId2"/>
            <a:stretch>
              <a:fillRect/>
            </a:stretch>
          </p:blipFill>
          <p:spPr>
            <a:xfrm>
              <a:off x="4386262" y="1690689"/>
              <a:ext cx="4371975" cy="3590925"/>
            </a:xfrm>
            <a:prstGeom prst="rect">
              <a:avLst/>
            </a:prstGeom>
          </p:spPr>
        </p:pic>
        <p:sp>
          <p:nvSpPr>
            <p:cNvPr id="6" name="Rectangle 5"/>
            <p:cNvSpPr/>
            <p:nvPr/>
          </p:nvSpPr>
          <p:spPr>
            <a:xfrm>
              <a:off x="4323806" y="4950823"/>
              <a:ext cx="305344" cy="4963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43640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676094"/>
            <a:ext cx="7886700" cy="4351338"/>
          </a:xfrm>
        </p:spPr>
        <p:txBody>
          <a:bodyPr>
            <a:normAutofit/>
          </a:bodyPr>
          <a:lstStyle/>
          <a:p>
            <a:r>
              <a:rPr lang="en-GB" sz="2200" dirty="0">
                <a:solidFill>
                  <a:schemeClr val="accent5"/>
                </a:solidFill>
                <a:latin typeface="Arial" panose="020B0604020202020204" pitchFamily="34" charset="0"/>
                <a:cs typeface="Arial" panose="020B0604020202020204" pitchFamily="34" charset="0"/>
              </a:rPr>
              <a:t>Semiconductors are very sensitive to temperature changes. If the temperature is increased then more electrons can move into the conduction band with a resulting increase in conductivity. For a semiconductor at room temperature an increase of 10</a:t>
            </a:r>
            <a:r>
              <a:rPr lang="en-GB" sz="2200" baseline="30000" dirty="0">
                <a:solidFill>
                  <a:schemeClr val="accent5"/>
                </a:solidFill>
                <a:latin typeface="Arial" panose="020B0604020202020204" pitchFamily="34" charset="0"/>
                <a:cs typeface="Arial" panose="020B0604020202020204" pitchFamily="34" charset="0"/>
              </a:rPr>
              <a:t>o</a:t>
            </a:r>
            <a:r>
              <a:rPr lang="en-GB" sz="2200" dirty="0">
                <a:solidFill>
                  <a:schemeClr val="accent5"/>
                </a:solidFill>
                <a:latin typeface="Arial" panose="020B0604020202020204" pitchFamily="34" charset="0"/>
                <a:cs typeface="Arial" panose="020B0604020202020204" pitchFamily="34" charset="0"/>
              </a:rPr>
              <a:t>C could result in a doubling of the number of electrons in the conduction band.</a:t>
            </a:r>
          </a:p>
          <a:p>
            <a:r>
              <a:rPr lang="en-GB" sz="2200" dirty="0">
                <a:solidFill>
                  <a:schemeClr val="accent5"/>
                </a:solidFill>
                <a:latin typeface="Arial" panose="020B0604020202020204" pitchFamily="34" charset="0"/>
                <a:cs typeface="Arial" panose="020B0604020202020204" pitchFamily="34" charset="0"/>
              </a:rPr>
              <a:t>What effect would this have on the resistance of the semiconductor?</a:t>
            </a:r>
          </a:p>
          <a:p>
            <a:r>
              <a:rPr lang="en-GB" sz="2200" dirty="0">
                <a:solidFill>
                  <a:schemeClr val="accent5"/>
                </a:solidFill>
                <a:latin typeface="Arial" panose="020B0604020202020204" pitchFamily="34" charset="0"/>
                <a:cs typeface="Arial" panose="020B0604020202020204" pitchFamily="34" charset="0"/>
              </a:rPr>
              <a:t>Can you think of any electrical devices that change their resistance with temperature?</a:t>
            </a:r>
          </a:p>
          <a:p>
            <a:endParaRPr lang="en-GB" dirty="0"/>
          </a:p>
          <a:p>
            <a:endParaRPr lang="en-GB" dirty="0"/>
          </a:p>
        </p:txBody>
      </p:sp>
      <p:pic>
        <p:nvPicPr>
          <p:cNvPr id="7" name="Picture 6"/>
          <p:cNvPicPr>
            <a:picLocks noChangeAspect="1"/>
          </p:cNvPicPr>
          <p:nvPr/>
        </p:nvPicPr>
        <p:blipFill>
          <a:blip r:embed="rId2"/>
          <a:stretch>
            <a:fillRect/>
          </a:stretch>
        </p:blipFill>
        <p:spPr>
          <a:xfrm>
            <a:off x="3028250" y="4758146"/>
            <a:ext cx="3087500" cy="1791137"/>
          </a:xfrm>
          <a:prstGeom prst="rect">
            <a:avLst/>
          </a:prstGeom>
        </p:spPr>
      </p:pic>
    </p:spTree>
    <p:extLst>
      <p:ext uri="{BB962C8B-B14F-4D97-AF65-F5344CB8AC3E}">
        <p14:creationId xmlns:p14="http://schemas.microsoft.com/office/powerpoint/2010/main" val="3124260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Text Box 4"/>
          <p:cNvSpPr txBox="1">
            <a:spLocks noChangeArrowheads="1"/>
          </p:cNvSpPr>
          <p:nvPr/>
        </p:nvSpPr>
        <p:spPr bwMode="auto">
          <a:xfrm>
            <a:off x="468313" y="404813"/>
            <a:ext cx="8281987" cy="374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1. Intrinsic Semiconductors</a:t>
            </a:r>
            <a:endPar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b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b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Often called pure semiconductors, these have very few free electrons under normal conditions and so behave like insulators.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The most commonly used semiconductors are silicon and germanium.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Both these materials have a valency of four, that is they have four outer electrons available for bonding. In a pure crystal, each atom is bonded covalently to another four atoms. All of its outer electrons are bonded and therefore there are very few free electrons available to conduct so making the resistance very large </a:t>
            </a:r>
          </a:p>
        </p:txBody>
      </p:sp>
      <p:pic>
        <p:nvPicPr>
          <p:cNvPr id="75781" name="Picture 5" descr="~AUT002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0113" y="4292600"/>
            <a:ext cx="7488237" cy="238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36560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5780">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57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4"/>
          <p:cNvSpPr txBox="1">
            <a:spLocks noChangeArrowheads="1"/>
          </p:cNvSpPr>
          <p:nvPr/>
        </p:nvSpPr>
        <p:spPr bwMode="auto">
          <a:xfrm>
            <a:off x="250825" y="333375"/>
            <a:ext cx="864235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Although all the outer electrons are bonded and unable to move, if the crystal is heated or illuminated with light, some of the electrons acquire sufficient energy to break their bonds and become available for conduction.</a:t>
            </a: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6805" name="Text Box 5"/>
          <p:cNvSpPr txBox="1">
            <a:spLocks noChangeArrowheads="1"/>
          </p:cNvSpPr>
          <p:nvPr/>
        </p:nvSpPr>
        <p:spPr bwMode="auto">
          <a:xfrm>
            <a:off x="250825" y="1412875"/>
            <a:ext cx="8893175"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When the electron escapes from an atom it leaves behind a “hole” which is positively charged. This hole may be filled by an electron from a neighbouring atom, which will in turn leave a hole there. Although it is technically the electron which moves, the effect is the same as if it was the hole that moves through the crystal lattice</a:t>
            </a:r>
            <a:r>
              <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a:t>
            </a:r>
          </a:p>
        </p:txBody>
      </p:sp>
      <p:pic>
        <p:nvPicPr>
          <p:cNvPr id="76806" name="Picture 6" descr="~AUT00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3213100"/>
            <a:ext cx="7705725" cy="244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7" name="Text Box 7"/>
          <p:cNvSpPr txBox="1">
            <a:spLocks noChangeArrowheads="1"/>
          </p:cNvSpPr>
          <p:nvPr/>
        </p:nvSpPr>
        <p:spPr bwMode="auto">
          <a:xfrm>
            <a:off x="250825" y="5516563"/>
            <a:ext cx="8675688"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In an undoped semiconductor, the number of holes is equal to the number of electrons.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Current consists of drifting electrons in one direction and drifting holes in the other.</a:t>
            </a:r>
          </a:p>
        </p:txBody>
      </p:sp>
    </p:spTree>
    <p:extLst>
      <p:ext uri="{BB962C8B-B14F-4D97-AF65-F5344CB8AC3E}">
        <p14:creationId xmlns:p14="http://schemas.microsoft.com/office/powerpoint/2010/main" val="38022415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0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680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68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5" grpId="0"/>
      <p:bldP spid="7680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4"/>
          <p:cNvSpPr txBox="1">
            <a:spLocks noChangeArrowheads="1"/>
          </p:cNvSpPr>
          <p:nvPr/>
        </p:nvSpPr>
        <p:spPr bwMode="auto">
          <a:xfrm>
            <a:off x="395288" y="44450"/>
            <a:ext cx="80645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2. Extrinsic Semiconductors</a:t>
            </a:r>
            <a:endPar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These are formed by adding controlled amounts of impurity atoms to a pure semiconductor.</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The addition of impurities is called doping.</a:t>
            </a:r>
          </a:p>
        </p:txBody>
      </p:sp>
      <p:sp>
        <p:nvSpPr>
          <p:cNvPr id="77829" name="Text Box 5"/>
          <p:cNvSpPr txBox="1">
            <a:spLocks noChangeArrowheads="1"/>
          </p:cNvSpPr>
          <p:nvPr/>
        </p:nvSpPr>
        <p:spPr bwMode="auto">
          <a:xfrm>
            <a:off x="323850" y="1412875"/>
            <a:ext cx="8569325"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(a) n-type semiconductor</a:t>
            </a:r>
            <a:endPar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If an impurity such as arsenic which has </a:t>
            </a: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five</a:t>
            </a: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 outer electrons is added to the crystal lattice, then four of its electrons will be used in bonding with the silicon. The fifth will be free to move about – doping has increased the ability of the crystal to conduct.</a:t>
            </a:r>
          </a:p>
        </p:txBody>
      </p:sp>
      <p:pic>
        <p:nvPicPr>
          <p:cNvPr id="77830" name="Picture 6" descr="~AUT00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188" y="2979738"/>
            <a:ext cx="7848600" cy="268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831" name="Text Box 7"/>
          <p:cNvSpPr txBox="1">
            <a:spLocks noChangeArrowheads="1"/>
          </p:cNvSpPr>
          <p:nvPr/>
        </p:nvSpPr>
        <p:spPr bwMode="auto">
          <a:xfrm>
            <a:off x="250825" y="5502275"/>
            <a:ext cx="88931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Since the free electrons are negative charge carriers, this is an n-type semiconductor. </a:t>
            </a:r>
            <a:endPar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The addition of impurity atoms to a pure semiconductor (a process called doping) decreases its resistance.</a:t>
            </a:r>
          </a:p>
        </p:txBody>
      </p:sp>
    </p:spTree>
    <p:extLst>
      <p:ext uri="{BB962C8B-B14F-4D97-AF65-F5344CB8AC3E}">
        <p14:creationId xmlns:p14="http://schemas.microsoft.com/office/powerpoint/2010/main" val="27283102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82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783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78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9" grpId="0"/>
      <p:bldP spid="7783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4"/>
          <p:cNvSpPr txBox="1">
            <a:spLocks noChangeArrowheads="1"/>
          </p:cNvSpPr>
          <p:nvPr/>
        </p:nvSpPr>
        <p:spPr bwMode="auto">
          <a:xfrm>
            <a:off x="539750" y="404813"/>
            <a:ext cx="8135938"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(b) p-type semiconductor</a:t>
            </a:r>
            <a:endPar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The semiconductor may also be doped with an element like Indium (In), which has only </a:t>
            </a: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three</a:t>
            </a: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 outer electrons. This produces a hole in the lattice, where an electron is “missing”.</a:t>
            </a:r>
          </a:p>
        </p:txBody>
      </p:sp>
      <p:pic>
        <p:nvPicPr>
          <p:cNvPr id="78853" name="Picture 5" descr="~AUT003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1763713"/>
            <a:ext cx="7991475" cy="281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854" name="Text Box 6"/>
          <p:cNvSpPr txBox="1">
            <a:spLocks noChangeArrowheads="1"/>
          </p:cNvSpPr>
          <p:nvPr/>
        </p:nvSpPr>
        <p:spPr bwMode="auto">
          <a:xfrm>
            <a:off x="539750" y="4724400"/>
            <a:ext cx="7920038"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An electron from the next atom can move into the hole leaving behind another hole and a net positive charge on the atom. In effect a positive hole appears to move through the semiconductor carrying a positive charge. This is called a p-type semiconductor as most conduction takes place by the movement of positively charged holes</a:t>
            </a:r>
            <a:r>
              <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a:t>
            </a:r>
          </a:p>
        </p:txBody>
      </p:sp>
    </p:spTree>
    <p:extLst>
      <p:ext uri="{BB962C8B-B14F-4D97-AF65-F5344CB8AC3E}">
        <p14:creationId xmlns:p14="http://schemas.microsoft.com/office/powerpoint/2010/main" val="19413369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885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4"/>
          <p:cNvSpPr txBox="1">
            <a:spLocks noChangeArrowheads="1"/>
          </p:cNvSpPr>
          <p:nvPr/>
        </p:nvSpPr>
        <p:spPr bwMode="auto">
          <a:xfrm>
            <a:off x="468313" y="404813"/>
            <a:ext cx="76327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N.B.</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1. </a:t>
            </a: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Doping reduces the resistance of the semiconductor</a:t>
            </a: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The more doping that takes place, the more charge carriers    there are. Each impurity atom gives one charge carrier.</a:t>
            </a:r>
          </a:p>
        </p:txBody>
      </p:sp>
      <p:sp>
        <p:nvSpPr>
          <p:cNvPr id="79877" name="Text Box 5"/>
          <p:cNvSpPr txBox="1">
            <a:spLocks noChangeArrowheads="1"/>
          </p:cNvSpPr>
          <p:nvPr/>
        </p:nvSpPr>
        <p:spPr bwMode="auto">
          <a:xfrm>
            <a:off x="468313" y="2492375"/>
            <a:ext cx="77755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2. Although p-type and n-type semiconductors have different charge carriers, they are still both </a:t>
            </a: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neutral overall</a:t>
            </a: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 (Just as a metal can conduct but is normally neutral).</a:t>
            </a:r>
          </a:p>
        </p:txBody>
      </p:sp>
      <p:sp>
        <p:nvSpPr>
          <p:cNvPr id="79878" name="Text Box 6"/>
          <p:cNvSpPr txBox="1">
            <a:spLocks noChangeArrowheads="1"/>
          </p:cNvSpPr>
          <p:nvPr/>
        </p:nvSpPr>
        <p:spPr bwMode="auto">
          <a:xfrm>
            <a:off x="539750" y="4005263"/>
            <a:ext cx="7993063"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3. Each type of semiconductor will have additional free charge carriers due to thermal ionisation.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This gives: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    p-type – majority charge carriers holes, minority electrons.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    n-type – majority charge carriers electrons, minority holes.</a:t>
            </a:r>
          </a:p>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256892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7" grpId="0"/>
      <p:bldP spid="7987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4"/>
          <p:cNvSpPr txBox="1">
            <a:spLocks noChangeArrowheads="1"/>
          </p:cNvSpPr>
          <p:nvPr/>
        </p:nvSpPr>
        <p:spPr bwMode="auto">
          <a:xfrm>
            <a:off x="468313" y="549275"/>
            <a:ext cx="80645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Materials can be divided into three broad categories according to their electrical properties.</a:t>
            </a:r>
          </a:p>
        </p:txBody>
      </p:sp>
      <p:sp>
        <p:nvSpPr>
          <p:cNvPr id="74757" name="Text Box 5"/>
          <p:cNvSpPr txBox="1">
            <a:spLocks noChangeArrowheads="1"/>
          </p:cNvSpPr>
          <p:nvPr/>
        </p:nvSpPr>
        <p:spPr bwMode="auto">
          <a:xfrm>
            <a:off x="468313" y="1412875"/>
            <a:ext cx="82073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(a) Conductors.</a:t>
            </a:r>
            <a:br>
              <a:rPr kumimoji="0" lang="en-GB" altLang="en-US" sz="2000" b="0" i="1" u="none" strike="noStrike" kern="1200" cap="none" spc="0" normalizeH="0" baseline="0" noProof="0">
                <a:ln>
                  <a:noFill/>
                </a:ln>
                <a:solidFill>
                  <a:srgbClr val="3333CC"/>
                </a:solidFill>
                <a:effectLst/>
                <a:uLnTx/>
                <a:uFillTx/>
                <a:latin typeface="Arial" panose="020B0604020202020204" pitchFamily="34" charset="0"/>
                <a:ea typeface="+mn-ea"/>
                <a:cs typeface="+mn-cs"/>
              </a:rPr>
            </a:b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These have many free electrons which are available to move when an electric field is applied across the material and constitute a current. </a:t>
            </a:r>
            <a:r>
              <a:rPr kumimoji="0" lang="en-GB" altLang="en-US" sz="2000" b="0" i="1" u="none" strike="noStrike" kern="1200" cap="none" spc="0" normalizeH="0" baseline="0" noProof="0">
                <a:ln>
                  <a:noFill/>
                </a:ln>
                <a:solidFill>
                  <a:srgbClr val="3333CC"/>
                </a:solidFill>
                <a:effectLst/>
                <a:uLnTx/>
                <a:uFillTx/>
                <a:latin typeface="Arial" panose="020B0604020202020204" pitchFamily="34" charset="0"/>
                <a:ea typeface="+mn-ea"/>
                <a:cs typeface="+mn-cs"/>
              </a:rPr>
              <a:t>Examples – all metals are conductors.</a:t>
            </a:r>
            <a:endPar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endParaRPr>
          </a:p>
        </p:txBody>
      </p:sp>
      <p:sp>
        <p:nvSpPr>
          <p:cNvPr id="74758" name="Text Box 6"/>
          <p:cNvSpPr txBox="1">
            <a:spLocks noChangeArrowheads="1"/>
          </p:cNvSpPr>
          <p:nvPr/>
        </p:nvSpPr>
        <p:spPr bwMode="auto">
          <a:xfrm>
            <a:off x="395288" y="3143250"/>
            <a:ext cx="874871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(b) Insulators.</a:t>
            </a:r>
            <a:b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b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These have very few free electrons which cannot move easily and therefore offer a high resistance. </a:t>
            </a:r>
            <a:r>
              <a:rPr kumimoji="0" lang="en-GB" altLang="en-US" sz="2000" b="0" i="1" u="none" strike="noStrike" kern="1200" cap="none" spc="0" normalizeH="0" baseline="0" noProof="0">
                <a:ln>
                  <a:noFill/>
                </a:ln>
                <a:solidFill>
                  <a:srgbClr val="3333CC"/>
                </a:solidFill>
                <a:effectLst/>
                <a:uLnTx/>
                <a:uFillTx/>
                <a:latin typeface="Arial" panose="020B0604020202020204" pitchFamily="34" charset="0"/>
                <a:ea typeface="+mn-ea"/>
                <a:cs typeface="+mn-cs"/>
              </a:rPr>
              <a:t>Examples – plastic, wood, rubber, glass etc.</a:t>
            </a: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4759" name="Text Box 7"/>
          <p:cNvSpPr txBox="1">
            <a:spLocks noChangeArrowheads="1"/>
          </p:cNvSpPr>
          <p:nvPr/>
        </p:nvSpPr>
        <p:spPr bwMode="auto">
          <a:xfrm>
            <a:off x="395288" y="4724400"/>
            <a:ext cx="8424862"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(c) Semiconductors.</a:t>
            </a:r>
            <a:endParaRPr kumimoji="0" lang="en-GB" altLang="en-US" sz="2000" b="0" i="1" u="none" strike="noStrike" kern="1200" cap="none" spc="0" normalizeH="0" baseline="0" noProof="0">
              <a:ln>
                <a:noFill/>
              </a:ln>
              <a:solidFill>
                <a:srgbClr val="3333CC"/>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Materials which are insulators when pure, but will conduct when an impurity is added/or in response to light, heat, voltage etc.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1" u="none" strike="noStrike" kern="1200" cap="none" spc="0" normalizeH="0" baseline="0" noProof="0">
                <a:ln>
                  <a:noFill/>
                </a:ln>
                <a:solidFill>
                  <a:srgbClr val="3333CC"/>
                </a:solidFill>
                <a:effectLst/>
                <a:uLnTx/>
                <a:uFillTx/>
                <a:latin typeface="Arial" panose="020B0604020202020204" pitchFamily="34" charset="0"/>
                <a:ea typeface="+mn-ea"/>
                <a:cs typeface="+mn-cs"/>
              </a:rPr>
              <a:t>Examples </a:t>
            </a: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a:t>
            </a:r>
            <a:r>
              <a:rPr kumimoji="0" lang="en-GB" altLang="en-US" sz="2000" b="0" i="1" u="none" strike="noStrike" kern="1200" cap="none" spc="0" normalizeH="0" baseline="0" noProof="0">
                <a:ln>
                  <a:noFill/>
                </a:ln>
                <a:solidFill>
                  <a:srgbClr val="3333CC"/>
                </a:solidFill>
                <a:effectLst/>
                <a:uLnTx/>
                <a:uFillTx/>
                <a:latin typeface="Arial" panose="020B0604020202020204" pitchFamily="34" charset="0"/>
                <a:ea typeface="+mn-ea"/>
                <a:cs typeface="+mn-cs"/>
              </a:rPr>
              <a:t> elements like silicon (Si), germanium (Ge)</a:t>
            </a:r>
          </a:p>
        </p:txBody>
      </p:sp>
    </p:spTree>
    <p:extLst>
      <p:ext uri="{BB962C8B-B14F-4D97-AF65-F5344CB8AC3E}">
        <p14:creationId xmlns:p14="http://schemas.microsoft.com/office/powerpoint/2010/main" val="21692934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5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475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7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7" grpId="0"/>
      <p:bldP spid="74758" grpId="0"/>
      <p:bldP spid="7475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2"/>
          <p:cNvSpPr txBox="1">
            <a:spLocks noChangeArrowheads="1"/>
          </p:cNvSpPr>
          <p:nvPr/>
        </p:nvSpPr>
        <p:spPr bwMode="auto">
          <a:xfrm>
            <a:off x="323850" y="3065463"/>
            <a:ext cx="85677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altLang="en-US" sz="3200" b="1" i="1" u="none" strike="noStrike" kern="1200" cap="none" spc="0" normalizeH="0" baseline="0" noProof="0">
                <a:ln>
                  <a:noFill/>
                </a:ln>
                <a:solidFill>
                  <a:srgbClr val="3333CC"/>
                </a:solidFill>
                <a:effectLst/>
                <a:uLnTx/>
                <a:uFillTx/>
                <a:latin typeface="Arial" panose="020B0604020202020204" pitchFamily="34" charset="0"/>
                <a:ea typeface="+mn-ea"/>
                <a:cs typeface="+mn-cs"/>
              </a:rPr>
              <a:t>3.2.10 The p-n Junction Diode</a:t>
            </a:r>
            <a:endParaRPr kumimoji="0" lang="en-GB" altLang="en-US" sz="3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549132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10"/>
          <p:cNvSpPr txBox="1">
            <a:spLocks noChangeArrowheads="1"/>
          </p:cNvSpPr>
          <p:nvPr/>
        </p:nvSpPr>
        <p:spPr bwMode="auto">
          <a:xfrm>
            <a:off x="360363" y="476250"/>
            <a:ext cx="860425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3.2.10 The p-n Junction Diode</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A diode is a device that allows the current to flow in </a:t>
            </a: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one direction only</a:t>
            </a: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When a semiconductor is grown so that one half is p-type and the other half is n-type, the product is called a p-n junction diode. </a:t>
            </a:r>
          </a:p>
        </p:txBody>
      </p:sp>
      <p:grpSp>
        <p:nvGrpSpPr>
          <p:cNvPr id="74755" name="Group 23"/>
          <p:cNvGrpSpPr>
            <a:grpSpLocks/>
          </p:cNvGrpSpPr>
          <p:nvPr/>
        </p:nvGrpSpPr>
        <p:grpSpPr bwMode="auto">
          <a:xfrm>
            <a:off x="2700338" y="2708275"/>
            <a:ext cx="3529012" cy="1262063"/>
            <a:chOff x="1701" y="1842"/>
            <a:chExt cx="2223" cy="795"/>
          </a:xfrm>
        </p:grpSpPr>
        <p:grpSp>
          <p:nvGrpSpPr>
            <p:cNvPr id="74764" name="Group 11"/>
            <p:cNvGrpSpPr>
              <a:grpSpLocks/>
            </p:cNvGrpSpPr>
            <p:nvPr/>
          </p:nvGrpSpPr>
          <p:grpSpPr bwMode="auto">
            <a:xfrm>
              <a:off x="1701" y="1842"/>
              <a:ext cx="2223" cy="453"/>
              <a:chOff x="6702" y="2202"/>
              <a:chExt cx="3900" cy="640"/>
            </a:xfrm>
          </p:grpSpPr>
          <p:sp>
            <p:nvSpPr>
              <p:cNvPr id="74767" name="Line 12"/>
              <p:cNvSpPr>
                <a:spLocks noChangeShapeType="1"/>
              </p:cNvSpPr>
              <p:nvPr/>
            </p:nvSpPr>
            <p:spPr bwMode="auto">
              <a:xfrm>
                <a:off x="6702" y="2542"/>
                <a:ext cx="39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4768" name="Rectangle 13"/>
              <p:cNvSpPr>
                <a:spLocks noChangeArrowheads="1"/>
              </p:cNvSpPr>
              <p:nvPr/>
            </p:nvSpPr>
            <p:spPr bwMode="auto">
              <a:xfrm>
                <a:off x="7402" y="2202"/>
                <a:ext cx="1220" cy="640"/>
              </a:xfrm>
              <a:prstGeom prst="rect">
                <a:avLst/>
              </a:prstGeom>
              <a:solidFill>
                <a:srgbClr val="969696"/>
              </a:solidFill>
              <a:ln w="9525">
                <a:solidFill>
                  <a:srgbClr val="000000"/>
                </a:solidFill>
                <a:miter lim="800000"/>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4769" name="Rectangle 14"/>
              <p:cNvSpPr>
                <a:spLocks noChangeArrowheads="1"/>
              </p:cNvSpPr>
              <p:nvPr/>
            </p:nvSpPr>
            <p:spPr bwMode="auto">
              <a:xfrm>
                <a:off x="8622" y="2202"/>
                <a:ext cx="1220" cy="640"/>
              </a:xfrm>
              <a:prstGeom prst="rect">
                <a:avLst/>
              </a:prstGeom>
              <a:solidFill>
                <a:srgbClr val="F2F2F2"/>
              </a:solidFill>
              <a:ln w="12700">
                <a:solidFill>
                  <a:srgbClr val="000000"/>
                </a:solidFill>
                <a:miter lim="800000"/>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74765" name="Text Box 15"/>
            <p:cNvSpPr txBox="1">
              <a:spLocks noChangeArrowheads="1"/>
            </p:cNvSpPr>
            <p:nvPr/>
          </p:nvSpPr>
          <p:spPr bwMode="auto">
            <a:xfrm>
              <a:off x="2109" y="2387"/>
              <a:ext cx="68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p-type</a:t>
              </a:r>
            </a:p>
          </p:txBody>
        </p:sp>
        <p:sp>
          <p:nvSpPr>
            <p:cNvPr id="74766" name="Text Box 16"/>
            <p:cNvSpPr txBox="1">
              <a:spLocks noChangeArrowheads="1"/>
            </p:cNvSpPr>
            <p:nvPr/>
          </p:nvSpPr>
          <p:spPr bwMode="auto">
            <a:xfrm>
              <a:off x="2880" y="2387"/>
              <a:ext cx="68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n-type</a:t>
              </a:r>
            </a:p>
          </p:txBody>
        </p:sp>
      </p:grpSp>
      <p:grpSp>
        <p:nvGrpSpPr>
          <p:cNvPr id="4" name="Group 25"/>
          <p:cNvGrpSpPr>
            <a:grpSpLocks/>
          </p:cNvGrpSpPr>
          <p:nvPr/>
        </p:nvGrpSpPr>
        <p:grpSpPr bwMode="auto">
          <a:xfrm>
            <a:off x="395288" y="4508500"/>
            <a:ext cx="5545137" cy="1728788"/>
            <a:chOff x="249" y="2840"/>
            <a:chExt cx="3493" cy="1089"/>
          </a:xfrm>
        </p:grpSpPr>
        <p:grpSp>
          <p:nvGrpSpPr>
            <p:cNvPr id="74757" name="Group 17"/>
            <p:cNvGrpSpPr>
              <a:grpSpLocks/>
            </p:cNvGrpSpPr>
            <p:nvPr/>
          </p:nvGrpSpPr>
          <p:grpSpPr bwMode="auto">
            <a:xfrm>
              <a:off x="1927" y="2886"/>
              <a:ext cx="1543" cy="726"/>
              <a:chOff x="2561" y="4179"/>
              <a:chExt cx="1961" cy="921"/>
            </a:xfrm>
          </p:grpSpPr>
          <p:sp>
            <p:nvSpPr>
              <p:cNvPr id="74761" name="AutoShape 18"/>
              <p:cNvSpPr>
                <a:spLocks noChangeArrowheads="1"/>
              </p:cNvSpPr>
              <p:nvPr/>
            </p:nvSpPr>
            <p:spPr bwMode="auto">
              <a:xfrm rot="5322312">
                <a:off x="3122" y="4298"/>
                <a:ext cx="760" cy="720"/>
              </a:xfrm>
              <a:prstGeom prst="triangle">
                <a:avLst>
                  <a:gd name="adj" fmla="val 50000"/>
                </a:avLst>
              </a:prstGeom>
              <a:solidFill>
                <a:srgbClr val="FFFFFF"/>
              </a:solidFill>
              <a:ln w="25400">
                <a:solidFill>
                  <a:srgbClr val="000000"/>
                </a:solidFill>
                <a:miter lim="800000"/>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4762" name="Line 19"/>
              <p:cNvSpPr>
                <a:spLocks noChangeShapeType="1"/>
              </p:cNvSpPr>
              <p:nvPr/>
            </p:nvSpPr>
            <p:spPr bwMode="auto">
              <a:xfrm>
                <a:off x="2561" y="4638"/>
                <a:ext cx="1961" cy="21"/>
              </a:xfrm>
              <a:prstGeom prst="line">
                <a:avLst/>
              </a:prstGeom>
              <a:noFill/>
              <a:ln w="25400">
                <a:solidFill>
                  <a:srgbClr val="000000"/>
                </a:solidFill>
                <a:round/>
                <a:headEnd type="none" w="lg" len="lg"/>
                <a:tailEnd type="none" w="lg" len="lg"/>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4763" name="Line 20"/>
              <p:cNvSpPr>
                <a:spLocks noChangeShapeType="1"/>
              </p:cNvSpPr>
              <p:nvPr/>
            </p:nvSpPr>
            <p:spPr bwMode="auto">
              <a:xfrm>
                <a:off x="3921" y="4179"/>
                <a:ext cx="1" cy="921"/>
              </a:xfrm>
              <a:prstGeom prst="line">
                <a:avLst/>
              </a:prstGeom>
              <a:noFill/>
              <a:ln w="25400">
                <a:solidFill>
                  <a:srgbClr val="000000"/>
                </a:solidFill>
                <a:round/>
                <a:headEnd type="none" w="lg" len="lg"/>
                <a:tailEnd type="none" w="lg" len="lg"/>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74758" name="Text Box 21"/>
            <p:cNvSpPr txBox="1">
              <a:spLocks noChangeArrowheads="1"/>
            </p:cNvSpPr>
            <p:nvPr/>
          </p:nvSpPr>
          <p:spPr bwMode="auto">
            <a:xfrm>
              <a:off x="1973" y="3679"/>
              <a:ext cx="68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p-type</a:t>
              </a:r>
            </a:p>
          </p:txBody>
        </p:sp>
        <p:sp>
          <p:nvSpPr>
            <p:cNvPr id="74759" name="Text Box 22"/>
            <p:cNvSpPr txBox="1">
              <a:spLocks noChangeArrowheads="1"/>
            </p:cNvSpPr>
            <p:nvPr/>
          </p:nvSpPr>
          <p:spPr bwMode="auto">
            <a:xfrm>
              <a:off x="3062" y="3679"/>
              <a:ext cx="68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n-type</a:t>
              </a:r>
            </a:p>
          </p:txBody>
        </p:sp>
        <p:sp>
          <p:nvSpPr>
            <p:cNvPr id="74760" name="Text Box 24"/>
            <p:cNvSpPr txBox="1">
              <a:spLocks noChangeArrowheads="1"/>
            </p:cNvSpPr>
            <p:nvPr/>
          </p:nvSpPr>
          <p:spPr bwMode="auto">
            <a:xfrm>
              <a:off x="249" y="2840"/>
              <a:ext cx="154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Circuit symbol:</a:t>
              </a:r>
            </a:p>
          </p:txBody>
        </p:sp>
      </p:grpSp>
    </p:spTree>
    <p:extLst>
      <p:ext uri="{BB962C8B-B14F-4D97-AF65-F5344CB8AC3E}">
        <p14:creationId xmlns:p14="http://schemas.microsoft.com/office/powerpoint/2010/main" val="38571141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4"/>
          <p:cNvSpPr txBox="1">
            <a:spLocks noChangeArrowheads="1"/>
          </p:cNvSpPr>
          <p:nvPr/>
        </p:nvSpPr>
        <p:spPr bwMode="auto">
          <a:xfrm>
            <a:off x="468313" y="404813"/>
            <a:ext cx="81359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Some of the free electrons from the n-type material diffuse across the junction and fill some of the holes in the p-type. </a:t>
            </a:r>
          </a:p>
        </p:txBody>
      </p:sp>
      <p:sp>
        <p:nvSpPr>
          <p:cNvPr id="82949" name="Text Box 5"/>
          <p:cNvSpPr txBox="1">
            <a:spLocks noChangeArrowheads="1"/>
          </p:cNvSpPr>
          <p:nvPr/>
        </p:nvSpPr>
        <p:spPr bwMode="auto">
          <a:xfrm>
            <a:off x="468313" y="1341438"/>
            <a:ext cx="8280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This can also be thought of as holes moving in the opposite direction to be filled by electrons. Because the n-type has lost electrons, it becomes positively charged near the junction. </a:t>
            </a: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2950" name="Text Box 6"/>
          <p:cNvSpPr txBox="1">
            <a:spLocks noChangeArrowheads="1"/>
          </p:cNvSpPr>
          <p:nvPr/>
        </p:nvSpPr>
        <p:spPr bwMode="auto">
          <a:xfrm>
            <a:off x="468313" y="2565400"/>
            <a:ext cx="84248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The p-type, having gained electrons, will become negatively charged. </a:t>
            </a: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2951" name="Text Box 7"/>
          <p:cNvSpPr txBox="1">
            <a:spLocks noChangeArrowheads="1"/>
          </p:cNvSpPr>
          <p:nvPr/>
        </p:nvSpPr>
        <p:spPr bwMode="auto">
          <a:xfrm>
            <a:off x="468313" y="3141663"/>
            <a:ext cx="842486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There will be a small voltage, a potential barrier (about 0</a:t>
            </a: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sym typeface="Symbol" panose="05050102010706020507" pitchFamily="18" charset="2"/>
              </a:rPr>
              <a:t></a:t>
            </a: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7 V), across the junction due to this charge separation. This voltage will tend to oppose any further movement of charge. </a:t>
            </a: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2952" name="Text Box 8"/>
          <p:cNvSpPr txBox="1">
            <a:spLocks noChangeArrowheads="1"/>
          </p:cNvSpPr>
          <p:nvPr/>
        </p:nvSpPr>
        <p:spPr bwMode="auto">
          <a:xfrm>
            <a:off x="395288" y="4365625"/>
            <a:ext cx="83534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The region around the junction has lost virtually all its free charge carriers. This region is called the </a:t>
            </a: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depletion layer</a:t>
            </a: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 </a:t>
            </a: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2953" name="Text Box 9"/>
          <p:cNvSpPr txBox="1">
            <a:spLocks noChangeArrowheads="1"/>
          </p:cNvSpPr>
          <p:nvPr/>
        </p:nvSpPr>
        <p:spPr bwMode="auto">
          <a:xfrm>
            <a:off x="395288" y="5300663"/>
            <a:ext cx="8280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Only about one millionth of a metre wide, the depletion layer acts as an insulator.</a:t>
            </a: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331034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94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295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295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295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29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9" grpId="0"/>
      <p:bldP spid="82950" grpId="0"/>
      <p:bldP spid="82951" grpId="0"/>
      <p:bldP spid="82952" grpId="0"/>
      <p:bldP spid="8295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6802" name="Group 36"/>
          <p:cNvGrpSpPr>
            <a:grpSpLocks/>
          </p:cNvGrpSpPr>
          <p:nvPr/>
        </p:nvGrpSpPr>
        <p:grpSpPr bwMode="auto">
          <a:xfrm>
            <a:off x="250825" y="1287463"/>
            <a:ext cx="8642350" cy="4157662"/>
            <a:chOff x="158" y="346"/>
            <a:chExt cx="5444" cy="2619"/>
          </a:xfrm>
        </p:grpSpPr>
        <p:grpSp>
          <p:nvGrpSpPr>
            <p:cNvPr id="76803" name="Group 4"/>
            <p:cNvGrpSpPr>
              <a:grpSpLocks/>
            </p:cNvGrpSpPr>
            <p:nvPr/>
          </p:nvGrpSpPr>
          <p:grpSpPr bwMode="auto">
            <a:xfrm>
              <a:off x="158" y="754"/>
              <a:ext cx="5444" cy="1633"/>
              <a:chOff x="1601" y="10278"/>
              <a:chExt cx="7441" cy="1608"/>
            </a:xfrm>
          </p:grpSpPr>
          <p:sp>
            <p:nvSpPr>
              <p:cNvPr id="76808" name="Line 5"/>
              <p:cNvSpPr>
                <a:spLocks noChangeShapeType="1"/>
              </p:cNvSpPr>
              <p:nvPr/>
            </p:nvSpPr>
            <p:spPr bwMode="auto">
              <a:xfrm>
                <a:off x="1601" y="10742"/>
                <a:ext cx="7441"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6809" name="Rectangle 6"/>
              <p:cNvSpPr>
                <a:spLocks noChangeArrowheads="1"/>
              </p:cNvSpPr>
              <p:nvPr/>
            </p:nvSpPr>
            <p:spPr bwMode="auto">
              <a:xfrm>
                <a:off x="2721" y="10287"/>
                <a:ext cx="2561" cy="921"/>
              </a:xfrm>
              <a:prstGeom prst="rect">
                <a:avLst/>
              </a:prstGeom>
              <a:solidFill>
                <a:srgbClr val="BFBFBF"/>
              </a:solidFill>
              <a:ln w="12700">
                <a:solidFill>
                  <a:srgbClr val="000000"/>
                </a:solidFill>
                <a:miter lim="800000"/>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6810" name="Rectangle 7"/>
              <p:cNvSpPr>
                <a:spLocks noChangeArrowheads="1"/>
              </p:cNvSpPr>
              <p:nvPr/>
            </p:nvSpPr>
            <p:spPr bwMode="auto">
              <a:xfrm>
                <a:off x="5281" y="10287"/>
                <a:ext cx="2561" cy="921"/>
              </a:xfrm>
              <a:prstGeom prst="rect">
                <a:avLst/>
              </a:prstGeom>
              <a:solidFill>
                <a:srgbClr val="F2F2F2"/>
              </a:solidFill>
              <a:ln w="12700">
                <a:solidFill>
                  <a:srgbClr val="000000"/>
                </a:solidFill>
                <a:miter lim="800000"/>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6811" name="Oval 8"/>
              <p:cNvSpPr>
                <a:spLocks noChangeArrowheads="1"/>
              </p:cNvSpPr>
              <p:nvPr/>
            </p:nvSpPr>
            <p:spPr bwMode="auto">
              <a:xfrm>
                <a:off x="3281" y="10566"/>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6812" name="Oval 9"/>
              <p:cNvSpPr>
                <a:spLocks noChangeArrowheads="1"/>
              </p:cNvSpPr>
              <p:nvPr/>
            </p:nvSpPr>
            <p:spPr bwMode="auto">
              <a:xfrm>
                <a:off x="3641" y="10925"/>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6813" name="Oval 10"/>
              <p:cNvSpPr>
                <a:spLocks noChangeArrowheads="1"/>
              </p:cNvSpPr>
              <p:nvPr/>
            </p:nvSpPr>
            <p:spPr bwMode="auto">
              <a:xfrm>
                <a:off x="4161" y="11005"/>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6814" name="Oval 11"/>
              <p:cNvSpPr>
                <a:spLocks noChangeArrowheads="1"/>
              </p:cNvSpPr>
              <p:nvPr/>
            </p:nvSpPr>
            <p:spPr bwMode="auto">
              <a:xfrm>
                <a:off x="3841" y="10447"/>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6815" name="Oval 12"/>
              <p:cNvSpPr>
                <a:spLocks noChangeArrowheads="1"/>
              </p:cNvSpPr>
              <p:nvPr/>
            </p:nvSpPr>
            <p:spPr bwMode="auto">
              <a:xfrm>
                <a:off x="3121" y="10885"/>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6816" name="Oval 13"/>
              <p:cNvSpPr>
                <a:spLocks noChangeArrowheads="1"/>
              </p:cNvSpPr>
              <p:nvPr/>
            </p:nvSpPr>
            <p:spPr bwMode="auto">
              <a:xfrm>
                <a:off x="3921" y="10766"/>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6817" name="Oval 14"/>
              <p:cNvSpPr>
                <a:spLocks noChangeArrowheads="1"/>
              </p:cNvSpPr>
              <p:nvPr/>
            </p:nvSpPr>
            <p:spPr bwMode="auto">
              <a:xfrm>
                <a:off x="2921" y="10367"/>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6818" name="Oval 15"/>
              <p:cNvSpPr>
                <a:spLocks noChangeArrowheads="1"/>
              </p:cNvSpPr>
              <p:nvPr/>
            </p:nvSpPr>
            <p:spPr bwMode="auto">
              <a:xfrm>
                <a:off x="4561" y="10447"/>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6819" name="Oval 16"/>
              <p:cNvSpPr>
                <a:spLocks noChangeArrowheads="1"/>
              </p:cNvSpPr>
              <p:nvPr/>
            </p:nvSpPr>
            <p:spPr bwMode="auto">
              <a:xfrm>
                <a:off x="4521" y="10845"/>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6820" name="Oval 17"/>
              <p:cNvSpPr>
                <a:spLocks noChangeArrowheads="1"/>
              </p:cNvSpPr>
              <p:nvPr/>
            </p:nvSpPr>
            <p:spPr bwMode="auto">
              <a:xfrm>
                <a:off x="4241" y="10486"/>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6821" name="Oval 18"/>
              <p:cNvSpPr>
                <a:spLocks noChangeArrowheads="1"/>
              </p:cNvSpPr>
              <p:nvPr/>
            </p:nvSpPr>
            <p:spPr bwMode="auto">
              <a:xfrm>
                <a:off x="6261" y="10908"/>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6822" name="Oval 19"/>
              <p:cNvSpPr>
                <a:spLocks noChangeArrowheads="1"/>
              </p:cNvSpPr>
              <p:nvPr/>
            </p:nvSpPr>
            <p:spPr bwMode="auto">
              <a:xfrm>
                <a:off x="7161" y="10487"/>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6823" name="Oval 20"/>
              <p:cNvSpPr>
                <a:spLocks noChangeArrowheads="1"/>
              </p:cNvSpPr>
              <p:nvPr/>
            </p:nvSpPr>
            <p:spPr bwMode="auto">
              <a:xfrm>
                <a:off x="6561" y="10766"/>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6824" name="Oval 21"/>
              <p:cNvSpPr>
                <a:spLocks noChangeArrowheads="1"/>
              </p:cNvSpPr>
              <p:nvPr/>
            </p:nvSpPr>
            <p:spPr bwMode="auto">
              <a:xfrm>
                <a:off x="7481" y="10925"/>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6825" name="Oval 22"/>
              <p:cNvSpPr>
                <a:spLocks noChangeArrowheads="1"/>
              </p:cNvSpPr>
              <p:nvPr/>
            </p:nvSpPr>
            <p:spPr bwMode="auto">
              <a:xfrm>
                <a:off x="6801" y="10447"/>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6826" name="Oval 23"/>
              <p:cNvSpPr>
                <a:spLocks noChangeArrowheads="1"/>
              </p:cNvSpPr>
              <p:nvPr/>
            </p:nvSpPr>
            <p:spPr bwMode="auto">
              <a:xfrm>
                <a:off x="7521" y="10566"/>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6827" name="Oval 24"/>
              <p:cNvSpPr>
                <a:spLocks noChangeArrowheads="1"/>
              </p:cNvSpPr>
              <p:nvPr/>
            </p:nvSpPr>
            <p:spPr bwMode="auto">
              <a:xfrm>
                <a:off x="7001" y="10885"/>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6828" name="Oval 25"/>
              <p:cNvSpPr>
                <a:spLocks noChangeArrowheads="1"/>
              </p:cNvSpPr>
              <p:nvPr/>
            </p:nvSpPr>
            <p:spPr bwMode="auto">
              <a:xfrm>
                <a:off x="5901" y="10906"/>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6829" name="Oval 26"/>
              <p:cNvSpPr>
                <a:spLocks noChangeArrowheads="1"/>
              </p:cNvSpPr>
              <p:nvPr/>
            </p:nvSpPr>
            <p:spPr bwMode="auto">
              <a:xfrm>
                <a:off x="6301" y="10405"/>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6830" name="Oval 27"/>
              <p:cNvSpPr>
                <a:spLocks noChangeArrowheads="1"/>
              </p:cNvSpPr>
              <p:nvPr/>
            </p:nvSpPr>
            <p:spPr bwMode="auto">
              <a:xfrm>
                <a:off x="6061" y="10547"/>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6831" name="Rectangle 28"/>
              <p:cNvSpPr>
                <a:spLocks noChangeArrowheads="1"/>
              </p:cNvSpPr>
              <p:nvPr/>
            </p:nvSpPr>
            <p:spPr bwMode="auto">
              <a:xfrm>
                <a:off x="5161" y="10278"/>
                <a:ext cx="361" cy="941"/>
              </a:xfrm>
              <a:prstGeom prst="rect">
                <a:avLst/>
              </a:prstGeom>
              <a:solidFill>
                <a:srgbClr val="000000"/>
              </a:solidFill>
              <a:ln w="12700">
                <a:solidFill>
                  <a:srgbClr val="000000"/>
                </a:solidFill>
                <a:miter lim="800000"/>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6832" name="Line 29"/>
              <p:cNvSpPr>
                <a:spLocks noChangeShapeType="1"/>
              </p:cNvSpPr>
              <p:nvPr/>
            </p:nvSpPr>
            <p:spPr bwMode="auto">
              <a:xfrm flipV="1">
                <a:off x="5322" y="11326"/>
                <a:ext cx="0" cy="5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6833" name="Line 30"/>
              <p:cNvSpPr>
                <a:spLocks noChangeShapeType="1"/>
              </p:cNvSpPr>
              <p:nvPr/>
            </p:nvSpPr>
            <p:spPr bwMode="auto">
              <a:xfrm flipV="1">
                <a:off x="2862" y="11026"/>
                <a:ext cx="260" cy="38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6834" name="Line 31"/>
              <p:cNvSpPr>
                <a:spLocks noChangeShapeType="1"/>
              </p:cNvSpPr>
              <p:nvPr/>
            </p:nvSpPr>
            <p:spPr bwMode="auto">
              <a:xfrm flipH="1" flipV="1">
                <a:off x="7602" y="11026"/>
                <a:ext cx="160" cy="4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76804" name="Text Box 32"/>
            <p:cNvSpPr txBox="1">
              <a:spLocks noChangeArrowheads="1"/>
            </p:cNvSpPr>
            <p:nvPr/>
          </p:nvSpPr>
          <p:spPr bwMode="auto">
            <a:xfrm>
              <a:off x="1928" y="346"/>
              <a:ext cx="185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Potential barrier (0.7V)</a:t>
              </a:r>
            </a:p>
          </p:txBody>
        </p:sp>
        <p:sp>
          <p:nvSpPr>
            <p:cNvPr id="76805" name="Text Box 33"/>
            <p:cNvSpPr txBox="1">
              <a:spLocks noChangeArrowheads="1"/>
            </p:cNvSpPr>
            <p:nvPr/>
          </p:nvSpPr>
          <p:spPr bwMode="auto">
            <a:xfrm>
              <a:off x="295" y="2024"/>
              <a:ext cx="1270"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Holes as charge carriers</a:t>
              </a:r>
            </a:p>
          </p:txBody>
        </p:sp>
        <p:sp>
          <p:nvSpPr>
            <p:cNvPr id="76806" name="Text Box 34"/>
            <p:cNvSpPr txBox="1">
              <a:spLocks noChangeArrowheads="1"/>
            </p:cNvSpPr>
            <p:nvPr/>
          </p:nvSpPr>
          <p:spPr bwMode="auto">
            <a:xfrm>
              <a:off x="4059" y="2069"/>
              <a:ext cx="1270"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Electrons as charge carriers</a:t>
              </a:r>
            </a:p>
          </p:txBody>
        </p:sp>
        <p:sp>
          <p:nvSpPr>
            <p:cNvPr id="76807" name="Text Box 35"/>
            <p:cNvSpPr txBox="1">
              <a:spLocks noChangeArrowheads="1"/>
            </p:cNvSpPr>
            <p:nvPr/>
          </p:nvSpPr>
          <p:spPr bwMode="auto">
            <a:xfrm>
              <a:off x="2064" y="2523"/>
              <a:ext cx="154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Depletion layer, no free charge carriers</a:t>
              </a:r>
            </a:p>
          </p:txBody>
        </p:sp>
      </p:grpSp>
    </p:spTree>
    <p:extLst>
      <p:ext uri="{BB962C8B-B14F-4D97-AF65-F5344CB8AC3E}">
        <p14:creationId xmlns:p14="http://schemas.microsoft.com/office/powerpoint/2010/main" val="33119448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4"/>
          <p:cNvSpPr txBox="1">
            <a:spLocks noChangeArrowheads="1"/>
          </p:cNvSpPr>
          <p:nvPr/>
        </p:nvSpPr>
        <p:spPr bwMode="auto">
          <a:xfrm>
            <a:off x="611188" y="476250"/>
            <a:ext cx="80645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Biasing the Diode</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Applying a voltage to a semiconductor is called biasing. A diode may be biased in two ways.</a:t>
            </a:r>
          </a:p>
        </p:txBody>
      </p:sp>
      <p:sp>
        <p:nvSpPr>
          <p:cNvPr id="77827" name="Text Box 5"/>
          <p:cNvSpPr txBox="1">
            <a:spLocks noChangeArrowheads="1"/>
          </p:cNvSpPr>
          <p:nvPr/>
        </p:nvSpPr>
        <p:spPr bwMode="auto">
          <a:xfrm>
            <a:off x="684213" y="2276475"/>
            <a:ext cx="7848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457200" marR="0" lvl="0" indent="-457200" algn="l" defTabSz="914400" rtl="0" eaLnBrk="1" fontAlgn="base" latinLnBrk="0" hangingPunct="1">
              <a:lnSpc>
                <a:spcPct val="100000"/>
              </a:lnSpc>
              <a:spcBef>
                <a:spcPct val="0"/>
              </a:spcBef>
              <a:spcAft>
                <a:spcPct val="0"/>
              </a:spcAft>
              <a:buClrTx/>
              <a:buSzTx/>
              <a:buFontTx/>
              <a:buAutoNum type="arabicPeriod"/>
              <a:tabLst/>
              <a:defRPr/>
            </a:pP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The Forward-biased Diode (n-type connected to negative).</a:t>
            </a:r>
          </a:p>
          <a:p>
            <a:pPr marL="457200" marR="0" lvl="0" indent="-45720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endParaRPr>
          </a:p>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The diode conducts when forward-biased.                                </a:t>
            </a:r>
          </a:p>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Cell connected positive end to p-type, negative end to n-type.</a:t>
            </a:r>
          </a:p>
        </p:txBody>
      </p:sp>
      <p:grpSp>
        <p:nvGrpSpPr>
          <p:cNvPr id="2" name="Group 18"/>
          <p:cNvGrpSpPr>
            <a:grpSpLocks/>
          </p:cNvGrpSpPr>
          <p:nvPr/>
        </p:nvGrpSpPr>
        <p:grpSpPr bwMode="auto">
          <a:xfrm>
            <a:off x="1974850" y="4365625"/>
            <a:ext cx="5121275" cy="2087563"/>
            <a:chOff x="1244" y="2750"/>
            <a:chExt cx="3226" cy="1315"/>
          </a:xfrm>
        </p:grpSpPr>
        <p:sp>
          <p:nvSpPr>
            <p:cNvPr id="77829" name="Line 7"/>
            <p:cNvSpPr>
              <a:spLocks noChangeShapeType="1"/>
            </p:cNvSpPr>
            <p:nvPr/>
          </p:nvSpPr>
          <p:spPr bwMode="auto">
            <a:xfrm>
              <a:off x="1247" y="2941"/>
              <a:ext cx="322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7830" name="Rectangle 8"/>
            <p:cNvSpPr>
              <a:spLocks noChangeArrowheads="1"/>
            </p:cNvSpPr>
            <p:nvPr/>
          </p:nvSpPr>
          <p:spPr bwMode="auto">
            <a:xfrm>
              <a:off x="2135" y="2750"/>
              <a:ext cx="825" cy="400"/>
            </a:xfrm>
            <a:prstGeom prst="rect">
              <a:avLst/>
            </a:prstGeom>
            <a:solidFill>
              <a:srgbClr val="FFFFFF"/>
            </a:solidFill>
            <a:ln w="9525">
              <a:solidFill>
                <a:srgbClr val="000000"/>
              </a:solidFill>
              <a:miter lim="800000"/>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7831" name="Rectangle 9"/>
            <p:cNvSpPr>
              <a:spLocks noChangeArrowheads="1"/>
            </p:cNvSpPr>
            <p:nvPr/>
          </p:nvSpPr>
          <p:spPr bwMode="auto">
            <a:xfrm>
              <a:off x="2960" y="2750"/>
              <a:ext cx="826" cy="400"/>
            </a:xfrm>
            <a:prstGeom prst="rect">
              <a:avLst/>
            </a:prstGeom>
            <a:solidFill>
              <a:srgbClr val="FFFFFF"/>
            </a:solidFill>
            <a:ln w="9525">
              <a:solidFill>
                <a:srgbClr val="000000"/>
              </a:solidFill>
              <a:miter lim="800000"/>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7832" name="Line 10"/>
            <p:cNvSpPr>
              <a:spLocks noChangeShapeType="1"/>
            </p:cNvSpPr>
            <p:nvPr/>
          </p:nvSpPr>
          <p:spPr bwMode="auto">
            <a:xfrm>
              <a:off x="1247" y="2960"/>
              <a:ext cx="0" cy="8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7833" name="Line 11"/>
            <p:cNvSpPr>
              <a:spLocks noChangeShapeType="1"/>
            </p:cNvSpPr>
            <p:nvPr/>
          </p:nvSpPr>
          <p:spPr bwMode="auto">
            <a:xfrm>
              <a:off x="4470" y="2942"/>
              <a:ext cx="0" cy="80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7834" name="Line 12"/>
            <p:cNvSpPr>
              <a:spLocks noChangeShapeType="1"/>
            </p:cNvSpPr>
            <p:nvPr/>
          </p:nvSpPr>
          <p:spPr bwMode="auto">
            <a:xfrm>
              <a:off x="1244" y="3759"/>
              <a:ext cx="163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7835" name="Line 13"/>
            <p:cNvSpPr>
              <a:spLocks noChangeShapeType="1"/>
            </p:cNvSpPr>
            <p:nvPr/>
          </p:nvSpPr>
          <p:spPr bwMode="auto">
            <a:xfrm>
              <a:off x="3099" y="3747"/>
              <a:ext cx="136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7836" name="Line 14"/>
            <p:cNvSpPr>
              <a:spLocks noChangeShapeType="1"/>
            </p:cNvSpPr>
            <p:nvPr/>
          </p:nvSpPr>
          <p:spPr bwMode="auto">
            <a:xfrm flipH="1">
              <a:off x="2886" y="3589"/>
              <a:ext cx="0" cy="3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7837" name="Line 15"/>
            <p:cNvSpPr>
              <a:spLocks noChangeShapeType="1"/>
            </p:cNvSpPr>
            <p:nvPr/>
          </p:nvSpPr>
          <p:spPr bwMode="auto">
            <a:xfrm>
              <a:off x="3084" y="3398"/>
              <a:ext cx="0" cy="66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7838" name="Text Box 16"/>
            <p:cNvSpPr txBox="1">
              <a:spLocks noChangeArrowheads="1"/>
            </p:cNvSpPr>
            <p:nvPr/>
          </p:nvSpPr>
          <p:spPr bwMode="auto">
            <a:xfrm>
              <a:off x="3243" y="2840"/>
              <a:ext cx="2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p</a:t>
              </a:r>
            </a:p>
          </p:txBody>
        </p:sp>
        <p:sp>
          <p:nvSpPr>
            <p:cNvPr id="77839" name="Text Box 17"/>
            <p:cNvSpPr txBox="1">
              <a:spLocks noChangeArrowheads="1"/>
            </p:cNvSpPr>
            <p:nvPr/>
          </p:nvSpPr>
          <p:spPr bwMode="auto">
            <a:xfrm>
              <a:off x="2426" y="2840"/>
              <a:ext cx="2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n</a:t>
              </a:r>
            </a:p>
          </p:txBody>
        </p:sp>
      </p:grpSp>
    </p:spTree>
    <p:extLst>
      <p:ext uri="{BB962C8B-B14F-4D97-AF65-F5344CB8AC3E}">
        <p14:creationId xmlns:p14="http://schemas.microsoft.com/office/powerpoint/2010/main" val="7996818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Text Box 4"/>
          <p:cNvSpPr txBox="1">
            <a:spLocks noChangeArrowheads="1"/>
          </p:cNvSpPr>
          <p:nvPr/>
        </p:nvSpPr>
        <p:spPr bwMode="auto">
          <a:xfrm>
            <a:off x="636311" y="419894"/>
            <a:ext cx="7993063"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In a forward biased diode, electrons from the n-type will be given enough energy from the battery to overcome the depletion layer p.d. (the potential barrier).</a:t>
            </a: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 </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So when forward biased, electrons continually flow from n-type to p-type to positive terminal of supply and holes flow from p-type to n-type.</a:t>
            </a:r>
          </a:p>
        </p:txBody>
      </p:sp>
      <p:sp>
        <p:nvSpPr>
          <p:cNvPr id="86064" name="Text Box 48"/>
          <p:cNvSpPr txBox="1">
            <a:spLocks noChangeArrowheads="1"/>
          </p:cNvSpPr>
          <p:nvPr/>
        </p:nvSpPr>
        <p:spPr bwMode="auto">
          <a:xfrm>
            <a:off x="538163" y="6165850"/>
            <a:ext cx="82819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The diode conducts because the depletion layer has been removed.</a:t>
            </a:r>
          </a:p>
        </p:txBody>
      </p:sp>
      <p:grpSp>
        <p:nvGrpSpPr>
          <p:cNvPr id="2" name="Group 55"/>
          <p:cNvGrpSpPr>
            <a:grpSpLocks/>
          </p:cNvGrpSpPr>
          <p:nvPr/>
        </p:nvGrpSpPr>
        <p:grpSpPr bwMode="auto">
          <a:xfrm>
            <a:off x="971550" y="2708275"/>
            <a:ext cx="7777163" cy="3240088"/>
            <a:chOff x="612" y="1706"/>
            <a:chExt cx="4899" cy="2041"/>
          </a:xfrm>
        </p:grpSpPr>
        <p:grpSp>
          <p:nvGrpSpPr>
            <p:cNvPr id="78853" name="Group 5"/>
            <p:cNvGrpSpPr>
              <a:grpSpLocks/>
            </p:cNvGrpSpPr>
            <p:nvPr/>
          </p:nvGrpSpPr>
          <p:grpSpPr bwMode="auto">
            <a:xfrm>
              <a:off x="839" y="1933"/>
              <a:ext cx="3946" cy="1814"/>
              <a:chOff x="1181" y="5320"/>
              <a:chExt cx="7441" cy="2756"/>
            </a:xfrm>
          </p:grpSpPr>
          <p:sp>
            <p:nvSpPr>
              <p:cNvPr id="78860" name="Line 6"/>
              <p:cNvSpPr>
                <a:spLocks noChangeShapeType="1"/>
              </p:cNvSpPr>
              <p:nvPr/>
            </p:nvSpPr>
            <p:spPr bwMode="auto">
              <a:xfrm>
                <a:off x="1181" y="6079"/>
                <a:ext cx="7441"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61" name="Rectangle 7"/>
              <p:cNvSpPr>
                <a:spLocks noChangeArrowheads="1"/>
              </p:cNvSpPr>
              <p:nvPr/>
            </p:nvSpPr>
            <p:spPr bwMode="auto">
              <a:xfrm>
                <a:off x="2301" y="5623"/>
                <a:ext cx="2561" cy="921"/>
              </a:xfrm>
              <a:prstGeom prst="rect">
                <a:avLst/>
              </a:prstGeom>
              <a:solidFill>
                <a:srgbClr val="BFBFBF"/>
              </a:solidFill>
              <a:ln w="12700">
                <a:solidFill>
                  <a:srgbClr val="000000"/>
                </a:solidFill>
                <a:miter lim="800000"/>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62" name="Rectangle 8"/>
              <p:cNvSpPr>
                <a:spLocks noChangeArrowheads="1"/>
              </p:cNvSpPr>
              <p:nvPr/>
            </p:nvSpPr>
            <p:spPr bwMode="auto">
              <a:xfrm>
                <a:off x="4861" y="5623"/>
                <a:ext cx="2561" cy="921"/>
              </a:xfrm>
              <a:prstGeom prst="rect">
                <a:avLst/>
              </a:prstGeom>
              <a:solidFill>
                <a:srgbClr val="F2F2F2"/>
              </a:solidFill>
              <a:ln w="12700">
                <a:solidFill>
                  <a:srgbClr val="000000"/>
                </a:solidFill>
                <a:miter lim="800000"/>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63" name="Oval 9"/>
              <p:cNvSpPr>
                <a:spLocks noChangeArrowheads="1"/>
              </p:cNvSpPr>
              <p:nvPr/>
            </p:nvSpPr>
            <p:spPr bwMode="auto">
              <a:xfrm>
                <a:off x="2861" y="5903"/>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64" name="Oval 10"/>
              <p:cNvSpPr>
                <a:spLocks noChangeArrowheads="1"/>
              </p:cNvSpPr>
              <p:nvPr/>
            </p:nvSpPr>
            <p:spPr bwMode="auto">
              <a:xfrm>
                <a:off x="3221" y="6262"/>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65" name="Oval 11"/>
              <p:cNvSpPr>
                <a:spLocks noChangeArrowheads="1"/>
              </p:cNvSpPr>
              <p:nvPr/>
            </p:nvSpPr>
            <p:spPr bwMode="auto">
              <a:xfrm>
                <a:off x="3741" y="6342"/>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66" name="Oval 12"/>
              <p:cNvSpPr>
                <a:spLocks noChangeArrowheads="1"/>
              </p:cNvSpPr>
              <p:nvPr/>
            </p:nvSpPr>
            <p:spPr bwMode="auto">
              <a:xfrm>
                <a:off x="3861" y="5903"/>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67" name="Oval 13"/>
              <p:cNvSpPr>
                <a:spLocks noChangeArrowheads="1"/>
              </p:cNvSpPr>
              <p:nvPr/>
            </p:nvSpPr>
            <p:spPr bwMode="auto">
              <a:xfrm>
                <a:off x="3421" y="5783"/>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68" name="Oval 14"/>
              <p:cNvSpPr>
                <a:spLocks noChangeArrowheads="1"/>
              </p:cNvSpPr>
              <p:nvPr/>
            </p:nvSpPr>
            <p:spPr bwMode="auto">
              <a:xfrm>
                <a:off x="2701" y="6222"/>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69" name="Oval 15"/>
              <p:cNvSpPr>
                <a:spLocks noChangeArrowheads="1"/>
              </p:cNvSpPr>
              <p:nvPr/>
            </p:nvSpPr>
            <p:spPr bwMode="auto">
              <a:xfrm>
                <a:off x="3501" y="6103"/>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70" name="Oval 16"/>
              <p:cNvSpPr>
                <a:spLocks noChangeArrowheads="1"/>
              </p:cNvSpPr>
              <p:nvPr/>
            </p:nvSpPr>
            <p:spPr bwMode="auto">
              <a:xfrm>
                <a:off x="2501" y="5703"/>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71" name="Oval 17"/>
              <p:cNvSpPr>
                <a:spLocks noChangeArrowheads="1"/>
              </p:cNvSpPr>
              <p:nvPr/>
            </p:nvSpPr>
            <p:spPr bwMode="auto">
              <a:xfrm>
                <a:off x="4661" y="6222"/>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72" name="Oval 18"/>
              <p:cNvSpPr>
                <a:spLocks noChangeArrowheads="1"/>
              </p:cNvSpPr>
              <p:nvPr/>
            </p:nvSpPr>
            <p:spPr bwMode="auto">
              <a:xfrm>
                <a:off x="4301" y="6182"/>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73" name="Oval 19"/>
              <p:cNvSpPr>
                <a:spLocks noChangeArrowheads="1"/>
              </p:cNvSpPr>
              <p:nvPr/>
            </p:nvSpPr>
            <p:spPr bwMode="auto">
              <a:xfrm>
                <a:off x="4541" y="5863"/>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74" name="Line 20"/>
              <p:cNvSpPr>
                <a:spLocks noChangeShapeType="1"/>
              </p:cNvSpPr>
              <p:nvPr/>
            </p:nvSpPr>
            <p:spPr bwMode="auto">
              <a:xfrm flipH="1">
                <a:off x="5181" y="6852"/>
                <a:ext cx="1281" cy="1"/>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75" name="Line 21"/>
              <p:cNvSpPr>
                <a:spLocks noChangeShapeType="1"/>
              </p:cNvSpPr>
              <p:nvPr/>
            </p:nvSpPr>
            <p:spPr bwMode="auto">
              <a:xfrm>
                <a:off x="3061" y="6852"/>
                <a:ext cx="1441" cy="1"/>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76" name="Line 22"/>
              <p:cNvSpPr>
                <a:spLocks noChangeShapeType="1"/>
              </p:cNvSpPr>
              <p:nvPr/>
            </p:nvSpPr>
            <p:spPr bwMode="auto">
              <a:xfrm>
                <a:off x="2501" y="5340"/>
                <a:ext cx="161" cy="281"/>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77" name="Line 23"/>
              <p:cNvSpPr>
                <a:spLocks noChangeShapeType="1"/>
              </p:cNvSpPr>
              <p:nvPr/>
            </p:nvSpPr>
            <p:spPr bwMode="auto">
              <a:xfrm flipH="1">
                <a:off x="7321" y="5320"/>
                <a:ext cx="221" cy="281"/>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78" name="Oval 24"/>
              <p:cNvSpPr>
                <a:spLocks noChangeArrowheads="1"/>
              </p:cNvSpPr>
              <p:nvPr/>
            </p:nvSpPr>
            <p:spPr bwMode="auto">
              <a:xfrm>
                <a:off x="5261" y="6023"/>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79" name="Oval 25"/>
              <p:cNvSpPr>
                <a:spLocks noChangeArrowheads="1"/>
              </p:cNvSpPr>
              <p:nvPr/>
            </p:nvSpPr>
            <p:spPr bwMode="auto">
              <a:xfrm>
                <a:off x="5221" y="6262"/>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80" name="Oval 26"/>
              <p:cNvSpPr>
                <a:spLocks noChangeArrowheads="1"/>
              </p:cNvSpPr>
              <p:nvPr/>
            </p:nvSpPr>
            <p:spPr bwMode="auto">
              <a:xfrm>
                <a:off x="5821" y="5801"/>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81" name="Oval 27"/>
              <p:cNvSpPr>
                <a:spLocks noChangeArrowheads="1"/>
              </p:cNvSpPr>
              <p:nvPr/>
            </p:nvSpPr>
            <p:spPr bwMode="auto">
              <a:xfrm>
                <a:off x="6141" y="6124"/>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82" name="Oval 28"/>
              <p:cNvSpPr>
                <a:spLocks noChangeArrowheads="1"/>
              </p:cNvSpPr>
              <p:nvPr/>
            </p:nvSpPr>
            <p:spPr bwMode="auto">
              <a:xfrm>
                <a:off x="7061" y="6262"/>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83" name="Oval 29"/>
              <p:cNvSpPr>
                <a:spLocks noChangeArrowheads="1"/>
              </p:cNvSpPr>
              <p:nvPr/>
            </p:nvSpPr>
            <p:spPr bwMode="auto">
              <a:xfrm>
                <a:off x="6381" y="5783"/>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84" name="Oval 30"/>
              <p:cNvSpPr>
                <a:spLocks noChangeArrowheads="1"/>
              </p:cNvSpPr>
              <p:nvPr/>
            </p:nvSpPr>
            <p:spPr bwMode="auto">
              <a:xfrm>
                <a:off x="7101" y="5903"/>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85" name="Oval 31"/>
              <p:cNvSpPr>
                <a:spLocks noChangeArrowheads="1"/>
              </p:cNvSpPr>
              <p:nvPr/>
            </p:nvSpPr>
            <p:spPr bwMode="auto">
              <a:xfrm>
                <a:off x="6581" y="6222"/>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86" name="Oval 32"/>
              <p:cNvSpPr>
                <a:spLocks noChangeArrowheads="1"/>
              </p:cNvSpPr>
              <p:nvPr/>
            </p:nvSpPr>
            <p:spPr bwMode="auto">
              <a:xfrm>
                <a:off x="5541" y="5943"/>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87" name="Oval 33"/>
              <p:cNvSpPr>
                <a:spLocks noChangeArrowheads="1"/>
              </p:cNvSpPr>
              <p:nvPr/>
            </p:nvSpPr>
            <p:spPr bwMode="auto">
              <a:xfrm>
                <a:off x="5821" y="6342"/>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88" name="Oval 34"/>
              <p:cNvSpPr>
                <a:spLocks noChangeArrowheads="1"/>
              </p:cNvSpPr>
              <p:nvPr/>
            </p:nvSpPr>
            <p:spPr bwMode="auto">
              <a:xfrm>
                <a:off x="5141" y="5743"/>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89" name="Line 35"/>
              <p:cNvSpPr>
                <a:spLocks noChangeShapeType="1"/>
              </p:cNvSpPr>
              <p:nvPr/>
            </p:nvSpPr>
            <p:spPr bwMode="auto">
              <a:xfrm>
                <a:off x="4661" y="5919"/>
                <a:ext cx="441" cy="1"/>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90" name="Line 36"/>
              <p:cNvSpPr>
                <a:spLocks noChangeShapeType="1"/>
              </p:cNvSpPr>
              <p:nvPr/>
            </p:nvSpPr>
            <p:spPr bwMode="auto">
              <a:xfrm>
                <a:off x="4781" y="6278"/>
                <a:ext cx="321" cy="1"/>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91" name="Line 37"/>
              <p:cNvSpPr>
                <a:spLocks noChangeShapeType="1"/>
              </p:cNvSpPr>
              <p:nvPr/>
            </p:nvSpPr>
            <p:spPr bwMode="auto">
              <a:xfrm flipH="1">
                <a:off x="4581" y="6079"/>
                <a:ext cx="721" cy="1"/>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92" name="Line 38"/>
              <p:cNvSpPr>
                <a:spLocks noChangeShapeType="1"/>
              </p:cNvSpPr>
              <p:nvPr/>
            </p:nvSpPr>
            <p:spPr bwMode="auto">
              <a:xfrm>
                <a:off x="1181" y="6079"/>
                <a:ext cx="1" cy="156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93" name="Line 39"/>
              <p:cNvSpPr>
                <a:spLocks noChangeShapeType="1"/>
              </p:cNvSpPr>
              <p:nvPr/>
            </p:nvSpPr>
            <p:spPr bwMode="auto">
              <a:xfrm>
                <a:off x="1181" y="7634"/>
                <a:ext cx="3361"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94" name="Line 40"/>
              <p:cNvSpPr>
                <a:spLocks noChangeShapeType="1"/>
              </p:cNvSpPr>
              <p:nvPr/>
            </p:nvSpPr>
            <p:spPr bwMode="auto">
              <a:xfrm>
                <a:off x="4741" y="7395"/>
                <a:ext cx="1" cy="48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95" name="Line 41"/>
              <p:cNvSpPr>
                <a:spLocks noChangeShapeType="1"/>
              </p:cNvSpPr>
              <p:nvPr/>
            </p:nvSpPr>
            <p:spPr bwMode="auto">
              <a:xfrm>
                <a:off x="4541" y="7195"/>
                <a:ext cx="1" cy="88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96" name="Line 42"/>
              <p:cNvSpPr>
                <a:spLocks noChangeShapeType="1"/>
              </p:cNvSpPr>
              <p:nvPr/>
            </p:nvSpPr>
            <p:spPr bwMode="auto">
              <a:xfrm>
                <a:off x="4741" y="7634"/>
                <a:ext cx="3841"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97" name="Line 43"/>
              <p:cNvSpPr>
                <a:spLocks noChangeShapeType="1"/>
              </p:cNvSpPr>
              <p:nvPr/>
            </p:nvSpPr>
            <p:spPr bwMode="auto">
              <a:xfrm>
                <a:off x="8621" y="6079"/>
                <a:ext cx="1" cy="156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98" name="Line 44"/>
              <p:cNvSpPr>
                <a:spLocks noChangeShapeType="1"/>
              </p:cNvSpPr>
              <p:nvPr/>
            </p:nvSpPr>
            <p:spPr bwMode="auto">
              <a:xfrm>
                <a:off x="3981" y="5959"/>
                <a:ext cx="441" cy="1"/>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899" name="Line 45"/>
              <p:cNvSpPr>
                <a:spLocks noChangeShapeType="1"/>
              </p:cNvSpPr>
              <p:nvPr/>
            </p:nvSpPr>
            <p:spPr bwMode="auto">
              <a:xfrm>
                <a:off x="2961" y="5959"/>
                <a:ext cx="441" cy="1"/>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900" name="Line 46"/>
              <p:cNvSpPr>
                <a:spLocks noChangeShapeType="1"/>
              </p:cNvSpPr>
              <p:nvPr/>
            </p:nvSpPr>
            <p:spPr bwMode="auto">
              <a:xfrm flipH="1">
                <a:off x="6641" y="5959"/>
                <a:ext cx="541" cy="1"/>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8901" name="Line 47"/>
              <p:cNvSpPr>
                <a:spLocks noChangeShapeType="1"/>
              </p:cNvSpPr>
              <p:nvPr/>
            </p:nvSpPr>
            <p:spPr bwMode="auto">
              <a:xfrm flipH="1">
                <a:off x="5681" y="6200"/>
                <a:ext cx="541" cy="1"/>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78854" name="Text Box 49"/>
            <p:cNvSpPr txBox="1">
              <a:spLocks noChangeArrowheads="1"/>
            </p:cNvSpPr>
            <p:nvPr/>
          </p:nvSpPr>
          <p:spPr bwMode="auto">
            <a:xfrm>
              <a:off x="612" y="1706"/>
              <a:ext cx="195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holes as charge carriers </a:t>
              </a:r>
            </a:p>
          </p:txBody>
        </p:sp>
        <p:sp>
          <p:nvSpPr>
            <p:cNvPr id="78855" name="Text Box 50"/>
            <p:cNvSpPr txBox="1">
              <a:spLocks noChangeArrowheads="1"/>
            </p:cNvSpPr>
            <p:nvPr/>
          </p:nvSpPr>
          <p:spPr bwMode="auto">
            <a:xfrm>
              <a:off x="3379" y="1706"/>
              <a:ext cx="213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electrons as charge carriers </a:t>
              </a:r>
            </a:p>
          </p:txBody>
        </p:sp>
        <p:sp>
          <p:nvSpPr>
            <p:cNvPr id="78856" name="Text Box 51"/>
            <p:cNvSpPr txBox="1">
              <a:spLocks noChangeArrowheads="1"/>
            </p:cNvSpPr>
            <p:nvPr/>
          </p:nvSpPr>
          <p:spPr bwMode="auto">
            <a:xfrm>
              <a:off x="930" y="2681"/>
              <a:ext cx="77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p-type</a:t>
              </a:r>
            </a:p>
          </p:txBody>
        </p:sp>
        <p:sp>
          <p:nvSpPr>
            <p:cNvPr id="78857" name="Text Box 52"/>
            <p:cNvSpPr txBox="1">
              <a:spLocks noChangeArrowheads="1"/>
            </p:cNvSpPr>
            <p:nvPr/>
          </p:nvSpPr>
          <p:spPr bwMode="auto">
            <a:xfrm>
              <a:off x="4105" y="2681"/>
              <a:ext cx="77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n-type</a:t>
              </a:r>
            </a:p>
          </p:txBody>
        </p:sp>
        <p:sp>
          <p:nvSpPr>
            <p:cNvPr id="78858" name="Text Box 53"/>
            <p:cNvSpPr txBox="1">
              <a:spLocks noChangeArrowheads="1"/>
            </p:cNvSpPr>
            <p:nvPr/>
          </p:nvSpPr>
          <p:spPr bwMode="auto">
            <a:xfrm>
              <a:off x="1565" y="2886"/>
              <a:ext cx="58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holes</a:t>
              </a:r>
            </a:p>
          </p:txBody>
        </p:sp>
        <p:sp>
          <p:nvSpPr>
            <p:cNvPr id="78859" name="Text Box 54"/>
            <p:cNvSpPr txBox="1">
              <a:spLocks noChangeArrowheads="1"/>
            </p:cNvSpPr>
            <p:nvPr/>
          </p:nvSpPr>
          <p:spPr bwMode="auto">
            <a:xfrm>
              <a:off x="3287" y="2908"/>
              <a:ext cx="77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electrons</a:t>
              </a:r>
            </a:p>
          </p:txBody>
        </p:sp>
      </p:grpSp>
    </p:spTree>
    <p:extLst>
      <p:ext uri="{BB962C8B-B14F-4D97-AF65-F5344CB8AC3E}">
        <p14:creationId xmlns:p14="http://schemas.microsoft.com/office/powerpoint/2010/main" val="29053379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6020">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60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6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1682750" y="2636838"/>
            <a:ext cx="5121275" cy="2087562"/>
            <a:chOff x="1244" y="2750"/>
            <a:chExt cx="3226" cy="1315"/>
          </a:xfrm>
        </p:grpSpPr>
        <p:sp>
          <p:nvSpPr>
            <p:cNvPr id="79876" name="Line 5"/>
            <p:cNvSpPr>
              <a:spLocks noChangeShapeType="1"/>
            </p:cNvSpPr>
            <p:nvPr/>
          </p:nvSpPr>
          <p:spPr bwMode="auto">
            <a:xfrm>
              <a:off x="1247" y="2941"/>
              <a:ext cx="322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9877" name="Rectangle 6"/>
            <p:cNvSpPr>
              <a:spLocks noChangeArrowheads="1"/>
            </p:cNvSpPr>
            <p:nvPr/>
          </p:nvSpPr>
          <p:spPr bwMode="auto">
            <a:xfrm>
              <a:off x="2135" y="2750"/>
              <a:ext cx="825" cy="400"/>
            </a:xfrm>
            <a:prstGeom prst="rect">
              <a:avLst/>
            </a:prstGeom>
            <a:solidFill>
              <a:srgbClr val="FFFFFF"/>
            </a:solidFill>
            <a:ln w="9525">
              <a:solidFill>
                <a:srgbClr val="000000"/>
              </a:solidFill>
              <a:miter lim="800000"/>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9878" name="Rectangle 7"/>
            <p:cNvSpPr>
              <a:spLocks noChangeArrowheads="1"/>
            </p:cNvSpPr>
            <p:nvPr/>
          </p:nvSpPr>
          <p:spPr bwMode="auto">
            <a:xfrm>
              <a:off x="2960" y="2750"/>
              <a:ext cx="826" cy="400"/>
            </a:xfrm>
            <a:prstGeom prst="rect">
              <a:avLst/>
            </a:prstGeom>
            <a:solidFill>
              <a:srgbClr val="FFFFFF"/>
            </a:solidFill>
            <a:ln w="9525">
              <a:solidFill>
                <a:srgbClr val="000000"/>
              </a:solidFill>
              <a:miter lim="800000"/>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9879" name="Line 8"/>
            <p:cNvSpPr>
              <a:spLocks noChangeShapeType="1"/>
            </p:cNvSpPr>
            <p:nvPr/>
          </p:nvSpPr>
          <p:spPr bwMode="auto">
            <a:xfrm>
              <a:off x="1247" y="2960"/>
              <a:ext cx="0" cy="8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9880" name="Line 9"/>
            <p:cNvSpPr>
              <a:spLocks noChangeShapeType="1"/>
            </p:cNvSpPr>
            <p:nvPr/>
          </p:nvSpPr>
          <p:spPr bwMode="auto">
            <a:xfrm>
              <a:off x="4470" y="2942"/>
              <a:ext cx="0" cy="80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9881" name="Line 10"/>
            <p:cNvSpPr>
              <a:spLocks noChangeShapeType="1"/>
            </p:cNvSpPr>
            <p:nvPr/>
          </p:nvSpPr>
          <p:spPr bwMode="auto">
            <a:xfrm>
              <a:off x="1244" y="3759"/>
              <a:ext cx="163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9882" name="Line 11"/>
            <p:cNvSpPr>
              <a:spLocks noChangeShapeType="1"/>
            </p:cNvSpPr>
            <p:nvPr/>
          </p:nvSpPr>
          <p:spPr bwMode="auto">
            <a:xfrm>
              <a:off x="3099" y="3747"/>
              <a:ext cx="136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9883" name="Line 12"/>
            <p:cNvSpPr>
              <a:spLocks noChangeShapeType="1"/>
            </p:cNvSpPr>
            <p:nvPr/>
          </p:nvSpPr>
          <p:spPr bwMode="auto">
            <a:xfrm flipH="1">
              <a:off x="2886" y="3589"/>
              <a:ext cx="0" cy="32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9884" name="Line 13"/>
            <p:cNvSpPr>
              <a:spLocks noChangeShapeType="1"/>
            </p:cNvSpPr>
            <p:nvPr/>
          </p:nvSpPr>
          <p:spPr bwMode="auto">
            <a:xfrm>
              <a:off x="3084" y="3398"/>
              <a:ext cx="0" cy="66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9885" name="Text Box 14"/>
            <p:cNvSpPr txBox="1">
              <a:spLocks noChangeArrowheads="1"/>
            </p:cNvSpPr>
            <p:nvPr/>
          </p:nvSpPr>
          <p:spPr bwMode="auto">
            <a:xfrm>
              <a:off x="3243" y="2840"/>
              <a:ext cx="2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n</a:t>
              </a:r>
            </a:p>
          </p:txBody>
        </p:sp>
        <p:sp>
          <p:nvSpPr>
            <p:cNvPr id="79886" name="Text Box 15"/>
            <p:cNvSpPr txBox="1">
              <a:spLocks noChangeArrowheads="1"/>
            </p:cNvSpPr>
            <p:nvPr/>
          </p:nvSpPr>
          <p:spPr bwMode="auto">
            <a:xfrm>
              <a:off x="2426" y="2840"/>
              <a:ext cx="2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p</a:t>
              </a:r>
            </a:p>
          </p:txBody>
        </p:sp>
      </p:grpSp>
      <p:sp>
        <p:nvSpPr>
          <p:cNvPr id="79875" name="Text Box 16"/>
          <p:cNvSpPr txBox="1">
            <a:spLocks noChangeArrowheads="1"/>
          </p:cNvSpPr>
          <p:nvPr/>
        </p:nvSpPr>
        <p:spPr bwMode="auto">
          <a:xfrm>
            <a:off x="611188" y="549275"/>
            <a:ext cx="7993062"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2. The Reverse-biased Diode</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The diode does not conduct when reverse-biased.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Cell connected positive end to n-type, negative end to p-type.</a:t>
            </a:r>
          </a:p>
        </p:txBody>
      </p:sp>
    </p:spTree>
    <p:extLst>
      <p:ext uri="{BB962C8B-B14F-4D97-AF65-F5344CB8AC3E}">
        <p14:creationId xmlns:p14="http://schemas.microsoft.com/office/powerpoint/2010/main" val="19289243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38"/>
          <p:cNvSpPr txBox="1">
            <a:spLocks noChangeArrowheads="1"/>
          </p:cNvSpPr>
          <p:nvPr/>
        </p:nvSpPr>
        <p:spPr bwMode="auto">
          <a:xfrm>
            <a:off x="539750" y="549275"/>
            <a:ext cx="82089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899" name="Text Box 39"/>
          <p:cNvSpPr txBox="1">
            <a:spLocks noChangeArrowheads="1"/>
          </p:cNvSpPr>
          <p:nvPr/>
        </p:nvSpPr>
        <p:spPr bwMode="auto">
          <a:xfrm>
            <a:off x="395288" y="476250"/>
            <a:ext cx="828040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In the reverse-biased diode, electrons are attracted to the positive terminal while holes are attracted to the negative terminal and so the charge carriers move away from the junction.</a:t>
            </a: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 </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The depletion layer becomes wider and the diode does not conduct.</a:t>
            </a:r>
          </a:p>
        </p:txBody>
      </p:sp>
      <p:grpSp>
        <p:nvGrpSpPr>
          <p:cNvPr id="2" name="Group 47"/>
          <p:cNvGrpSpPr>
            <a:grpSpLocks/>
          </p:cNvGrpSpPr>
          <p:nvPr/>
        </p:nvGrpSpPr>
        <p:grpSpPr bwMode="auto">
          <a:xfrm>
            <a:off x="1116013" y="2527300"/>
            <a:ext cx="6264275" cy="3349625"/>
            <a:chOff x="703" y="1592"/>
            <a:chExt cx="3946" cy="2110"/>
          </a:xfrm>
        </p:grpSpPr>
        <p:grpSp>
          <p:nvGrpSpPr>
            <p:cNvPr id="80901" name="Group 4"/>
            <p:cNvGrpSpPr>
              <a:grpSpLocks/>
            </p:cNvGrpSpPr>
            <p:nvPr/>
          </p:nvGrpSpPr>
          <p:grpSpPr bwMode="auto">
            <a:xfrm>
              <a:off x="703" y="1842"/>
              <a:ext cx="3946" cy="1860"/>
              <a:chOff x="1181" y="12657"/>
              <a:chExt cx="7441" cy="2778"/>
            </a:xfrm>
          </p:grpSpPr>
          <p:sp>
            <p:nvSpPr>
              <p:cNvPr id="80909" name="Line 5"/>
              <p:cNvSpPr>
                <a:spLocks noChangeShapeType="1"/>
              </p:cNvSpPr>
              <p:nvPr/>
            </p:nvSpPr>
            <p:spPr bwMode="auto">
              <a:xfrm>
                <a:off x="1181" y="13437"/>
                <a:ext cx="7441"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10" name="Rectangle 6"/>
              <p:cNvSpPr>
                <a:spLocks noChangeArrowheads="1"/>
              </p:cNvSpPr>
              <p:nvPr/>
            </p:nvSpPr>
            <p:spPr bwMode="auto">
              <a:xfrm>
                <a:off x="2301" y="12982"/>
                <a:ext cx="2561" cy="921"/>
              </a:xfrm>
              <a:prstGeom prst="rect">
                <a:avLst/>
              </a:prstGeom>
              <a:solidFill>
                <a:srgbClr val="BFBFBF"/>
              </a:solidFill>
              <a:ln w="12700">
                <a:solidFill>
                  <a:srgbClr val="000000"/>
                </a:solidFill>
                <a:miter lim="800000"/>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11" name="Rectangle 7"/>
              <p:cNvSpPr>
                <a:spLocks noChangeArrowheads="1"/>
              </p:cNvSpPr>
              <p:nvPr/>
            </p:nvSpPr>
            <p:spPr bwMode="auto">
              <a:xfrm>
                <a:off x="4861" y="12982"/>
                <a:ext cx="2561" cy="921"/>
              </a:xfrm>
              <a:prstGeom prst="rect">
                <a:avLst/>
              </a:prstGeom>
              <a:solidFill>
                <a:srgbClr val="F2F2F2"/>
              </a:solidFill>
              <a:ln w="12700">
                <a:solidFill>
                  <a:srgbClr val="000000"/>
                </a:solidFill>
                <a:miter lim="800000"/>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12" name="Oval 8"/>
              <p:cNvSpPr>
                <a:spLocks noChangeArrowheads="1"/>
              </p:cNvSpPr>
              <p:nvPr/>
            </p:nvSpPr>
            <p:spPr bwMode="auto">
              <a:xfrm>
                <a:off x="2981" y="13181"/>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13" name="Oval 9"/>
              <p:cNvSpPr>
                <a:spLocks noChangeArrowheads="1"/>
              </p:cNvSpPr>
              <p:nvPr/>
            </p:nvSpPr>
            <p:spPr bwMode="auto">
              <a:xfrm>
                <a:off x="3221" y="13620"/>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14" name="Oval 10"/>
              <p:cNvSpPr>
                <a:spLocks noChangeArrowheads="1"/>
              </p:cNvSpPr>
              <p:nvPr/>
            </p:nvSpPr>
            <p:spPr bwMode="auto">
              <a:xfrm>
                <a:off x="3741" y="13700"/>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15" name="Oval 11"/>
              <p:cNvSpPr>
                <a:spLocks noChangeArrowheads="1"/>
              </p:cNvSpPr>
              <p:nvPr/>
            </p:nvSpPr>
            <p:spPr bwMode="auto">
              <a:xfrm>
                <a:off x="3421" y="13142"/>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16" name="Oval 12"/>
              <p:cNvSpPr>
                <a:spLocks noChangeArrowheads="1"/>
              </p:cNvSpPr>
              <p:nvPr/>
            </p:nvSpPr>
            <p:spPr bwMode="auto">
              <a:xfrm>
                <a:off x="2861" y="13580"/>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17" name="Oval 13"/>
              <p:cNvSpPr>
                <a:spLocks noChangeArrowheads="1"/>
              </p:cNvSpPr>
              <p:nvPr/>
            </p:nvSpPr>
            <p:spPr bwMode="auto">
              <a:xfrm>
                <a:off x="2601" y="13441"/>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18" name="Oval 14"/>
              <p:cNvSpPr>
                <a:spLocks noChangeArrowheads="1"/>
              </p:cNvSpPr>
              <p:nvPr/>
            </p:nvSpPr>
            <p:spPr bwMode="auto">
              <a:xfrm>
                <a:off x="2501" y="13062"/>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19" name="Oval 15"/>
              <p:cNvSpPr>
                <a:spLocks noChangeArrowheads="1"/>
              </p:cNvSpPr>
              <p:nvPr/>
            </p:nvSpPr>
            <p:spPr bwMode="auto">
              <a:xfrm>
                <a:off x="4141" y="13142"/>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20" name="Oval 16"/>
              <p:cNvSpPr>
                <a:spLocks noChangeArrowheads="1"/>
              </p:cNvSpPr>
              <p:nvPr/>
            </p:nvSpPr>
            <p:spPr bwMode="auto">
              <a:xfrm>
                <a:off x="4101" y="13540"/>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21" name="Oval 17"/>
              <p:cNvSpPr>
                <a:spLocks noChangeArrowheads="1"/>
              </p:cNvSpPr>
              <p:nvPr/>
            </p:nvSpPr>
            <p:spPr bwMode="auto">
              <a:xfrm>
                <a:off x="4541" y="13221"/>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22" name="Line 18"/>
              <p:cNvSpPr>
                <a:spLocks noChangeShapeType="1"/>
              </p:cNvSpPr>
              <p:nvPr/>
            </p:nvSpPr>
            <p:spPr bwMode="auto">
              <a:xfrm>
                <a:off x="6401" y="14191"/>
                <a:ext cx="881" cy="1"/>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23" name="Line 19"/>
              <p:cNvSpPr>
                <a:spLocks noChangeShapeType="1"/>
              </p:cNvSpPr>
              <p:nvPr/>
            </p:nvSpPr>
            <p:spPr bwMode="auto">
              <a:xfrm flipH="1">
                <a:off x="2461" y="14191"/>
                <a:ext cx="1161" cy="1"/>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24" name="Oval 20"/>
              <p:cNvSpPr>
                <a:spLocks noChangeArrowheads="1"/>
              </p:cNvSpPr>
              <p:nvPr/>
            </p:nvSpPr>
            <p:spPr bwMode="auto">
              <a:xfrm>
                <a:off x="5421" y="13143"/>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25" name="Oval 21"/>
              <p:cNvSpPr>
                <a:spLocks noChangeArrowheads="1"/>
              </p:cNvSpPr>
              <p:nvPr/>
            </p:nvSpPr>
            <p:spPr bwMode="auto">
              <a:xfrm>
                <a:off x="6741" y="13263"/>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26" name="Oval 22"/>
              <p:cNvSpPr>
                <a:spLocks noChangeArrowheads="1"/>
              </p:cNvSpPr>
              <p:nvPr/>
            </p:nvSpPr>
            <p:spPr bwMode="auto">
              <a:xfrm>
                <a:off x="6301" y="13421"/>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27" name="Oval 23"/>
              <p:cNvSpPr>
                <a:spLocks noChangeArrowheads="1"/>
              </p:cNvSpPr>
              <p:nvPr/>
            </p:nvSpPr>
            <p:spPr bwMode="auto">
              <a:xfrm>
                <a:off x="7061" y="13620"/>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28" name="Oval 24"/>
              <p:cNvSpPr>
                <a:spLocks noChangeArrowheads="1"/>
              </p:cNvSpPr>
              <p:nvPr/>
            </p:nvSpPr>
            <p:spPr bwMode="auto">
              <a:xfrm>
                <a:off x="6381" y="13142"/>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29" name="Oval 25"/>
              <p:cNvSpPr>
                <a:spLocks noChangeArrowheads="1"/>
              </p:cNvSpPr>
              <p:nvPr/>
            </p:nvSpPr>
            <p:spPr bwMode="auto">
              <a:xfrm>
                <a:off x="7101" y="13261"/>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30" name="Oval 26"/>
              <p:cNvSpPr>
                <a:spLocks noChangeArrowheads="1"/>
              </p:cNvSpPr>
              <p:nvPr/>
            </p:nvSpPr>
            <p:spPr bwMode="auto">
              <a:xfrm>
                <a:off x="6641" y="13640"/>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31" name="Oval 27"/>
              <p:cNvSpPr>
                <a:spLocks noChangeArrowheads="1"/>
              </p:cNvSpPr>
              <p:nvPr/>
            </p:nvSpPr>
            <p:spPr bwMode="auto">
              <a:xfrm>
                <a:off x="5381" y="13541"/>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32" name="Oval 28"/>
              <p:cNvSpPr>
                <a:spLocks noChangeArrowheads="1"/>
              </p:cNvSpPr>
              <p:nvPr/>
            </p:nvSpPr>
            <p:spPr bwMode="auto">
              <a:xfrm>
                <a:off x="5901" y="13300"/>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33" name="Oval 29"/>
              <p:cNvSpPr>
                <a:spLocks noChangeArrowheads="1"/>
              </p:cNvSpPr>
              <p:nvPr/>
            </p:nvSpPr>
            <p:spPr bwMode="auto">
              <a:xfrm>
                <a:off x="5141" y="13102"/>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34" name="Line 30"/>
              <p:cNvSpPr>
                <a:spLocks noChangeShapeType="1"/>
              </p:cNvSpPr>
              <p:nvPr/>
            </p:nvSpPr>
            <p:spPr bwMode="auto">
              <a:xfrm>
                <a:off x="1181" y="13437"/>
                <a:ext cx="1" cy="156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35" name="Line 31"/>
              <p:cNvSpPr>
                <a:spLocks noChangeShapeType="1"/>
              </p:cNvSpPr>
              <p:nvPr/>
            </p:nvSpPr>
            <p:spPr bwMode="auto">
              <a:xfrm>
                <a:off x="1181" y="14992"/>
                <a:ext cx="3621"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36" name="Line 32"/>
              <p:cNvSpPr>
                <a:spLocks noChangeShapeType="1"/>
              </p:cNvSpPr>
              <p:nvPr/>
            </p:nvSpPr>
            <p:spPr bwMode="auto">
              <a:xfrm>
                <a:off x="4821" y="14733"/>
                <a:ext cx="1" cy="48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37" name="Line 33"/>
              <p:cNvSpPr>
                <a:spLocks noChangeShapeType="1"/>
              </p:cNvSpPr>
              <p:nvPr/>
            </p:nvSpPr>
            <p:spPr bwMode="auto">
              <a:xfrm>
                <a:off x="5081" y="14554"/>
                <a:ext cx="1" cy="88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38" name="Line 34"/>
              <p:cNvSpPr>
                <a:spLocks noChangeShapeType="1"/>
              </p:cNvSpPr>
              <p:nvPr/>
            </p:nvSpPr>
            <p:spPr bwMode="auto">
              <a:xfrm>
                <a:off x="5081" y="15012"/>
                <a:ext cx="3541"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39" name="Line 35"/>
              <p:cNvSpPr>
                <a:spLocks noChangeShapeType="1"/>
              </p:cNvSpPr>
              <p:nvPr/>
            </p:nvSpPr>
            <p:spPr bwMode="auto">
              <a:xfrm>
                <a:off x="8621" y="13437"/>
                <a:ext cx="1" cy="156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40" name="Rectangle 36"/>
              <p:cNvSpPr>
                <a:spLocks noChangeArrowheads="1"/>
              </p:cNvSpPr>
              <p:nvPr/>
            </p:nvSpPr>
            <p:spPr bwMode="auto">
              <a:xfrm>
                <a:off x="3621" y="12954"/>
                <a:ext cx="2561" cy="961"/>
              </a:xfrm>
              <a:prstGeom prst="rect">
                <a:avLst/>
              </a:prstGeom>
              <a:solidFill>
                <a:srgbClr val="000000"/>
              </a:solidFill>
              <a:ln w="12700">
                <a:solidFill>
                  <a:srgbClr val="000000"/>
                </a:solidFill>
                <a:miter lim="800000"/>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0941" name="Line 37"/>
              <p:cNvSpPr>
                <a:spLocks noChangeShapeType="1"/>
              </p:cNvSpPr>
              <p:nvPr/>
            </p:nvSpPr>
            <p:spPr bwMode="auto">
              <a:xfrm>
                <a:off x="4821" y="12657"/>
                <a:ext cx="41" cy="261"/>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80902" name="Text Box 40"/>
            <p:cNvSpPr txBox="1">
              <a:spLocks noChangeArrowheads="1"/>
            </p:cNvSpPr>
            <p:nvPr/>
          </p:nvSpPr>
          <p:spPr bwMode="auto">
            <a:xfrm>
              <a:off x="2109" y="1592"/>
              <a:ext cx="122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depletion layer</a:t>
              </a:r>
            </a:p>
          </p:txBody>
        </p:sp>
        <p:sp>
          <p:nvSpPr>
            <p:cNvPr id="80903" name="Text Box 41"/>
            <p:cNvSpPr txBox="1">
              <a:spLocks noChangeArrowheads="1"/>
            </p:cNvSpPr>
            <p:nvPr/>
          </p:nvSpPr>
          <p:spPr bwMode="auto">
            <a:xfrm>
              <a:off x="3061" y="1797"/>
              <a:ext cx="40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a:t>
              </a:r>
            </a:p>
          </p:txBody>
        </p:sp>
        <p:sp>
          <p:nvSpPr>
            <p:cNvPr id="80904" name="Text Box 42"/>
            <p:cNvSpPr txBox="1">
              <a:spLocks noChangeArrowheads="1"/>
            </p:cNvSpPr>
            <p:nvPr/>
          </p:nvSpPr>
          <p:spPr bwMode="auto">
            <a:xfrm>
              <a:off x="2109" y="1797"/>
              <a:ext cx="40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 -</a:t>
              </a:r>
            </a:p>
          </p:txBody>
        </p:sp>
        <p:sp>
          <p:nvSpPr>
            <p:cNvPr id="80905" name="Text Box 43"/>
            <p:cNvSpPr txBox="1">
              <a:spLocks noChangeArrowheads="1"/>
            </p:cNvSpPr>
            <p:nvPr/>
          </p:nvSpPr>
          <p:spPr bwMode="auto">
            <a:xfrm>
              <a:off x="748" y="2409"/>
              <a:ext cx="63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p-type</a:t>
              </a:r>
            </a:p>
          </p:txBody>
        </p:sp>
        <p:sp>
          <p:nvSpPr>
            <p:cNvPr id="80906" name="Text Box 44"/>
            <p:cNvSpPr txBox="1">
              <a:spLocks noChangeArrowheads="1"/>
            </p:cNvSpPr>
            <p:nvPr/>
          </p:nvSpPr>
          <p:spPr bwMode="auto">
            <a:xfrm>
              <a:off x="4014" y="2409"/>
              <a:ext cx="635"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n-type</a:t>
              </a:r>
            </a:p>
          </p:txBody>
        </p:sp>
        <p:sp>
          <p:nvSpPr>
            <p:cNvPr id="80907" name="Text Box 45"/>
            <p:cNvSpPr txBox="1">
              <a:spLocks noChangeArrowheads="1"/>
            </p:cNvSpPr>
            <p:nvPr/>
          </p:nvSpPr>
          <p:spPr bwMode="auto">
            <a:xfrm>
              <a:off x="1701" y="2840"/>
              <a:ext cx="77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holes</a:t>
              </a:r>
            </a:p>
          </p:txBody>
        </p:sp>
        <p:sp>
          <p:nvSpPr>
            <p:cNvPr id="80908" name="Text Box 46"/>
            <p:cNvSpPr txBox="1">
              <a:spLocks noChangeArrowheads="1"/>
            </p:cNvSpPr>
            <p:nvPr/>
          </p:nvSpPr>
          <p:spPr bwMode="auto">
            <a:xfrm>
              <a:off x="2925" y="2840"/>
              <a:ext cx="77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electrons</a:t>
              </a:r>
            </a:p>
          </p:txBody>
        </p:sp>
      </p:grpSp>
    </p:spTree>
    <p:extLst>
      <p:ext uri="{BB962C8B-B14F-4D97-AF65-F5344CB8AC3E}">
        <p14:creationId xmlns:p14="http://schemas.microsoft.com/office/powerpoint/2010/main" val="37836327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4"/>
          <p:cNvSpPr txBox="1">
            <a:spLocks noChangeArrowheads="1"/>
          </p:cNvSpPr>
          <p:nvPr/>
        </p:nvSpPr>
        <p:spPr bwMode="auto">
          <a:xfrm>
            <a:off x="755650" y="260350"/>
            <a:ext cx="7632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I-V Characteristics of a p-n Junction Diode</a:t>
            </a:r>
          </a:p>
        </p:txBody>
      </p:sp>
      <p:grpSp>
        <p:nvGrpSpPr>
          <p:cNvPr id="81923" name="Group 20"/>
          <p:cNvGrpSpPr>
            <a:grpSpLocks/>
          </p:cNvGrpSpPr>
          <p:nvPr/>
        </p:nvGrpSpPr>
        <p:grpSpPr bwMode="auto">
          <a:xfrm>
            <a:off x="1041400" y="1195388"/>
            <a:ext cx="6192838" cy="4465637"/>
            <a:chOff x="656" y="935"/>
            <a:chExt cx="3901" cy="2813"/>
          </a:xfrm>
        </p:grpSpPr>
        <p:sp>
          <p:nvSpPr>
            <p:cNvPr id="81934" name="Line 5"/>
            <p:cNvSpPr>
              <a:spLocks noChangeShapeType="1"/>
            </p:cNvSpPr>
            <p:nvPr/>
          </p:nvSpPr>
          <p:spPr bwMode="auto">
            <a:xfrm>
              <a:off x="2516" y="935"/>
              <a:ext cx="0" cy="2813"/>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1935" name="Line 6"/>
            <p:cNvSpPr>
              <a:spLocks noChangeShapeType="1"/>
            </p:cNvSpPr>
            <p:nvPr/>
          </p:nvSpPr>
          <p:spPr bwMode="auto">
            <a:xfrm rot="5400000">
              <a:off x="2607" y="390"/>
              <a:ext cx="0" cy="3901"/>
            </a:xfrm>
            <a:prstGeom prst="line">
              <a:avLst/>
            </a:prstGeom>
            <a:noFill/>
            <a:ln w="2857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1936" name="Text Box 7"/>
            <p:cNvSpPr txBox="1">
              <a:spLocks noChangeArrowheads="1"/>
            </p:cNvSpPr>
            <p:nvPr/>
          </p:nvSpPr>
          <p:spPr bwMode="auto">
            <a:xfrm>
              <a:off x="2244" y="2387"/>
              <a:ext cx="22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a:t>
              </a:r>
            </a:p>
          </p:txBody>
        </p:sp>
        <p:sp>
          <p:nvSpPr>
            <p:cNvPr id="81937" name="Text Box 8"/>
            <p:cNvSpPr txBox="1">
              <a:spLocks noChangeArrowheads="1"/>
            </p:cNvSpPr>
            <p:nvPr/>
          </p:nvSpPr>
          <p:spPr bwMode="auto">
            <a:xfrm>
              <a:off x="2289" y="1026"/>
              <a:ext cx="22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I</a:t>
              </a:r>
            </a:p>
          </p:txBody>
        </p:sp>
        <p:sp>
          <p:nvSpPr>
            <p:cNvPr id="81938" name="Text Box 9"/>
            <p:cNvSpPr txBox="1">
              <a:spLocks noChangeArrowheads="1"/>
            </p:cNvSpPr>
            <p:nvPr/>
          </p:nvSpPr>
          <p:spPr bwMode="auto">
            <a:xfrm>
              <a:off x="4106" y="2387"/>
              <a:ext cx="22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V</a:t>
              </a:r>
            </a:p>
          </p:txBody>
        </p:sp>
      </p:grpSp>
      <p:grpSp>
        <p:nvGrpSpPr>
          <p:cNvPr id="3" name="Group 19"/>
          <p:cNvGrpSpPr>
            <a:grpSpLocks/>
          </p:cNvGrpSpPr>
          <p:nvPr/>
        </p:nvGrpSpPr>
        <p:grpSpPr bwMode="auto">
          <a:xfrm>
            <a:off x="898525" y="1268413"/>
            <a:ext cx="6192838" cy="4392612"/>
            <a:chOff x="566" y="981"/>
            <a:chExt cx="3901" cy="2767"/>
          </a:xfrm>
        </p:grpSpPr>
        <p:sp>
          <p:nvSpPr>
            <p:cNvPr id="81926" name="Freeform 10"/>
            <p:cNvSpPr>
              <a:spLocks/>
            </p:cNvSpPr>
            <p:nvPr/>
          </p:nvSpPr>
          <p:spPr bwMode="auto">
            <a:xfrm>
              <a:off x="612" y="2342"/>
              <a:ext cx="681" cy="1406"/>
            </a:xfrm>
            <a:custGeom>
              <a:avLst/>
              <a:gdLst>
                <a:gd name="T0" fmla="*/ 0 w 681"/>
                <a:gd name="T1" fmla="*/ 1406 h 1406"/>
                <a:gd name="T2" fmla="*/ 181 w 681"/>
                <a:gd name="T3" fmla="*/ 227 h 1406"/>
                <a:gd name="T4" fmla="*/ 681 w 681"/>
                <a:gd name="T5" fmla="*/ 44 h 1406"/>
                <a:gd name="T6" fmla="*/ 0 60000 65536"/>
                <a:gd name="T7" fmla="*/ 0 60000 65536"/>
                <a:gd name="T8" fmla="*/ 0 60000 65536"/>
                <a:gd name="T9" fmla="*/ 0 w 681"/>
                <a:gd name="T10" fmla="*/ 0 h 1406"/>
                <a:gd name="T11" fmla="*/ 681 w 681"/>
                <a:gd name="T12" fmla="*/ 1406 h 1406"/>
              </a:gdLst>
              <a:ahLst/>
              <a:cxnLst>
                <a:cxn ang="T6">
                  <a:pos x="T0" y="T1"/>
                </a:cxn>
                <a:cxn ang="T7">
                  <a:pos x="T2" y="T3"/>
                </a:cxn>
                <a:cxn ang="T8">
                  <a:pos x="T4" y="T5"/>
                </a:cxn>
              </a:cxnLst>
              <a:rect l="T9" t="T10" r="T11" b="T12"/>
              <a:pathLst>
                <a:path w="681" h="1406">
                  <a:moveTo>
                    <a:pt x="0" y="1406"/>
                  </a:moveTo>
                  <a:cubicBezTo>
                    <a:pt x="34" y="930"/>
                    <a:pt x="68" y="454"/>
                    <a:pt x="181" y="227"/>
                  </a:cubicBezTo>
                  <a:cubicBezTo>
                    <a:pt x="294" y="0"/>
                    <a:pt x="577" y="82"/>
                    <a:pt x="681" y="44"/>
                  </a:cubicBezTo>
                </a:path>
              </a:pathLst>
            </a:custGeom>
            <a:noFill/>
            <a:ln w="317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1927" name="Freeform 11"/>
            <p:cNvSpPr>
              <a:spLocks/>
            </p:cNvSpPr>
            <p:nvPr/>
          </p:nvSpPr>
          <p:spPr bwMode="auto">
            <a:xfrm>
              <a:off x="3795" y="981"/>
              <a:ext cx="672" cy="1406"/>
            </a:xfrm>
            <a:custGeom>
              <a:avLst/>
              <a:gdLst>
                <a:gd name="T0" fmla="*/ 672 w 672"/>
                <a:gd name="T1" fmla="*/ 0 h 1406"/>
                <a:gd name="T2" fmla="*/ 491 w 672"/>
                <a:gd name="T3" fmla="*/ 1179 h 1406"/>
                <a:gd name="T4" fmla="*/ 0 w 672"/>
                <a:gd name="T5" fmla="*/ 1365 h 1406"/>
                <a:gd name="T6" fmla="*/ 0 60000 65536"/>
                <a:gd name="T7" fmla="*/ 0 60000 65536"/>
                <a:gd name="T8" fmla="*/ 0 60000 65536"/>
                <a:gd name="T9" fmla="*/ 0 w 672"/>
                <a:gd name="T10" fmla="*/ 0 h 1406"/>
                <a:gd name="T11" fmla="*/ 672 w 672"/>
                <a:gd name="T12" fmla="*/ 1406 h 1406"/>
              </a:gdLst>
              <a:ahLst/>
              <a:cxnLst>
                <a:cxn ang="T6">
                  <a:pos x="T0" y="T1"/>
                </a:cxn>
                <a:cxn ang="T7">
                  <a:pos x="T2" y="T3"/>
                </a:cxn>
                <a:cxn ang="T8">
                  <a:pos x="T4" y="T5"/>
                </a:cxn>
              </a:cxnLst>
              <a:rect l="T9" t="T10" r="T11" b="T12"/>
              <a:pathLst>
                <a:path w="672" h="1406">
                  <a:moveTo>
                    <a:pt x="672" y="0"/>
                  </a:moveTo>
                  <a:cubicBezTo>
                    <a:pt x="638" y="476"/>
                    <a:pt x="603" y="952"/>
                    <a:pt x="491" y="1179"/>
                  </a:cubicBezTo>
                  <a:cubicBezTo>
                    <a:pt x="379" y="1406"/>
                    <a:pt x="102" y="1326"/>
                    <a:pt x="0" y="1365"/>
                  </a:cubicBezTo>
                </a:path>
              </a:pathLst>
            </a:custGeom>
            <a:noFill/>
            <a:ln w="31750">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1928" name="Line 12"/>
            <p:cNvSpPr>
              <a:spLocks noChangeShapeType="1"/>
            </p:cNvSpPr>
            <p:nvPr/>
          </p:nvSpPr>
          <p:spPr bwMode="auto">
            <a:xfrm flipV="1">
              <a:off x="1292" y="2341"/>
              <a:ext cx="2494" cy="46"/>
            </a:xfrm>
            <a:prstGeom prst="line">
              <a:avLst/>
            </a:prstGeom>
            <a:noFill/>
            <a:ln w="31750">
              <a:solidFill>
                <a:srgbClr val="FF33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1929" name="Text Box 14"/>
            <p:cNvSpPr txBox="1">
              <a:spLocks noChangeArrowheads="1"/>
            </p:cNvSpPr>
            <p:nvPr/>
          </p:nvSpPr>
          <p:spPr bwMode="auto">
            <a:xfrm>
              <a:off x="1020" y="1797"/>
              <a:ext cx="86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Leakage current</a:t>
              </a:r>
            </a:p>
          </p:txBody>
        </p:sp>
        <p:sp>
          <p:nvSpPr>
            <p:cNvPr id="81930" name="Line 15"/>
            <p:cNvSpPr>
              <a:spLocks noChangeShapeType="1"/>
            </p:cNvSpPr>
            <p:nvPr/>
          </p:nvSpPr>
          <p:spPr bwMode="auto">
            <a:xfrm>
              <a:off x="1474" y="2205"/>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1931" name="Text Box 16"/>
            <p:cNvSpPr txBox="1">
              <a:spLocks noChangeArrowheads="1"/>
            </p:cNvSpPr>
            <p:nvPr/>
          </p:nvSpPr>
          <p:spPr bwMode="auto">
            <a:xfrm>
              <a:off x="3016" y="2432"/>
              <a:ext cx="499"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0.5V</a:t>
              </a:r>
            </a:p>
          </p:txBody>
        </p:sp>
        <p:sp>
          <p:nvSpPr>
            <p:cNvPr id="81932" name="Text Box 17"/>
            <p:cNvSpPr txBox="1">
              <a:spLocks noChangeArrowheads="1"/>
            </p:cNvSpPr>
            <p:nvPr/>
          </p:nvSpPr>
          <p:spPr bwMode="auto">
            <a:xfrm>
              <a:off x="703" y="2976"/>
              <a:ext cx="81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60V</a:t>
              </a:r>
            </a:p>
          </p:txBody>
        </p:sp>
        <p:sp>
          <p:nvSpPr>
            <p:cNvPr id="81933" name="Text Box 18"/>
            <p:cNvSpPr txBox="1">
              <a:spLocks noChangeArrowheads="1"/>
            </p:cNvSpPr>
            <p:nvPr/>
          </p:nvSpPr>
          <p:spPr bwMode="auto">
            <a:xfrm>
              <a:off x="566" y="3249"/>
              <a:ext cx="1089"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Breakdown voltage</a:t>
              </a:r>
            </a:p>
          </p:txBody>
        </p:sp>
      </p:grpSp>
      <p:sp>
        <p:nvSpPr>
          <p:cNvPr id="89109" name="Text Box 21"/>
          <p:cNvSpPr txBox="1">
            <a:spLocks noChangeArrowheads="1"/>
          </p:cNvSpPr>
          <p:nvPr/>
        </p:nvSpPr>
        <p:spPr bwMode="auto">
          <a:xfrm>
            <a:off x="684213" y="6021388"/>
            <a:ext cx="77755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When reverse biased there is a small </a:t>
            </a: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leakage current</a:t>
            </a: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 due to the flow of the minority charge carriers.</a:t>
            </a:r>
          </a:p>
        </p:txBody>
      </p:sp>
    </p:spTree>
    <p:extLst>
      <p:ext uri="{BB962C8B-B14F-4D97-AF65-F5344CB8AC3E}">
        <p14:creationId xmlns:p14="http://schemas.microsoft.com/office/powerpoint/2010/main" val="23014726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91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10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2"/>
          <p:cNvSpPr txBox="1">
            <a:spLocks noChangeArrowheads="1"/>
          </p:cNvSpPr>
          <p:nvPr/>
        </p:nvSpPr>
        <p:spPr bwMode="auto">
          <a:xfrm>
            <a:off x="971550" y="2781300"/>
            <a:ext cx="662463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GB" altLang="en-US" sz="3200" b="1" i="1" u="none" strike="noStrike" kern="1200" cap="none" spc="0" normalizeH="0" baseline="0" noProof="0">
                <a:ln>
                  <a:noFill/>
                </a:ln>
                <a:solidFill>
                  <a:srgbClr val="3333CC"/>
                </a:solidFill>
                <a:effectLst/>
                <a:uLnTx/>
                <a:uFillTx/>
                <a:latin typeface="Arial" panose="020B0604020202020204" pitchFamily="34" charset="0"/>
                <a:ea typeface="+mn-ea"/>
                <a:cs typeface="+mn-cs"/>
              </a:rPr>
              <a:t>3.2.11 Applications of the p-n Junction Diode</a:t>
            </a:r>
            <a:endParaRPr kumimoji="0" lang="en-GB" altLang="en-US" sz="3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50617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280524" y="1825625"/>
            <a:ext cx="3886200" cy="4351338"/>
          </a:xfrm>
        </p:spPr>
        <p:txBody>
          <a:bodyPr>
            <a:normAutofit/>
          </a:bodyPr>
          <a:lstStyle/>
          <a:p>
            <a:r>
              <a:rPr lang="en-GB" sz="2000" dirty="0">
                <a:solidFill>
                  <a:srgbClr val="7030A0"/>
                </a:solidFill>
                <a:latin typeface="Arial" panose="020B0604020202020204" pitchFamily="34" charset="0"/>
                <a:cs typeface="Arial" panose="020B0604020202020204" pitchFamily="34" charset="0"/>
              </a:rPr>
              <a:t>Electrons in an ATOM can only occupy discreet energy levels. </a:t>
            </a:r>
          </a:p>
          <a:p>
            <a:r>
              <a:rPr lang="en-GB" sz="2000" dirty="0">
                <a:solidFill>
                  <a:srgbClr val="7030A0"/>
                </a:solidFill>
                <a:latin typeface="Arial" panose="020B0604020202020204" pitchFamily="34" charset="0"/>
                <a:cs typeface="Arial" panose="020B0604020202020204" pitchFamily="34" charset="0"/>
              </a:rPr>
              <a:t>However when atoms come together to form SOLIDS, electrons in the different atoms interact.</a:t>
            </a:r>
          </a:p>
          <a:p>
            <a:r>
              <a:rPr lang="en-GB" sz="2000" dirty="0">
                <a:solidFill>
                  <a:srgbClr val="7030A0"/>
                </a:solidFill>
                <a:latin typeface="Arial" panose="020B0604020202020204" pitchFamily="34" charset="0"/>
                <a:cs typeface="Arial" panose="020B0604020202020204" pitchFamily="34" charset="0"/>
              </a:rPr>
              <a:t> The atoms also have thermal vibrations. As this process takes place between large numbers of atoms, each energy level divides into a band of closely spaced levels</a:t>
            </a:r>
            <a:r>
              <a:rPr lang="en-GB" sz="2000" dirty="0">
                <a:solidFill>
                  <a:schemeClr val="accent5"/>
                </a:solidFill>
                <a:latin typeface="Arial" panose="020B0604020202020204" pitchFamily="34" charset="0"/>
                <a:cs typeface="Arial" panose="020B0604020202020204" pitchFamily="34" charset="0"/>
              </a:rPr>
              <a:t>. </a:t>
            </a:r>
          </a:p>
        </p:txBody>
      </p:sp>
      <p:sp>
        <p:nvSpPr>
          <p:cNvPr id="7" name="Content Placeholder 6"/>
          <p:cNvSpPr>
            <a:spLocks noGrp="1"/>
          </p:cNvSpPr>
          <p:nvPr>
            <p:ph sz="half" idx="2"/>
          </p:nvPr>
        </p:nvSpPr>
        <p:spPr/>
        <p:txBody>
          <a:bodyPr>
            <a:normAutofit/>
          </a:bodyPr>
          <a:lstStyle/>
          <a:p>
            <a:endParaRPr lang="en-GB" dirty="0"/>
          </a:p>
        </p:txBody>
      </p:sp>
      <p:grpSp>
        <p:nvGrpSpPr>
          <p:cNvPr id="10" name="Group 9"/>
          <p:cNvGrpSpPr/>
          <p:nvPr/>
        </p:nvGrpSpPr>
        <p:grpSpPr>
          <a:xfrm>
            <a:off x="4494873" y="1461068"/>
            <a:ext cx="4649127" cy="3996303"/>
            <a:chOff x="4247686" y="1487194"/>
            <a:chExt cx="4649127" cy="3996303"/>
          </a:xfrm>
        </p:grpSpPr>
        <p:pic>
          <p:nvPicPr>
            <p:cNvPr id="8" name="Picture 7"/>
            <p:cNvPicPr>
              <a:picLocks noChangeAspect="1"/>
            </p:cNvPicPr>
            <p:nvPr/>
          </p:nvPicPr>
          <p:blipFill>
            <a:blip r:embed="rId2"/>
            <a:stretch>
              <a:fillRect/>
            </a:stretch>
          </p:blipFill>
          <p:spPr>
            <a:xfrm>
              <a:off x="4247686" y="1825625"/>
              <a:ext cx="4649127" cy="3657872"/>
            </a:xfrm>
            <a:prstGeom prst="rect">
              <a:avLst/>
            </a:prstGeom>
          </p:spPr>
        </p:pic>
        <p:pic>
          <p:nvPicPr>
            <p:cNvPr id="9" name="Picture 8"/>
            <p:cNvPicPr>
              <a:picLocks noChangeAspect="1"/>
            </p:cNvPicPr>
            <p:nvPr/>
          </p:nvPicPr>
          <p:blipFill>
            <a:blip r:embed="rId3"/>
            <a:stretch>
              <a:fillRect/>
            </a:stretch>
          </p:blipFill>
          <p:spPr>
            <a:xfrm>
              <a:off x="4962933" y="1487194"/>
              <a:ext cx="3170953" cy="695488"/>
            </a:xfrm>
            <a:prstGeom prst="rect">
              <a:avLst/>
            </a:prstGeom>
          </p:spPr>
        </p:pic>
      </p:grpSp>
      <p:pic>
        <p:nvPicPr>
          <p:cNvPr id="11" name="Picture 10"/>
          <p:cNvPicPr>
            <a:picLocks noChangeAspect="1"/>
          </p:cNvPicPr>
          <p:nvPr/>
        </p:nvPicPr>
        <p:blipFill>
          <a:blip r:embed="rId4"/>
          <a:stretch>
            <a:fillRect/>
          </a:stretch>
        </p:blipFill>
        <p:spPr>
          <a:xfrm>
            <a:off x="6377531" y="1690689"/>
            <a:ext cx="1094423" cy="691215"/>
          </a:xfrm>
          <a:prstGeom prst="rect">
            <a:avLst/>
          </a:prstGeom>
        </p:spPr>
      </p:pic>
    </p:spTree>
    <p:extLst>
      <p:ext uri="{BB962C8B-B14F-4D97-AF65-F5344CB8AC3E}">
        <p14:creationId xmlns:p14="http://schemas.microsoft.com/office/powerpoint/2010/main" val="276548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4"/>
          <p:cNvSpPr txBox="1">
            <a:spLocks noChangeArrowheads="1"/>
          </p:cNvSpPr>
          <p:nvPr/>
        </p:nvSpPr>
        <p:spPr bwMode="auto">
          <a:xfrm>
            <a:off x="684213" y="765175"/>
            <a:ext cx="47513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1. The Light Emitting Diode</a:t>
            </a:r>
          </a:p>
        </p:txBody>
      </p:sp>
      <p:pic>
        <p:nvPicPr>
          <p:cNvPr id="83971" name="Picture 5" descr="~AUT003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89138"/>
            <a:ext cx="8783638" cy="374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99600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Text Box 4"/>
          <p:cNvSpPr txBox="1">
            <a:spLocks noChangeArrowheads="1"/>
          </p:cNvSpPr>
          <p:nvPr/>
        </p:nvSpPr>
        <p:spPr bwMode="auto">
          <a:xfrm>
            <a:off x="684213" y="549275"/>
            <a:ext cx="7632700" cy="557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dirty="0">
                <a:ln>
                  <a:noFill/>
                </a:ln>
                <a:solidFill>
                  <a:srgbClr val="3333CC"/>
                </a:solidFill>
                <a:effectLst/>
                <a:uLnTx/>
                <a:uFillTx/>
                <a:latin typeface="Arial" panose="020B0604020202020204" pitchFamily="34" charset="0"/>
                <a:ea typeface="+mn-ea"/>
                <a:cs typeface="+mn-cs"/>
              </a:rPr>
              <a:t>We have seen that in a forward biased p-n junction diode, holes and electrons pass through the junction in opposite directions.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dirty="0">
              <a:ln>
                <a:noFill/>
              </a:ln>
              <a:solidFill>
                <a:srgbClr val="3333CC"/>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dirty="0">
                <a:ln>
                  <a:noFill/>
                </a:ln>
                <a:solidFill>
                  <a:srgbClr val="3333CC"/>
                </a:solidFill>
                <a:effectLst/>
                <a:uLnTx/>
                <a:uFillTx/>
                <a:latin typeface="Arial" panose="020B0604020202020204" pitchFamily="34" charset="0"/>
                <a:ea typeface="+mn-ea"/>
                <a:cs typeface="+mn-cs"/>
              </a:rPr>
              <a:t>Sometimes holes and electrons will meet and recombine. When this happens, energy is emitted in the form of a photon.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dirty="0">
              <a:ln>
                <a:noFill/>
              </a:ln>
              <a:solidFill>
                <a:srgbClr val="3333CC"/>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dirty="0">
                <a:ln>
                  <a:noFill/>
                </a:ln>
                <a:solidFill>
                  <a:srgbClr val="3333CC"/>
                </a:solidFill>
                <a:effectLst/>
                <a:uLnTx/>
                <a:uFillTx/>
                <a:latin typeface="Arial" panose="020B0604020202020204" pitchFamily="34" charset="0"/>
                <a:ea typeface="+mn-ea"/>
                <a:cs typeface="+mn-cs"/>
              </a:rPr>
              <a:t>For each recombination of electron and holes, one photon of radiation is emitted. In most semiconductors this takes the form of heat, resulting in a temperature rise.</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dirty="0">
              <a:ln>
                <a:noFill/>
              </a:ln>
              <a:solidFill>
                <a:srgbClr val="3333CC"/>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dirty="0">
                <a:ln>
                  <a:noFill/>
                </a:ln>
                <a:solidFill>
                  <a:srgbClr val="3333CC"/>
                </a:solidFill>
                <a:effectLst/>
                <a:uLnTx/>
                <a:uFillTx/>
                <a:latin typeface="Arial" panose="020B0604020202020204" pitchFamily="34" charset="0"/>
                <a:ea typeface="+mn-ea"/>
                <a:cs typeface="+mn-cs"/>
              </a:rPr>
              <a:t>In some semiconductors however, the energy is emitted as light. If the junction is close to the surface of the material, this light may be able to escape. This makes what we call a Light Emitting Diode (LED).</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1" i="1" u="none" strike="noStrike" kern="1200" cap="none" spc="0" normalizeH="0" baseline="0" noProof="0" dirty="0">
              <a:ln>
                <a:noFill/>
              </a:ln>
              <a:solidFill>
                <a:srgbClr val="3333CC"/>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1" i="1" u="none" strike="noStrike" kern="1200" cap="none" spc="0" normalizeH="0" baseline="0" noProof="0" dirty="0">
                <a:ln>
                  <a:noFill/>
                </a:ln>
                <a:solidFill>
                  <a:srgbClr val="3333CC"/>
                </a:solidFill>
                <a:effectLst/>
                <a:uLnTx/>
                <a:uFillTx/>
                <a:latin typeface="Arial" panose="020B0604020202020204" pitchFamily="34" charset="0"/>
                <a:ea typeface="+mn-ea"/>
                <a:cs typeface="+mn-cs"/>
              </a:rPr>
              <a:t>In the junction region of a forward biased p-n junction diode, positive and negative charge carriers may recombine to give quanta of radiation</a:t>
            </a:r>
          </a:p>
        </p:txBody>
      </p:sp>
    </p:spTree>
    <p:extLst>
      <p:ext uri="{BB962C8B-B14F-4D97-AF65-F5344CB8AC3E}">
        <p14:creationId xmlns:p14="http://schemas.microsoft.com/office/powerpoint/2010/main" val="6088367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64">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64">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164">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216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4"/>
          <p:cNvSpPr txBox="1">
            <a:spLocks noChangeArrowheads="1"/>
          </p:cNvSpPr>
          <p:nvPr/>
        </p:nvSpPr>
        <p:spPr bwMode="auto">
          <a:xfrm>
            <a:off x="539750" y="549275"/>
            <a:ext cx="48958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2. The Photodiode</a:t>
            </a:r>
          </a:p>
        </p:txBody>
      </p:sp>
      <p:sp>
        <p:nvSpPr>
          <p:cNvPr id="86019" name="Text Box 5"/>
          <p:cNvSpPr txBox="1">
            <a:spLocks noChangeArrowheads="1"/>
          </p:cNvSpPr>
          <p:nvPr/>
        </p:nvSpPr>
        <p:spPr bwMode="auto">
          <a:xfrm>
            <a:off x="468313" y="1052513"/>
            <a:ext cx="8351837"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A photodiode is a LED in reverse.</a:t>
            </a:r>
            <a:endPar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A photodiode is a solid-state device in which positive and negative charges are produced by the action</a:t>
            </a: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 </a:t>
            </a: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of light on a p-n junction.</a:t>
            </a: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	</a:t>
            </a:r>
            <a:r>
              <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 </a:t>
            </a:r>
          </a:p>
        </p:txBody>
      </p:sp>
      <p:pic>
        <p:nvPicPr>
          <p:cNvPr id="93190" name="Picture 6" descr="~AUT003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238" y="2349500"/>
            <a:ext cx="2571750" cy="25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191" name="Text Box 7"/>
          <p:cNvSpPr txBox="1">
            <a:spLocks noChangeArrowheads="1"/>
          </p:cNvSpPr>
          <p:nvPr/>
        </p:nvSpPr>
        <p:spPr bwMode="auto">
          <a:xfrm>
            <a:off x="468313" y="5157788"/>
            <a:ext cx="82804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When light falls on the junction, </a:t>
            </a: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electron-hole pairs are produced</a:t>
            </a: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 Each photon gives up its energy and produces one electron-hole pair. The electron-hole pair move in opposite directions and a small voltage is produced across the diode.</a:t>
            </a:r>
          </a:p>
        </p:txBody>
      </p:sp>
    </p:spTree>
    <p:extLst>
      <p:ext uri="{BB962C8B-B14F-4D97-AF65-F5344CB8AC3E}">
        <p14:creationId xmlns:p14="http://schemas.microsoft.com/office/powerpoint/2010/main" val="13091279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319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31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7042" name="Group 20"/>
          <p:cNvGrpSpPr>
            <a:grpSpLocks/>
          </p:cNvGrpSpPr>
          <p:nvPr/>
        </p:nvGrpSpPr>
        <p:grpSpPr bwMode="auto">
          <a:xfrm>
            <a:off x="2268538" y="692150"/>
            <a:ext cx="4073525" cy="2592388"/>
            <a:chOff x="1429" y="436"/>
            <a:chExt cx="2566" cy="1633"/>
          </a:xfrm>
        </p:grpSpPr>
        <p:grpSp>
          <p:nvGrpSpPr>
            <p:cNvPr id="87044" name="Group 11"/>
            <p:cNvGrpSpPr>
              <a:grpSpLocks/>
            </p:cNvGrpSpPr>
            <p:nvPr/>
          </p:nvGrpSpPr>
          <p:grpSpPr bwMode="auto">
            <a:xfrm>
              <a:off x="1429" y="1026"/>
              <a:ext cx="2566" cy="1043"/>
              <a:chOff x="1973" y="1616"/>
              <a:chExt cx="1841" cy="672"/>
            </a:xfrm>
          </p:grpSpPr>
          <p:sp>
            <p:nvSpPr>
              <p:cNvPr id="87051" name="Line 5"/>
              <p:cNvSpPr>
                <a:spLocks noChangeShapeType="1"/>
              </p:cNvSpPr>
              <p:nvPr/>
            </p:nvSpPr>
            <p:spPr bwMode="auto">
              <a:xfrm flipH="1">
                <a:off x="2472" y="1836"/>
                <a:ext cx="225" cy="1"/>
              </a:xfrm>
              <a:prstGeom prst="line">
                <a:avLst/>
              </a:prstGeom>
              <a:noFill/>
              <a:ln w="12700">
                <a:solidFill>
                  <a:srgbClr val="000000"/>
                </a:solidFill>
                <a:round/>
                <a:headEnd type="none" w="lg" len="lg"/>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7052" name="Oval 6"/>
              <p:cNvSpPr>
                <a:spLocks noChangeArrowheads="1"/>
              </p:cNvSpPr>
              <p:nvPr/>
            </p:nvSpPr>
            <p:spPr bwMode="auto">
              <a:xfrm flipV="1">
                <a:off x="2695" y="1805"/>
                <a:ext cx="65" cy="55"/>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7053" name="Line 7"/>
              <p:cNvSpPr>
                <a:spLocks noChangeShapeType="1"/>
              </p:cNvSpPr>
              <p:nvPr/>
            </p:nvSpPr>
            <p:spPr bwMode="auto">
              <a:xfrm>
                <a:off x="3063" y="1828"/>
                <a:ext cx="305" cy="1"/>
              </a:xfrm>
              <a:prstGeom prst="line">
                <a:avLst/>
              </a:prstGeom>
              <a:noFill/>
              <a:ln w="12700">
                <a:solidFill>
                  <a:srgbClr val="000000"/>
                </a:solidFill>
                <a:round/>
                <a:headEnd type="none" w="lg" len="lg"/>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7054" name="Rectangle 8"/>
              <p:cNvSpPr>
                <a:spLocks noChangeArrowheads="1"/>
              </p:cNvSpPr>
              <p:nvPr/>
            </p:nvSpPr>
            <p:spPr bwMode="auto">
              <a:xfrm>
                <a:off x="1973" y="1616"/>
                <a:ext cx="1841" cy="67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7055" name="Line 9"/>
              <p:cNvSpPr>
                <a:spLocks noChangeShapeType="1"/>
              </p:cNvSpPr>
              <p:nvPr/>
            </p:nvSpPr>
            <p:spPr bwMode="auto">
              <a:xfrm>
                <a:off x="2880" y="1616"/>
                <a:ext cx="1" cy="656"/>
              </a:xfrm>
              <a:prstGeom prst="line">
                <a:avLst/>
              </a:prstGeom>
              <a:noFill/>
              <a:ln w="12700">
                <a:solidFill>
                  <a:srgbClr val="000000"/>
                </a:solidFill>
                <a:round/>
                <a:headEnd type="none" w="lg" len="lg"/>
                <a:tailEnd type="none" w="lg" len="lg"/>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7056" name="Oval 10"/>
              <p:cNvSpPr>
                <a:spLocks noChangeArrowheads="1"/>
              </p:cNvSpPr>
              <p:nvPr/>
            </p:nvSpPr>
            <p:spPr bwMode="auto">
              <a:xfrm>
                <a:off x="2999" y="1797"/>
                <a:ext cx="65" cy="64"/>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87045" name="Freeform 12"/>
            <p:cNvSpPr>
              <a:spLocks/>
            </p:cNvSpPr>
            <p:nvPr/>
          </p:nvSpPr>
          <p:spPr bwMode="auto">
            <a:xfrm>
              <a:off x="2608" y="436"/>
              <a:ext cx="241" cy="453"/>
            </a:xfrm>
            <a:custGeom>
              <a:avLst/>
              <a:gdLst>
                <a:gd name="T0" fmla="*/ 128 w 627"/>
                <a:gd name="T1" fmla="*/ 0 h 1087"/>
                <a:gd name="T2" fmla="*/ 112 w 627"/>
                <a:gd name="T3" fmla="*/ 22 h 1087"/>
                <a:gd name="T4" fmla="*/ 163 w 627"/>
                <a:gd name="T5" fmla="*/ 38 h 1087"/>
                <a:gd name="T6" fmla="*/ 93 w 627"/>
                <a:gd name="T7" fmla="*/ 75 h 1087"/>
                <a:gd name="T8" fmla="*/ 180 w 627"/>
                <a:gd name="T9" fmla="*/ 113 h 1087"/>
                <a:gd name="T10" fmla="*/ 58 w 627"/>
                <a:gd name="T11" fmla="*/ 151 h 1087"/>
                <a:gd name="T12" fmla="*/ 232 w 627"/>
                <a:gd name="T13" fmla="*/ 189 h 1087"/>
                <a:gd name="T14" fmla="*/ 6 w 627"/>
                <a:gd name="T15" fmla="*/ 227 h 1087"/>
                <a:gd name="T16" fmla="*/ 197 w 627"/>
                <a:gd name="T17" fmla="*/ 265 h 1087"/>
                <a:gd name="T18" fmla="*/ 75 w 627"/>
                <a:gd name="T19" fmla="*/ 303 h 1087"/>
                <a:gd name="T20" fmla="*/ 163 w 627"/>
                <a:gd name="T21" fmla="*/ 321 h 1087"/>
                <a:gd name="T22" fmla="*/ 93 w 627"/>
                <a:gd name="T23" fmla="*/ 359 h 1087"/>
                <a:gd name="T24" fmla="*/ 88 w 627"/>
                <a:gd name="T25" fmla="*/ 453 h 108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27"/>
                <a:gd name="T40" fmla="*/ 0 h 1087"/>
                <a:gd name="T41" fmla="*/ 627 w 627"/>
                <a:gd name="T42" fmla="*/ 1087 h 108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27" h="1087">
                  <a:moveTo>
                    <a:pt x="332" y="0"/>
                  </a:moveTo>
                  <a:cubicBezTo>
                    <a:pt x="325" y="9"/>
                    <a:pt x="276" y="37"/>
                    <a:pt x="291" y="52"/>
                  </a:cubicBezTo>
                  <a:cubicBezTo>
                    <a:pt x="306" y="67"/>
                    <a:pt x="431" y="70"/>
                    <a:pt x="423" y="91"/>
                  </a:cubicBezTo>
                  <a:cubicBezTo>
                    <a:pt x="415" y="112"/>
                    <a:pt x="234" y="151"/>
                    <a:pt x="241" y="181"/>
                  </a:cubicBezTo>
                  <a:cubicBezTo>
                    <a:pt x="248" y="211"/>
                    <a:pt x="483" y="242"/>
                    <a:pt x="468" y="272"/>
                  </a:cubicBezTo>
                  <a:cubicBezTo>
                    <a:pt x="453" y="302"/>
                    <a:pt x="128" y="333"/>
                    <a:pt x="151" y="363"/>
                  </a:cubicBezTo>
                  <a:cubicBezTo>
                    <a:pt x="174" y="393"/>
                    <a:pt x="627" y="423"/>
                    <a:pt x="604" y="453"/>
                  </a:cubicBezTo>
                  <a:cubicBezTo>
                    <a:pt x="581" y="483"/>
                    <a:pt x="30" y="514"/>
                    <a:pt x="15" y="544"/>
                  </a:cubicBezTo>
                  <a:cubicBezTo>
                    <a:pt x="0" y="574"/>
                    <a:pt x="483" y="605"/>
                    <a:pt x="513" y="635"/>
                  </a:cubicBezTo>
                  <a:cubicBezTo>
                    <a:pt x="543" y="665"/>
                    <a:pt x="211" y="703"/>
                    <a:pt x="196" y="726"/>
                  </a:cubicBezTo>
                  <a:cubicBezTo>
                    <a:pt x="181" y="749"/>
                    <a:pt x="416" y="748"/>
                    <a:pt x="423" y="771"/>
                  </a:cubicBezTo>
                  <a:cubicBezTo>
                    <a:pt x="430" y="794"/>
                    <a:pt x="273" y="809"/>
                    <a:pt x="241" y="862"/>
                  </a:cubicBezTo>
                  <a:cubicBezTo>
                    <a:pt x="209" y="915"/>
                    <a:pt x="231" y="1040"/>
                    <a:pt x="228" y="1087"/>
                  </a:cubicBez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7046" name="Text Box 13"/>
            <p:cNvSpPr txBox="1">
              <a:spLocks noChangeArrowheads="1"/>
            </p:cNvSpPr>
            <p:nvPr/>
          </p:nvSpPr>
          <p:spPr bwMode="auto">
            <a:xfrm>
              <a:off x="2880" y="527"/>
              <a:ext cx="95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photon</a:t>
              </a:r>
            </a:p>
          </p:txBody>
        </p:sp>
        <p:sp>
          <p:nvSpPr>
            <p:cNvPr id="87047" name="Text Box 14"/>
            <p:cNvSpPr txBox="1">
              <a:spLocks noChangeArrowheads="1"/>
            </p:cNvSpPr>
            <p:nvPr/>
          </p:nvSpPr>
          <p:spPr bwMode="auto">
            <a:xfrm>
              <a:off x="1973" y="1366"/>
              <a:ext cx="86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electron</a:t>
              </a:r>
            </a:p>
          </p:txBody>
        </p:sp>
        <p:sp>
          <p:nvSpPr>
            <p:cNvPr id="87048" name="Text Box 15"/>
            <p:cNvSpPr txBox="1">
              <a:spLocks noChangeArrowheads="1"/>
            </p:cNvSpPr>
            <p:nvPr/>
          </p:nvSpPr>
          <p:spPr bwMode="auto">
            <a:xfrm>
              <a:off x="2789" y="1366"/>
              <a:ext cx="59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hole</a:t>
              </a:r>
            </a:p>
          </p:txBody>
        </p:sp>
        <p:sp>
          <p:nvSpPr>
            <p:cNvPr id="87049" name="Text Box 16"/>
            <p:cNvSpPr txBox="1">
              <a:spLocks noChangeArrowheads="1"/>
            </p:cNvSpPr>
            <p:nvPr/>
          </p:nvSpPr>
          <p:spPr bwMode="auto">
            <a:xfrm>
              <a:off x="1836" y="1661"/>
              <a:ext cx="68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p-type</a:t>
              </a:r>
            </a:p>
          </p:txBody>
        </p:sp>
        <p:sp>
          <p:nvSpPr>
            <p:cNvPr id="87050" name="Text Box 17"/>
            <p:cNvSpPr txBox="1">
              <a:spLocks noChangeArrowheads="1"/>
            </p:cNvSpPr>
            <p:nvPr/>
          </p:nvSpPr>
          <p:spPr bwMode="auto">
            <a:xfrm>
              <a:off x="2970" y="1661"/>
              <a:ext cx="68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n-type</a:t>
              </a:r>
            </a:p>
          </p:txBody>
        </p:sp>
      </p:grpSp>
      <p:sp>
        <p:nvSpPr>
          <p:cNvPr id="94227" name="Text Box 19"/>
          <p:cNvSpPr txBox="1">
            <a:spLocks noChangeArrowheads="1"/>
          </p:cNvSpPr>
          <p:nvPr/>
        </p:nvSpPr>
        <p:spPr bwMode="auto">
          <a:xfrm>
            <a:off x="539750" y="4205288"/>
            <a:ext cx="8135938"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If irradiance increases, the number of photons increases, so more electron-hole pairs are produced and consequently more voltage.</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This photodiode can be used in two modes.</a:t>
            </a:r>
          </a:p>
        </p:txBody>
      </p:sp>
    </p:spTree>
    <p:extLst>
      <p:ext uri="{BB962C8B-B14F-4D97-AF65-F5344CB8AC3E}">
        <p14:creationId xmlns:p14="http://schemas.microsoft.com/office/powerpoint/2010/main" val="37909400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422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Text Box 4"/>
          <p:cNvSpPr txBox="1">
            <a:spLocks noChangeArrowheads="1"/>
          </p:cNvSpPr>
          <p:nvPr/>
        </p:nvSpPr>
        <p:spPr bwMode="auto">
          <a:xfrm>
            <a:off x="539750" y="44450"/>
            <a:ext cx="7993063"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(A) Photovoltaic Mode</a:t>
            </a:r>
            <a:endPar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b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b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In this mode the diode has </a:t>
            </a: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no bias voltage applied</a:t>
            </a: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 Photons that are incident on the junction have their energy absorbed, freeing electrons and creating electron-hole pairs. A voltage is generated by the separation of the electron and hole.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More intense light (more photons) will lead to more electron-hole pairs being produced and therefore a higher voltage. In fact, the voltage is proportional to the light irradiance. </a:t>
            </a:r>
          </a:p>
        </p:txBody>
      </p:sp>
      <p:pic>
        <p:nvPicPr>
          <p:cNvPr id="95237" name="Picture 5" descr="~AUT00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3284538"/>
            <a:ext cx="7416800" cy="232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5238" name="Text Box 6"/>
          <p:cNvSpPr txBox="1">
            <a:spLocks noChangeArrowheads="1"/>
          </p:cNvSpPr>
          <p:nvPr/>
        </p:nvSpPr>
        <p:spPr bwMode="auto">
          <a:xfrm>
            <a:off x="323850" y="5373688"/>
            <a:ext cx="8785225"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When light shines on the photodiode, the motor spins round. The greater the light irradiance, the faster the motor spins.</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In the photovoltaic mode , a photodiode may be used to supply power to a load.</a:t>
            </a:r>
          </a:p>
        </p:txBody>
      </p:sp>
    </p:spTree>
    <p:extLst>
      <p:ext uri="{BB962C8B-B14F-4D97-AF65-F5344CB8AC3E}">
        <p14:creationId xmlns:p14="http://schemas.microsoft.com/office/powerpoint/2010/main" val="30763083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5236">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523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52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Text Box 4"/>
          <p:cNvSpPr txBox="1">
            <a:spLocks noChangeArrowheads="1"/>
          </p:cNvSpPr>
          <p:nvPr/>
        </p:nvSpPr>
        <p:spPr bwMode="auto">
          <a:xfrm>
            <a:off x="395288" y="333375"/>
            <a:ext cx="8497887" cy="435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1" i="1" u="none" strike="noStrike" kern="1200" cap="none" spc="0" normalizeH="0" baseline="0" noProof="0" dirty="0">
                <a:ln>
                  <a:noFill/>
                </a:ln>
                <a:solidFill>
                  <a:srgbClr val="3333CC"/>
                </a:solidFill>
                <a:effectLst/>
                <a:uLnTx/>
                <a:uFillTx/>
                <a:latin typeface="Arial" panose="020B0604020202020204" pitchFamily="34" charset="0"/>
                <a:ea typeface="+mn-ea"/>
                <a:cs typeface="+mn-cs"/>
              </a:rPr>
              <a:t>(B) Photoconductive Mode</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dirty="0">
              <a:ln>
                <a:noFill/>
              </a:ln>
              <a:solidFill>
                <a:srgbClr val="3333CC"/>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dirty="0">
                <a:ln>
                  <a:noFill/>
                </a:ln>
                <a:solidFill>
                  <a:srgbClr val="3333CC"/>
                </a:solidFill>
                <a:effectLst/>
                <a:uLnTx/>
                <a:uFillTx/>
                <a:latin typeface="Arial" panose="020B0604020202020204" pitchFamily="34" charset="0"/>
                <a:ea typeface="+mn-ea"/>
                <a:cs typeface="+mn-cs"/>
              </a:rPr>
              <a:t>In this mode the photodiode is connected in </a:t>
            </a:r>
            <a:r>
              <a:rPr kumimoji="0" lang="en-GB" altLang="en-US" sz="2000" b="1" i="1" u="none" strike="noStrike" kern="1200" cap="none" spc="0" normalizeH="0" baseline="0" noProof="0" dirty="0">
                <a:ln>
                  <a:noFill/>
                </a:ln>
                <a:solidFill>
                  <a:srgbClr val="3333CC"/>
                </a:solidFill>
                <a:effectLst/>
                <a:uLnTx/>
                <a:uFillTx/>
                <a:latin typeface="Arial" panose="020B0604020202020204" pitchFamily="34" charset="0"/>
                <a:ea typeface="+mn-ea"/>
                <a:cs typeface="+mn-cs"/>
              </a:rPr>
              <a:t>reverse bias and would normally not conduct</a:t>
            </a:r>
            <a:r>
              <a:rPr kumimoji="0" lang="en-GB" altLang="en-US" sz="2000" b="0" i="0" u="none" strike="noStrike" kern="1200" cap="none" spc="0" normalizeH="0" baseline="0" noProof="0" dirty="0">
                <a:ln>
                  <a:noFill/>
                </a:ln>
                <a:solidFill>
                  <a:srgbClr val="3333CC"/>
                </a:solidFill>
                <a:effectLst/>
                <a:uLnTx/>
                <a:uFillTx/>
                <a:latin typeface="Arial" panose="020B0604020202020204" pitchFamily="34" charset="0"/>
                <a:ea typeface="+mn-ea"/>
                <a:cs typeface="+mn-cs"/>
              </a:rPr>
              <a:t>. If it is kept in the dark it acts just like an ordinary reverse biased p-n junction. However, light shining on the junction will create electron-hole pairs.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dirty="0">
              <a:ln>
                <a:noFill/>
              </a:ln>
              <a:solidFill>
                <a:srgbClr val="3333CC"/>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dirty="0">
                <a:ln>
                  <a:noFill/>
                </a:ln>
                <a:solidFill>
                  <a:srgbClr val="3333CC"/>
                </a:solidFill>
                <a:effectLst/>
                <a:uLnTx/>
                <a:uFillTx/>
                <a:latin typeface="Arial" panose="020B0604020202020204" pitchFamily="34" charset="0"/>
                <a:ea typeface="+mn-ea"/>
                <a:cs typeface="+mn-cs"/>
              </a:rPr>
              <a:t>This will provide a number of free charge carriers in the depletion layer, decreasing the resistance and enabling a current to flow. A greater irradiance of light will lead to more free charge carriers and therefore less resistance. The photodiode acts as a Light Dependant Resistor (LDR).</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dirty="0">
              <a:ln>
                <a:noFill/>
              </a:ln>
              <a:solidFill>
                <a:srgbClr val="3333CC"/>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dirty="0">
                <a:ln>
                  <a:noFill/>
                </a:ln>
                <a:solidFill>
                  <a:srgbClr val="3333CC"/>
                </a:solidFill>
                <a:effectLst/>
                <a:uLnTx/>
                <a:uFillTx/>
                <a:latin typeface="Arial" panose="020B0604020202020204" pitchFamily="34" charset="0"/>
                <a:ea typeface="+mn-ea"/>
                <a:cs typeface="+mn-cs"/>
              </a:rPr>
              <a:t> </a:t>
            </a:r>
            <a:r>
              <a:rPr kumimoji="0" lang="en-GB" altLang="en-US" sz="2000" b="1" i="1" u="none" strike="noStrike" kern="1200" cap="none" spc="0" normalizeH="0" baseline="0" noProof="0" dirty="0">
                <a:ln>
                  <a:noFill/>
                </a:ln>
                <a:solidFill>
                  <a:srgbClr val="3333CC"/>
                </a:solidFill>
                <a:effectLst/>
                <a:uLnTx/>
                <a:uFillTx/>
                <a:latin typeface="Arial" panose="020B0604020202020204" pitchFamily="34" charset="0"/>
                <a:ea typeface="+mn-ea"/>
                <a:cs typeface="+mn-cs"/>
              </a:rPr>
              <a:t>In the photoconductive mode, the photodiode may be used as a light sensor.</a:t>
            </a:r>
          </a:p>
        </p:txBody>
      </p:sp>
    </p:spTree>
    <p:extLst>
      <p:ext uri="{BB962C8B-B14F-4D97-AF65-F5344CB8AC3E}">
        <p14:creationId xmlns:p14="http://schemas.microsoft.com/office/powerpoint/2010/main" val="22872455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6260">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626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114" name="Group 40"/>
          <p:cNvGrpSpPr>
            <a:grpSpLocks/>
          </p:cNvGrpSpPr>
          <p:nvPr/>
        </p:nvGrpSpPr>
        <p:grpSpPr bwMode="auto">
          <a:xfrm>
            <a:off x="971550" y="1341438"/>
            <a:ext cx="6913563" cy="3959225"/>
            <a:chOff x="612" y="346"/>
            <a:chExt cx="4355" cy="2494"/>
          </a:xfrm>
        </p:grpSpPr>
        <p:grpSp>
          <p:nvGrpSpPr>
            <p:cNvPr id="90115" name="Group 4"/>
            <p:cNvGrpSpPr>
              <a:grpSpLocks/>
            </p:cNvGrpSpPr>
            <p:nvPr/>
          </p:nvGrpSpPr>
          <p:grpSpPr bwMode="auto">
            <a:xfrm>
              <a:off x="612" y="1071"/>
              <a:ext cx="4355" cy="1769"/>
              <a:chOff x="1181" y="4714"/>
              <a:chExt cx="7441" cy="2506"/>
            </a:xfrm>
          </p:grpSpPr>
          <p:sp>
            <p:nvSpPr>
              <p:cNvPr id="90121" name="Line 5"/>
              <p:cNvSpPr>
                <a:spLocks noChangeShapeType="1"/>
              </p:cNvSpPr>
              <p:nvPr/>
            </p:nvSpPr>
            <p:spPr bwMode="auto">
              <a:xfrm>
                <a:off x="1181" y="5186"/>
                <a:ext cx="7441"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0122" name="Rectangle 6"/>
              <p:cNvSpPr>
                <a:spLocks noChangeArrowheads="1"/>
              </p:cNvSpPr>
              <p:nvPr/>
            </p:nvSpPr>
            <p:spPr bwMode="auto">
              <a:xfrm>
                <a:off x="2301" y="4731"/>
                <a:ext cx="2561" cy="921"/>
              </a:xfrm>
              <a:prstGeom prst="rect">
                <a:avLst/>
              </a:prstGeom>
              <a:solidFill>
                <a:srgbClr val="BFBFBF"/>
              </a:solidFill>
              <a:ln w="12700">
                <a:solidFill>
                  <a:srgbClr val="000000"/>
                </a:solidFill>
                <a:miter lim="800000"/>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0123" name="Rectangle 7"/>
              <p:cNvSpPr>
                <a:spLocks noChangeArrowheads="1"/>
              </p:cNvSpPr>
              <p:nvPr/>
            </p:nvSpPr>
            <p:spPr bwMode="auto">
              <a:xfrm>
                <a:off x="4861" y="4731"/>
                <a:ext cx="2561" cy="921"/>
              </a:xfrm>
              <a:prstGeom prst="rect">
                <a:avLst/>
              </a:prstGeom>
              <a:solidFill>
                <a:srgbClr val="F2F2F2"/>
              </a:solidFill>
              <a:ln w="12700">
                <a:solidFill>
                  <a:srgbClr val="000000"/>
                </a:solidFill>
                <a:miter lim="800000"/>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0124" name="Oval 8"/>
              <p:cNvSpPr>
                <a:spLocks noChangeArrowheads="1"/>
              </p:cNvSpPr>
              <p:nvPr/>
            </p:nvSpPr>
            <p:spPr bwMode="auto">
              <a:xfrm>
                <a:off x="2861" y="5010"/>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0125" name="Oval 9"/>
              <p:cNvSpPr>
                <a:spLocks noChangeArrowheads="1"/>
              </p:cNvSpPr>
              <p:nvPr/>
            </p:nvSpPr>
            <p:spPr bwMode="auto">
              <a:xfrm>
                <a:off x="3221" y="5369"/>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0126" name="Oval 10"/>
              <p:cNvSpPr>
                <a:spLocks noChangeArrowheads="1"/>
              </p:cNvSpPr>
              <p:nvPr/>
            </p:nvSpPr>
            <p:spPr bwMode="auto">
              <a:xfrm>
                <a:off x="3741" y="5449"/>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0127" name="Oval 11"/>
              <p:cNvSpPr>
                <a:spLocks noChangeArrowheads="1"/>
              </p:cNvSpPr>
              <p:nvPr/>
            </p:nvSpPr>
            <p:spPr bwMode="auto">
              <a:xfrm>
                <a:off x="3421" y="4891"/>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0128" name="Oval 12"/>
              <p:cNvSpPr>
                <a:spLocks noChangeArrowheads="1"/>
              </p:cNvSpPr>
              <p:nvPr/>
            </p:nvSpPr>
            <p:spPr bwMode="auto">
              <a:xfrm>
                <a:off x="2701" y="5329"/>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0129" name="Oval 13"/>
              <p:cNvSpPr>
                <a:spLocks noChangeArrowheads="1"/>
              </p:cNvSpPr>
              <p:nvPr/>
            </p:nvSpPr>
            <p:spPr bwMode="auto">
              <a:xfrm>
                <a:off x="3501" y="5210"/>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0130" name="Oval 14"/>
              <p:cNvSpPr>
                <a:spLocks noChangeArrowheads="1"/>
              </p:cNvSpPr>
              <p:nvPr/>
            </p:nvSpPr>
            <p:spPr bwMode="auto">
              <a:xfrm>
                <a:off x="2501" y="4811"/>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0131" name="Oval 15"/>
              <p:cNvSpPr>
                <a:spLocks noChangeArrowheads="1"/>
              </p:cNvSpPr>
              <p:nvPr/>
            </p:nvSpPr>
            <p:spPr bwMode="auto">
              <a:xfrm>
                <a:off x="4141" y="4891"/>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0132" name="Oval 16"/>
              <p:cNvSpPr>
                <a:spLocks noChangeArrowheads="1"/>
              </p:cNvSpPr>
              <p:nvPr/>
            </p:nvSpPr>
            <p:spPr bwMode="auto">
              <a:xfrm>
                <a:off x="4101" y="5289"/>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0133" name="Oval 17"/>
              <p:cNvSpPr>
                <a:spLocks noChangeArrowheads="1"/>
              </p:cNvSpPr>
              <p:nvPr/>
            </p:nvSpPr>
            <p:spPr bwMode="auto">
              <a:xfrm>
                <a:off x="4541" y="4970"/>
                <a:ext cx="121" cy="121"/>
              </a:xfrm>
              <a:prstGeom prst="ellipse">
                <a:avLst/>
              </a:prstGeom>
              <a:solidFill>
                <a:srgbClr val="FFFFFF"/>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0134" name="Oval 18"/>
              <p:cNvSpPr>
                <a:spLocks noChangeArrowheads="1"/>
              </p:cNvSpPr>
              <p:nvPr/>
            </p:nvSpPr>
            <p:spPr bwMode="auto">
              <a:xfrm>
                <a:off x="5421" y="4892"/>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0135" name="Oval 19"/>
              <p:cNvSpPr>
                <a:spLocks noChangeArrowheads="1"/>
              </p:cNvSpPr>
              <p:nvPr/>
            </p:nvSpPr>
            <p:spPr bwMode="auto">
              <a:xfrm>
                <a:off x="6741" y="4931"/>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0136" name="Oval 20"/>
              <p:cNvSpPr>
                <a:spLocks noChangeArrowheads="1"/>
              </p:cNvSpPr>
              <p:nvPr/>
            </p:nvSpPr>
            <p:spPr bwMode="auto">
              <a:xfrm>
                <a:off x="6141" y="5210"/>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0137" name="Oval 21"/>
              <p:cNvSpPr>
                <a:spLocks noChangeArrowheads="1"/>
              </p:cNvSpPr>
              <p:nvPr/>
            </p:nvSpPr>
            <p:spPr bwMode="auto">
              <a:xfrm>
                <a:off x="7061" y="5369"/>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0138" name="Oval 22"/>
              <p:cNvSpPr>
                <a:spLocks noChangeArrowheads="1"/>
              </p:cNvSpPr>
              <p:nvPr/>
            </p:nvSpPr>
            <p:spPr bwMode="auto">
              <a:xfrm>
                <a:off x="6381" y="4891"/>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0139" name="Oval 23"/>
              <p:cNvSpPr>
                <a:spLocks noChangeArrowheads="1"/>
              </p:cNvSpPr>
              <p:nvPr/>
            </p:nvSpPr>
            <p:spPr bwMode="auto">
              <a:xfrm>
                <a:off x="7101" y="5010"/>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0140" name="Oval 24"/>
              <p:cNvSpPr>
                <a:spLocks noChangeArrowheads="1"/>
              </p:cNvSpPr>
              <p:nvPr/>
            </p:nvSpPr>
            <p:spPr bwMode="auto">
              <a:xfrm>
                <a:off x="6581" y="5329"/>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0141" name="Oval 25"/>
              <p:cNvSpPr>
                <a:spLocks noChangeArrowheads="1"/>
              </p:cNvSpPr>
              <p:nvPr/>
            </p:nvSpPr>
            <p:spPr bwMode="auto">
              <a:xfrm>
                <a:off x="5381" y="5290"/>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0142" name="Oval 26"/>
              <p:cNvSpPr>
                <a:spLocks noChangeArrowheads="1"/>
              </p:cNvSpPr>
              <p:nvPr/>
            </p:nvSpPr>
            <p:spPr bwMode="auto">
              <a:xfrm>
                <a:off x="5801" y="5129"/>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0143" name="Oval 27"/>
              <p:cNvSpPr>
                <a:spLocks noChangeArrowheads="1"/>
              </p:cNvSpPr>
              <p:nvPr/>
            </p:nvSpPr>
            <p:spPr bwMode="auto">
              <a:xfrm>
                <a:off x="5141" y="4851"/>
                <a:ext cx="121" cy="121"/>
              </a:xfrm>
              <a:prstGeom prst="ellipse">
                <a:avLst/>
              </a:prstGeom>
              <a:solidFill>
                <a:srgbClr val="000000"/>
              </a:solidFill>
              <a:ln w="12700">
                <a:solidFill>
                  <a:srgbClr val="000000"/>
                </a:solidFill>
                <a:round/>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0144" name="Line 28"/>
              <p:cNvSpPr>
                <a:spLocks noChangeShapeType="1"/>
              </p:cNvSpPr>
              <p:nvPr/>
            </p:nvSpPr>
            <p:spPr bwMode="auto">
              <a:xfrm>
                <a:off x="1181" y="5186"/>
                <a:ext cx="1" cy="156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0145" name="Line 29"/>
              <p:cNvSpPr>
                <a:spLocks noChangeShapeType="1"/>
              </p:cNvSpPr>
              <p:nvPr/>
            </p:nvSpPr>
            <p:spPr bwMode="auto">
              <a:xfrm>
                <a:off x="1181" y="6741"/>
                <a:ext cx="3361"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0146" name="Line 30"/>
              <p:cNvSpPr>
                <a:spLocks noChangeShapeType="1"/>
              </p:cNvSpPr>
              <p:nvPr/>
            </p:nvSpPr>
            <p:spPr bwMode="auto">
              <a:xfrm>
                <a:off x="4541" y="6502"/>
                <a:ext cx="1" cy="48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0147" name="Line 31"/>
              <p:cNvSpPr>
                <a:spLocks noChangeShapeType="1"/>
              </p:cNvSpPr>
              <p:nvPr/>
            </p:nvSpPr>
            <p:spPr bwMode="auto">
              <a:xfrm>
                <a:off x="4741" y="6339"/>
                <a:ext cx="1" cy="88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0148" name="Line 32"/>
              <p:cNvSpPr>
                <a:spLocks noChangeShapeType="1"/>
              </p:cNvSpPr>
              <p:nvPr/>
            </p:nvSpPr>
            <p:spPr bwMode="auto">
              <a:xfrm>
                <a:off x="4741" y="6741"/>
                <a:ext cx="3841" cy="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0149" name="Line 33"/>
              <p:cNvSpPr>
                <a:spLocks noChangeShapeType="1"/>
              </p:cNvSpPr>
              <p:nvPr/>
            </p:nvSpPr>
            <p:spPr bwMode="auto">
              <a:xfrm>
                <a:off x="8621" y="5186"/>
                <a:ext cx="1" cy="1561"/>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0150" name="Rectangle 34"/>
              <p:cNvSpPr>
                <a:spLocks noChangeArrowheads="1"/>
              </p:cNvSpPr>
              <p:nvPr/>
            </p:nvSpPr>
            <p:spPr bwMode="auto">
              <a:xfrm>
                <a:off x="4421" y="4714"/>
                <a:ext cx="881" cy="950"/>
              </a:xfrm>
              <a:prstGeom prst="rect">
                <a:avLst/>
              </a:prstGeom>
              <a:solidFill>
                <a:srgbClr val="000000"/>
              </a:solidFill>
              <a:ln w="12700">
                <a:solidFill>
                  <a:srgbClr val="000000"/>
                </a:solidFill>
                <a:miter lim="800000"/>
                <a:headEnd/>
                <a:tailEnd/>
              </a:ln>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90116" name="Freeform 35"/>
            <p:cNvSpPr>
              <a:spLocks/>
            </p:cNvSpPr>
            <p:nvPr/>
          </p:nvSpPr>
          <p:spPr bwMode="auto">
            <a:xfrm rot="-2700000">
              <a:off x="2472" y="527"/>
              <a:ext cx="241" cy="453"/>
            </a:xfrm>
            <a:custGeom>
              <a:avLst/>
              <a:gdLst>
                <a:gd name="T0" fmla="*/ 128 w 627"/>
                <a:gd name="T1" fmla="*/ 0 h 1087"/>
                <a:gd name="T2" fmla="*/ 112 w 627"/>
                <a:gd name="T3" fmla="*/ 22 h 1087"/>
                <a:gd name="T4" fmla="*/ 163 w 627"/>
                <a:gd name="T5" fmla="*/ 38 h 1087"/>
                <a:gd name="T6" fmla="*/ 93 w 627"/>
                <a:gd name="T7" fmla="*/ 75 h 1087"/>
                <a:gd name="T8" fmla="*/ 180 w 627"/>
                <a:gd name="T9" fmla="*/ 113 h 1087"/>
                <a:gd name="T10" fmla="*/ 58 w 627"/>
                <a:gd name="T11" fmla="*/ 151 h 1087"/>
                <a:gd name="T12" fmla="*/ 232 w 627"/>
                <a:gd name="T13" fmla="*/ 189 h 1087"/>
                <a:gd name="T14" fmla="*/ 6 w 627"/>
                <a:gd name="T15" fmla="*/ 227 h 1087"/>
                <a:gd name="T16" fmla="*/ 197 w 627"/>
                <a:gd name="T17" fmla="*/ 265 h 1087"/>
                <a:gd name="T18" fmla="*/ 75 w 627"/>
                <a:gd name="T19" fmla="*/ 303 h 1087"/>
                <a:gd name="T20" fmla="*/ 163 w 627"/>
                <a:gd name="T21" fmla="*/ 321 h 1087"/>
                <a:gd name="T22" fmla="*/ 93 w 627"/>
                <a:gd name="T23" fmla="*/ 359 h 1087"/>
                <a:gd name="T24" fmla="*/ 88 w 627"/>
                <a:gd name="T25" fmla="*/ 453 h 108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27"/>
                <a:gd name="T40" fmla="*/ 0 h 1087"/>
                <a:gd name="T41" fmla="*/ 627 w 627"/>
                <a:gd name="T42" fmla="*/ 1087 h 108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27" h="1087">
                  <a:moveTo>
                    <a:pt x="332" y="0"/>
                  </a:moveTo>
                  <a:cubicBezTo>
                    <a:pt x="325" y="9"/>
                    <a:pt x="276" y="37"/>
                    <a:pt x="291" y="52"/>
                  </a:cubicBezTo>
                  <a:cubicBezTo>
                    <a:pt x="306" y="67"/>
                    <a:pt x="431" y="70"/>
                    <a:pt x="423" y="91"/>
                  </a:cubicBezTo>
                  <a:cubicBezTo>
                    <a:pt x="415" y="112"/>
                    <a:pt x="234" y="151"/>
                    <a:pt x="241" y="181"/>
                  </a:cubicBezTo>
                  <a:cubicBezTo>
                    <a:pt x="248" y="211"/>
                    <a:pt x="483" y="242"/>
                    <a:pt x="468" y="272"/>
                  </a:cubicBezTo>
                  <a:cubicBezTo>
                    <a:pt x="453" y="302"/>
                    <a:pt x="128" y="333"/>
                    <a:pt x="151" y="363"/>
                  </a:cubicBezTo>
                  <a:cubicBezTo>
                    <a:pt x="174" y="393"/>
                    <a:pt x="627" y="423"/>
                    <a:pt x="604" y="453"/>
                  </a:cubicBezTo>
                  <a:cubicBezTo>
                    <a:pt x="581" y="483"/>
                    <a:pt x="30" y="514"/>
                    <a:pt x="15" y="544"/>
                  </a:cubicBezTo>
                  <a:cubicBezTo>
                    <a:pt x="0" y="574"/>
                    <a:pt x="483" y="605"/>
                    <a:pt x="513" y="635"/>
                  </a:cubicBezTo>
                  <a:cubicBezTo>
                    <a:pt x="543" y="665"/>
                    <a:pt x="211" y="703"/>
                    <a:pt x="196" y="726"/>
                  </a:cubicBezTo>
                  <a:cubicBezTo>
                    <a:pt x="181" y="749"/>
                    <a:pt x="416" y="748"/>
                    <a:pt x="423" y="771"/>
                  </a:cubicBezTo>
                  <a:cubicBezTo>
                    <a:pt x="430" y="794"/>
                    <a:pt x="273" y="809"/>
                    <a:pt x="241" y="862"/>
                  </a:cubicBezTo>
                  <a:cubicBezTo>
                    <a:pt x="209" y="915"/>
                    <a:pt x="231" y="1040"/>
                    <a:pt x="228" y="1087"/>
                  </a:cubicBez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0117" name="Text Box 36"/>
            <p:cNvSpPr txBox="1">
              <a:spLocks noChangeArrowheads="1"/>
            </p:cNvSpPr>
            <p:nvPr/>
          </p:nvSpPr>
          <p:spPr bwMode="auto">
            <a:xfrm>
              <a:off x="1066" y="346"/>
              <a:ext cx="213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Incident light on junction</a:t>
              </a:r>
            </a:p>
          </p:txBody>
        </p:sp>
        <p:sp>
          <p:nvSpPr>
            <p:cNvPr id="90118" name="Text Box 37"/>
            <p:cNvSpPr txBox="1">
              <a:spLocks noChangeArrowheads="1"/>
            </p:cNvSpPr>
            <p:nvPr/>
          </p:nvSpPr>
          <p:spPr bwMode="auto">
            <a:xfrm>
              <a:off x="2199" y="1842"/>
              <a:ext cx="15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Depletion layer</a:t>
              </a:r>
            </a:p>
          </p:txBody>
        </p:sp>
        <p:sp>
          <p:nvSpPr>
            <p:cNvPr id="90119" name="Text Box 38"/>
            <p:cNvSpPr txBox="1">
              <a:spLocks noChangeArrowheads="1"/>
            </p:cNvSpPr>
            <p:nvPr/>
          </p:nvSpPr>
          <p:spPr bwMode="auto">
            <a:xfrm>
              <a:off x="657" y="1570"/>
              <a:ext cx="59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p-type</a:t>
              </a:r>
            </a:p>
          </p:txBody>
        </p:sp>
        <p:sp>
          <p:nvSpPr>
            <p:cNvPr id="90120" name="Text Box 39"/>
            <p:cNvSpPr txBox="1">
              <a:spLocks noChangeArrowheads="1"/>
            </p:cNvSpPr>
            <p:nvPr/>
          </p:nvSpPr>
          <p:spPr bwMode="auto">
            <a:xfrm>
              <a:off x="4286" y="1570"/>
              <a:ext cx="59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altLang="en-US" sz="2000" b="0" i="0" u="none" strike="noStrike" kern="1200" cap="none" spc="0" normalizeH="0" baseline="0" noProof="0">
                  <a:ln>
                    <a:noFill/>
                  </a:ln>
                  <a:solidFill>
                    <a:srgbClr val="000000"/>
                  </a:solidFill>
                  <a:effectLst/>
                  <a:uLnTx/>
                  <a:uFillTx/>
                  <a:latin typeface="Arial" panose="020B0604020202020204" pitchFamily="34" charset="0"/>
                  <a:ea typeface="+mn-ea"/>
                  <a:cs typeface="+mn-cs"/>
                </a:rPr>
                <a:t>n-type</a:t>
              </a:r>
            </a:p>
          </p:txBody>
        </p:sp>
      </p:grpSp>
    </p:spTree>
    <p:extLst>
      <p:ext uri="{BB962C8B-B14F-4D97-AF65-F5344CB8AC3E}">
        <p14:creationId xmlns:p14="http://schemas.microsoft.com/office/powerpoint/2010/main" val="30452498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hyperphysics.phy-astr.gsu.edu/hbase/Solids/imgsol/bias8.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272" y="1252946"/>
            <a:ext cx="8409836" cy="356724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08272" y="2743200"/>
            <a:ext cx="902517"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052286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Text Box 4"/>
          <p:cNvSpPr txBox="1">
            <a:spLocks noChangeArrowheads="1"/>
          </p:cNvSpPr>
          <p:nvPr/>
        </p:nvSpPr>
        <p:spPr bwMode="auto">
          <a:xfrm>
            <a:off x="468313" y="476250"/>
            <a:ext cx="8424862" cy="435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N.B.</a:t>
            </a:r>
          </a:p>
          <a:p>
            <a:pPr marL="457200" marR="0" lvl="0" indent="-457200" algn="l" defTabSz="914400" rtl="0" eaLnBrk="1" fontAlgn="base" latinLnBrk="0" hangingPunct="1">
              <a:lnSpc>
                <a:spcPct val="100000"/>
              </a:lnSpc>
              <a:spcBef>
                <a:spcPct val="0"/>
              </a:spcBef>
              <a:spcAft>
                <a:spcPct val="0"/>
              </a:spcAft>
              <a:buClrTx/>
              <a:buSzTx/>
              <a:buFontTx/>
              <a:buNone/>
              <a:tabLst/>
              <a:defRPr/>
            </a:pPr>
            <a:endPar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endParaRPr>
          </a:p>
          <a:p>
            <a:pPr marL="457200" marR="0" lvl="0" indent="-457200" algn="l" defTabSz="914400" rtl="0" eaLnBrk="1" fontAlgn="base" latinLnBrk="0" hangingPunct="1">
              <a:lnSpc>
                <a:spcPct val="100000"/>
              </a:lnSpc>
              <a:spcBef>
                <a:spcPct val="0"/>
              </a:spcBef>
              <a:spcAft>
                <a:spcPct val="0"/>
              </a:spcAft>
              <a:buClrTx/>
              <a:buSzTx/>
              <a:buFontTx/>
              <a:buAutoNum type="arabicPeriod"/>
              <a:tabLst/>
              <a:defRPr/>
            </a:pP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The switching action of a reverse biased diode is extremely fast.</a:t>
            </a: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 (The electron-hole pairs created in a photodiode recombine very rapidly, therefore a photodiode reacts very quickly to changes in light irradiance, which makes it very useful for detecting rapid light level  changes e.g. speed measurement, fibre optic communication).</a:t>
            </a:r>
          </a:p>
          <a:p>
            <a:pPr marL="457200" marR="0" lvl="0" indent="-457200" algn="l" defTabSz="914400" rtl="0" eaLnBrk="1" fontAlgn="base" latinLnBrk="0" hangingPunct="1">
              <a:lnSpc>
                <a:spcPct val="100000"/>
              </a:lnSpc>
              <a:spcBef>
                <a:spcPct val="0"/>
              </a:spcBef>
              <a:spcAft>
                <a:spcPct val="0"/>
              </a:spcAft>
              <a:buClrTx/>
              <a:buSzTx/>
              <a:buFontTx/>
              <a:buNone/>
              <a:tabLst/>
              <a:defRPr/>
            </a:pPr>
            <a:endPar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endParaRPr>
          </a:p>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2.   The reverse leakage current of the photodiode is directly proportional to the irradiance of light falling on it. </a:t>
            </a:r>
          </a:p>
          <a:p>
            <a:pPr marL="457200" marR="0" lvl="0" indent="-457200" algn="l" defTabSz="914400" rtl="0" eaLnBrk="1" fontAlgn="base" latinLnBrk="0" hangingPunct="1">
              <a:lnSpc>
                <a:spcPct val="100000"/>
              </a:lnSpc>
              <a:spcBef>
                <a:spcPct val="0"/>
              </a:spcBef>
              <a:spcAft>
                <a:spcPct val="0"/>
              </a:spcAft>
              <a:buClrTx/>
              <a:buSzTx/>
              <a:buFontTx/>
              <a:buNone/>
              <a:tabLst/>
              <a:defRPr/>
            </a:pPr>
            <a:endPar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endParaRPr>
          </a:p>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3.   As long as the reverse biasing voltage is less than the breakdown voltage of the photodiode, the reverse leakage current is almost independent of the reverse biasing voltage.</a:t>
            </a:r>
          </a:p>
        </p:txBody>
      </p:sp>
    </p:spTree>
    <p:extLst>
      <p:ext uri="{BB962C8B-B14F-4D97-AF65-F5344CB8AC3E}">
        <p14:creationId xmlns:p14="http://schemas.microsoft.com/office/powerpoint/2010/main" val="33970580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8308">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830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2" name="Text Box 4"/>
          <p:cNvSpPr txBox="1">
            <a:spLocks noChangeArrowheads="1"/>
          </p:cNvSpPr>
          <p:nvPr/>
        </p:nvSpPr>
        <p:spPr bwMode="auto">
          <a:xfrm>
            <a:off x="323850" y="549275"/>
            <a:ext cx="8785225"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Summary of Semiconductor Devices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p-n junction diode    </a:t>
            </a: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forward bias – conducts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                                   reverse bias – does not conduct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LED                           </a:t>
            </a: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forward bias – conducts and emits light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                                  reverse bias –  does not conduct, so does not emit light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1" i="1" u="none" strike="noStrike" kern="1200" cap="none" spc="0" normalizeH="0" baseline="0" noProof="0">
                <a:ln>
                  <a:noFill/>
                </a:ln>
                <a:solidFill>
                  <a:srgbClr val="3333CC"/>
                </a:solidFill>
                <a:effectLst/>
                <a:uLnTx/>
                <a:uFillTx/>
                <a:latin typeface="Arial" panose="020B0604020202020204" pitchFamily="34" charset="0"/>
                <a:ea typeface="+mn-ea"/>
                <a:cs typeface="+mn-cs"/>
              </a:rPr>
              <a:t>Photodiode             </a:t>
            </a: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no bias –  photovoltaic mode - acts like a solar cell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a:ln>
                  <a:noFill/>
                </a:ln>
                <a:solidFill>
                  <a:srgbClr val="3333CC"/>
                </a:solidFill>
                <a:effectLst/>
                <a:uLnTx/>
                <a:uFillTx/>
                <a:latin typeface="Arial" panose="020B0604020202020204" pitchFamily="34" charset="0"/>
                <a:ea typeface="+mn-ea"/>
                <a:cs typeface="+mn-cs"/>
              </a:rPr>
              <a:t>                                 reverse bias – photoconductive mode - acts like an LDR</a:t>
            </a:r>
          </a:p>
        </p:txBody>
      </p:sp>
    </p:spTree>
    <p:extLst>
      <p:ext uri="{BB962C8B-B14F-4D97-AF65-F5344CB8AC3E}">
        <p14:creationId xmlns:p14="http://schemas.microsoft.com/office/powerpoint/2010/main" val="31298541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933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9332">
                                            <p:txEl>
                                              <p:pRg st="4" end="4"/>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99332">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9332">
                                            <p:txEl>
                                              <p:pRg st="8" end="8"/>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9332">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933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Band Theory</a:t>
            </a:r>
          </a:p>
        </p:txBody>
      </p:sp>
      <p:sp>
        <p:nvSpPr>
          <p:cNvPr id="3" name="Content Placeholder 2"/>
          <p:cNvSpPr>
            <a:spLocks noGrp="1"/>
          </p:cNvSpPr>
          <p:nvPr>
            <p:ph sz="half" idx="1"/>
          </p:nvPr>
        </p:nvSpPr>
        <p:spPr/>
        <p:txBody>
          <a:bodyPr/>
          <a:lstStyle/>
          <a:p>
            <a:endParaRPr lang="en-GB"/>
          </a:p>
        </p:txBody>
      </p:sp>
      <p:sp>
        <p:nvSpPr>
          <p:cNvPr id="4" name="Content Placeholder 3"/>
          <p:cNvSpPr>
            <a:spLocks noGrp="1"/>
          </p:cNvSpPr>
          <p:nvPr>
            <p:ph sz="half" idx="2"/>
          </p:nvPr>
        </p:nvSpPr>
        <p:spPr/>
        <p:txBody>
          <a:bodyPr/>
          <a:lstStyle/>
          <a:p>
            <a:endParaRPr lang="en-GB" dirty="0"/>
          </a:p>
        </p:txBody>
      </p:sp>
      <p:grpSp>
        <p:nvGrpSpPr>
          <p:cNvPr id="5" name="Group 4"/>
          <p:cNvGrpSpPr/>
          <p:nvPr/>
        </p:nvGrpSpPr>
        <p:grpSpPr>
          <a:xfrm>
            <a:off x="274320" y="1690689"/>
            <a:ext cx="3618411" cy="3515880"/>
            <a:chOff x="4247686" y="1487194"/>
            <a:chExt cx="4649127" cy="3996303"/>
          </a:xfrm>
        </p:grpSpPr>
        <p:pic>
          <p:nvPicPr>
            <p:cNvPr id="6" name="Picture 5"/>
            <p:cNvPicPr>
              <a:picLocks noChangeAspect="1"/>
            </p:cNvPicPr>
            <p:nvPr/>
          </p:nvPicPr>
          <p:blipFill>
            <a:blip r:embed="rId2"/>
            <a:stretch>
              <a:fillRect/>
            </a:stretch>
          </p:blipFill>
          <p:spPr>
            <a:xfrm>
              <a:off x="4247686" y="1825625"/>
              <a:ext cx="4649127" cy="3657872"/>
            </a:xfrm>
            <a:prstGeom prst="rect">
              <a:avLst/>
            </a:prstGeom>
          </p:spPr>
        </p:pic>
        <p:pic>
          <p:nvPicPr>
            <p:cNvPr id="7" name="Picture 6"/>
            <p:cNvPicPr>
              <a:picLocks noChangeAspect="1"/>
            </p:cNvPicPr>
            <p:nvPr/>
          </p:nvPicPr>
          <p:blipFill>
            <a:blip r:embed="rId3"/>
            <a:stretch>
              <a:fillRect/>
            </a:stretch>
          </p:blipFill>
          <p:spPr>
            <a:xfrm>
              <a:off x="4962933" y="1487194"/>
              <a:ext cx="3170953" cy="695488"/>
            </a:xfrm>
            <a:prstGeom prst="rect">
              <a:avLst/>
            </a:prstGeom>
          </p:spPr>
        </p:pic>
      </p:grpSp>
      <p:pic>
        <p:nvPicPr>
          <p:cNvPr id="8" name="Picture 7"/>
          <p:cNvPicPr>
            <a:picLocks noChangeAspect="1"/>
          </p:cNvPicPr>
          <p:nvPr/>
        </p:nvPicPr>
        <p:blipFill>
          <a:blip r:embed="rId4"/>
          <a:stretch>
            <a:fillRect/>
          </a:stretch>
        </p:blipFill>
        <p:spPr>
          <a:xfrm>
            <a:off x="4433191" y="1690689"/>
            <a:ext cx="4379051" cy="3718307"/>
          </a:xfrm>
          <a:prstGeom prst="rect">
            <a:avLst/>
          </a:prstGeom>
        </p:spPr>
      </p:pic>
      <p:pic>
        <p:nvPicPr>
          <p:cNvPr id="9" name="Picture 8"/>
          <p:cNvPicPr>
            <a:picLocks noChangeAspect="1"/>
          </p:cNvPicPr>
          <p:nvPr/>
        </p:nvPicPr>
        <p:blipFill>
          <a:blip r:embed="rId5"/>
          <a:stretch>
            <a:fillRect/>
          </a:stretch>
        </p:blipFill>
        <p:spPr>
          <a:xfrm>
            <a:off x="1714462" y="1690689"/>
            <a:ext cx="1094423" cy="691215"/>
          </a:xfrm>
          <a:prstGeom prst="rect">
            <a:avLst/>
          </a:prstGeom>
        </p:spPr>
      </p:pic>
    </p:spTree>
    <p:extLst>
      <p:ext uri="{BB962C8B-B14F-4D97-AF65-F5344CB8AC3E}">
        <p14:creationId xmlns:p14="http://schemas.microsoft.com/office/powerpoint/2010/main" val="4229560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Band Theory</a:t>
            </a:r>
          </a:p>
        </p:txBody>
      </p:sp>
      <p:sp>
        <p:nvSpPr>
          <p:cNvPr id="3" name="Content Placeholder 2"/>
          <p:cNvSpPr>
            <a:spLocks noGrp="1"/>
          </p:cNvSpPr>
          <p:nvPr>
            <p:ph sz="half" idx="1"/>
          </p:nvPr>
        </p:nvSpPr>
        <p:spPr/>
        <p:txBody>
          <a:bodyPr>
            <a:normAutofit/>
          </a:bodyPr>
          <a:lstStyle/>
          <a:p>
            <a:endParaRPr lang="en-GB" dirty="0"/>
          </a:p>
        </p:txBody>
      </p:sp>
      <p:sp>
        <p:nvSpPr>
          <p:cNvPr id="4" name="Content Placeholder 3"/>
          <p:cNvSpPr>
            <a:spLocks noGrp="1"/>
          </p:cNvSpPr>
          <p:nvPr>
            <p:ph sz="half" idx="2"/>
          </p:nvPr>
        </p:nvSpPr>
        <p:spPr/>
        <p:txBody>
          <a:bodyPr>
            <a:normAutofit/>
          </a:bodyPr>
          <a:lstStyle/>
          <a:p>
            <a:r>
              <a:rPr lang="en-GB" sz="2000" dirty="0">
                <a:solidFill>
                  <a:schemeClr val="accent5"/>
                </a:solidFill>
                <a:latin typeface="Arial" panose="020B0604020202020204" pitchFamily="34" charset="0"/>
                <a:cs typeface="Arial" panose="020B0604020202020204" pitchFamily="34" charset="0"/>
              </a:rPr>
              <a:t>Notice that when the atoms are pushed together the greatest effect is on the outer electrons or VALENCE BAND, </a:t>
            </a:r>
            <a:r>
              <a:rPr lang="en-GB" sz="2000" dirty="0" err="1">
                <a:solidFill>
                  <a:schemeClr val="accent5"/>
                </a:solidFill>
                <a:latin typeface="Arial" panose="020B0604020202020204" pitchFamily="34" charset="0"/>
                <a:cs typeface="Arial" panose="020B0604020202020204" pitchFamily="34" charset="0"/>
              </a:rPr>
              <a:t>i.e</a:t>
            </a:r>
            <a:r>
              <a:rPr lang="en-GB" sz="2000" dirty="0">
                <a:solidFill>
                  <a:schemeClr val="accent5"/>
                </a:solidFill>
                <a:latin typeface="Arial" panose="020B0604020202020204" pitchFamily="34" charset="0"/>
                <a:cs typeface="Arial" panose="020B0604020202020204" pitchFamily="34" charset="0"/>
              </a:rPr>
              <a:t> the highest energy levels. </a:t>
            </a:r>
          </a:p>
          <a:p>
            <a:r>
              <a:rPr lang="en-GB" sz="2000" dirty="0">
                <a:solidFill>
                  <a:schemeClr val="accent5"/>
                </a:solidFill>
                <a:latin typeface="Arial" panose="020B0604020202020204" pitchFamily="34" charset="0"/>
                <a:cs typeface="Arial" panose="020B0604020202020204" pitchFamily="34" charset="0"/>
              </a:rPr>
              <a:t>Inner electrons (lower energy levels) are effected much less. </a:t>
            </a:r>
          </a:p>
        </p:txBody>
      </p:sp>
      <p:pic>
        <p:nvPicPr>
          <p:cNvPr id="5" name="Picture 4"/>
          <p:cNvPicPr>
            <a:picLocks noChangeAspect="1"/>
          </p:cNvPicPr>
          <p:nvPr/>
        </p:nvPicPr>
        <p:blipFill>
          <a:blip r:embed="rId2"/>
          <a:stretch>
            <a:fillRect/>
          </a:stretch>
        </p:blipFill>
        <p:spPr>
          <a:xfrm>
            <a:off x="192949" y="1825625"/>
            <a:ext cx="4379051" cy="3718307"/>
          </a:xfrm>
          <a:prstGeom prst="rect">
            <a:avLst/>
          </a:prstGeom>
        </p:spPr>
      </p:pic>
    </p:spTree>
    <p:extLst>
      <p:ext uri="{BB962C8B-B14F-4D97-AF65-F5344CB8AC3E}">
        <p14:creationId xmlns:p14="http://schemas.microsoft.com/office/powerpoint/2010/main" val="3789658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Band Theory</a:t>
            </a:r>
          </a:p>
        </p:txBody>
      </p:sp>
      <p:sp>
        <p:nvSpPr>
          <p:cNvPr id="3" name="Content Placeholder 2"/>
          <p:cNvSpPr>
            <a:spLocks noGrp="1"/>
          </p:cNvSpPr>
          <p:nvPr>
            <p:ph sz="half" idx="1"/>
          </p:nvPr>
        </p:nvSpPr>
        <p:spPr>
          <a:xfrm>
            <a:off x="471896" y="1825625"/>
            <a:ext cx="3886200" cy="4351338"/>
          </a:xfrm>
        </p:spPr>
        <p:txBody>
          <a:bodyPr>
            <a:normAutofit/>
          </a:bodyPr>
          <a:lstStyle/>
          <a:p>
            <a:r>
              <a:rPr lang="en-GB" sz="2000" dirty="0">
                <a:solidFill>
                  <a:schemeClr val="accent5"/>
                </a:solidFill>
                <a:latin typeface="Arial" panose="020B0604020202020204" pitchFamily="34" charset="0"/>
                <a:cs typeface="Arial" panose="020B0604020202020204" pitchFamily="34" charset="0"/>
              </a:rPr>
              <a:t>The nature of the energy bands determines  whether a substance is an electrical conductor or insulator.</a:t>
            </a:r>
          </a:p>
          <a:p>
            <a:r>
              <a:rPr lang="en-GB" sz="2000" dirty="0">
                <a:solidFill>
                  <a:schemeClr val="accent5"/>
                </a:solidFill>
                <a:latin typeface="Arial" panose="020B0604020202020204" pitchFamily="34" charset="0"/>
                <a:cs typeface="Arial" panose="020B0604020202020204" pitchFamily="34" charset="0"/>
              </a:rPr>
              <a:t> In an INSULATOR at absolute zero (0K) the valence band is completely filled.</a:t>
            </a:r>
          </a:p>
          <a:p>
            <a:r>
              <a:rPr lang="en-GB" sz="2000" dirty="0">
                <a:solidFill>
                  <a:schemeClr val="accent5"/>
                </a:solidFill>
                <a:latin typeface="Arial" panose="020B0604020202020204" pitchFamily="34" charset="0"/>
                <a:cs typeface="Arial" panose="020B0604020202020204" pitchFamily="34" charset="0"/>
              </a:rPr>
              <a:t> The next highest band is called the CONDUCTION BAND and is completely empty at absolute zero. </a:t>
            </a:r>
          </a:p>
        </p:txBody>
      </p:sp>
      <p:sp>
        <p:nvSpPr>
          <p:cNvPr id="4" name="Content Placeholder 3"/>
          <p:cNvSpPr>
            <a:spLocks noGrp="1"/>
          </p:cNvSpPr>
          <p:nvPr>
            <p:ph sz="half" idx="2"/>
          </p:nvPr>
        </p:nvSpPr>
        <p:spPr/>
        <p:txBody>
          <a:bodyPr>
            <a:normAutofit/>
          </a:bodyPr>
          <a:lstStyle/>
          <a:p>
            <a:endParaRPr lang="en-GB" dirty="0"/>
          </a:p>
        </p:txBody>
      </p:sp>
      <p:pic>
        <p:nvPicPr>
          <p:cNvPr id="5" name="Picture 4"/>
          <p:cNvPicPr>
            <a:picLocks noChangeAspect="1"/>
          </p:cNvPicPr>
          <p:nvPr/>
        </p:nvPicPr>
        <p:blipFill>
          <a:blip r:embed="rId2"/>
          <a:stretch>
            <a:fillRect/>
          </a:stretch>
        </p:blipFill>
        <p:spPr>
          <a:xfrm>
            <a:off x="4358096" y="1579652"/>
            <a:ext cx="4664910" cy="3436484"/>
          </a:xfrm>
          <a:prstGeom prst="rect">
            <a:avLst/>
          </a:prstGeom>
        </p:spPr>
      </p:pic>
    </p:spTree>
    <p:extLst>
      <p:ext uri="{BB962C8B-B14F-4D97-AF65-F5344CB8AC3E}">
        <p14:creationId xmlns:p14="http://schemas.microsoft.com/office/powerpoint/2010/main" val="1810958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half" idx="1"/>
          </p:nvPr>
        </p:nvSpPr>
        <p:spPr/>
        <p:txBody>
          <a:bodyPr>
            <a:normAutofit/>
          </a:bodyPr>
          <a:lstStyle/>
          <a:p>
            <a:r>
              <a:rPr lang="en-GB" sz="2000" dirty="0">
                <a:solidFill>
                  <a:schemeClr val="accent5"/>
                </a:solidFill>
                <a:latin typeface="Arial" panose="020B0604020202020204" pitchFamily="34" charset="0"/>
                <a:cs typeface="Arial" panose="020B0604020202020204" pitchFamily="34" charset="0"/>
              </a:rPr>
              <a:t>There is a very large gap for insulators between the top of the valence band and the bottom of the conduction band. </a:t>
            </a:r>
          </a:p>
          <a:p>
            <a:r>
              <a:rPr lang="en-GB" sz="2000" dirty="0">
                <a:solidFill>
                  <a:schemeClr val="accent5"/>
                </a:solidFill>
                <a:latin typeface="Arial" panose="020B0604020202020204" pitchFamily="34" charset="0"/>
                <a:cs typeface="Arial" panose="020B0604020202020204" pitchFamily="34" charset="0"/>
              </a:rPr>
              <a:t>Since the valence band is full, in order to be mobile an electron requires to gain enough energy to reach the conduction band. </a:t>
            </a:r>
          </a:p>
        </p:txBody>
      </p:sp>
      <p:sp>
        <p:nvSpPr>
          <p:cNvPr id="4" name="Content Placeholder 3"/>
          <p:cNvSpPr>
            <a:spLocks noGrp="1"/>
          </p:cNvSpPr>
          <p:nvPr>
            <p:ph sz="half" idx="2"/>
          </p:nvPr>
        </p:nvSpPr>
        <p:spPr/>
        <p:txBody>
          <a:bodyPr>
            <a:normAutofit/>
          </a:bodyPr>
          <a:lstStyle/>
          <a:p>
            <a:r>
              <a:rPr lang="en-GB" sz="2000" dirty="0">
                <a:solidFill>
                  <a:schemeClr val="accent5"/>
                </a:solidFill>
                <a:latin typeface="Arial" panose="020B0604020202020204" pitchFamily="34" charset="0"/>
                <a:cs typeface="Arial" panose="020B0604020202020204" pitchFamily="34" charset="0"/>
              </a:rPr>
              <a:t>Even at ambient temperatures there is not enough energy available to elevate sufficient electrons into the conduction band to allow conduction to take place.</a:t>
            </a:r>
          </a:p>
          <a:p>
            <a:r>
              <a:rPr lang="en-GB" sz="2000" dirty="0">
                <a:solidFill>
                  <a:schemeClr val="accent5"/>
                </a:solidFill>
                <a:latin typeface="Arial" panose="020B0604020202020204" pitchFamily="34" charset="0"/>
                <a:cs typeface="Arial" panose="020B0604020202020204" pitchFamily="34" charset="0"/>
              </a:rPr>
              <a:t>It can happen in extreme situations e.g. Van de Graff or lightening. This is called insulation breakdown.</a:t>
            </a:r>
          </a:p>
        </p:txBody>
      </p:sp>
    </p:spTree>
    <p:extLst>
      <p:ext uri="{BB962C8B-B14F-4D97-AF65-F5344CB8AC3E}">
        <p14:creationId xmlns:p14="http://schemas.microsoft.com/office/powerpoint/2010/main" val="309487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Band Theory</a:t>
            </a:r>
          </a:p>
        </p:txBody>
      </p:sp>
      <p:sp>
        <p:nvSpPr>
          <p:cNvPr id="3" name="Content Placeholder 2"/>
          <p:cNvSpPr>
            <a:spLocks noGrp="1"/>
          </p:cNvSpPr>
          <p:nvPr>
            <p:ph sz="half" idx="1"/>
          </p:nvPr>
        </p:nvSpPr>
        <p:spPr/>
        <p:txBody>
          <a:bodyPr>
            <a:normAutofit/>
          </a:bodyPr>
          <a:lstStyle/>
          <a:p>
            <a:r>
              <a:rPr lang="en-GB" sz="2000" dirty="0">
                <a:solidFill>
                  <a:schemeClr val="accent5"/>
                </a:solidFill>
                <a:latin typeface="Arial" panose="020B0604020202020204" pitchFamily="34" charset="0"/>
                <a:cs typeface="Arial" panose="020B0604020202020204" pitchFamily="34" charset="0"/>
              </a:rPr>
              <a:t>In all CONDUCTORS the highest occupied band is only partly filled, leaving plenty of energy levels to allow these electrons to be mobile. </a:t>
            </a:r>
          </a:p>
          <a:p>
            <a:r>
              <a:rPr lang="en-GB" sz="2000" dirty="0">
                <a:solidFill>
                  <a:schemeClr val="accent5"/>
                </a:solidFill>
                <a:latin typeface="Arial" panose="020B0604020202020204" pitchFamily="34" charset="0"/>
                <a:cs typeface="Arial" panose="020B0604020202020204" pitchFamily="34" charset="0"/>
              </a:rPr>
              <a:t>In many conductors the conduction band and the valance bands actually overlap providing many more  energy states which only require small amounts of energy to be reached.</a:t>
            </a:r>
          </a:p>
        </p:txBody>
      </p:sp>
      <p:sp>
        <p:nvSpPr>
          <p:cNvPr id="4" name="Content Placeholder 3"/>
          <p:cNvSpPr>
            <a:spLocks noGrp="1"/>
          </p:cNvSpPr>
          <p:nvPr>
            <p:ph sz="half" idx="2"/>
          </p:nvPr>
        </p:nvSpPr>
        <p:spPr/>
        <p:txBody>
          <a:bodyPr>
            <a:normAutofit/>
          </a:bodyPr>
          <a:lstStyle/>
          <a:p>
            <a:endParaRPr lang="en-GB"/>
          </a:p>
        </p:txBody>
      </p:sp>
      <p:pic>
        <p:nvPicPr>
          <p:cNvPr id="5" name="Picture 4"/>
          <p:cNvPicPr>
            <a:picLocks noChangeAspect="1"/>
          </p:cNvPicPr>
          <p:nvPr/>
        </p:nvPicPr>
        <p:blipFill>
          <a:blip r:embed="rId2"/>
          <a:stretch>
            <a:fillRect/>
          </a:stretch>
        </p:blipFill>
        <p:spPr>
          <a:xfrm>
            <a:off x="4666161" y="1690689"/>
            <a:ext cx="3906339" cy="3558741"/>
          </a:xfrm>
          <a:prstGeom prst="rect">
            <a:avLst/>
          </a:prstGeom>
        </p:spPr>
      </p:pic>
    </p:spTree>
    <p:extLst>
      <p:ext uri="{BB962C8B-B14F-4D97-AF65-F5344CB8AC3E}">
        <p14:creationId xmlns:p14="http://schemas.microsoft.com/office/powerpoint/2010/main" val="837990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GB"/>
          </a:p>
        </p:txBody>
      </p:sp>
      <p:sp>
        <p:nvSpPr>
          <p:cNvPr id="7" name="Content Placeholder 6"/>
          <p:cNvSpPr>
            <a:spLocks noGrp="1"/>
          </p:cNvSpPr>
          <p:nvPr>
            <p:ph idx="1"/>
          </p:nvPr>
        </p:nvSpPr>
        <p:spPr>
          <a:xfrm>
            <a:off x="628650" y="1825625"/>
            <a:ext cx="7886700" cy="1675221"/>
          </a:xfrm>
        </p:spPr>
        <p:txBody>
          <a:bodyPr>
            <a:normAutofit/>
          </a:bodyPr>
          <a:lstStyle/>
          <a:p>
            <a:r>
              <a:rPr lang="en-GB" sz="2000" dirty="0">
                <a:solidFill>
                  <a:schemeClr val="accent5"/>
                </a:solidFill>
                <a:latin typeface="Arial" panose="020B0604020202020204" pitchFamily="34" charset="0"/>
                <a:cs typeface="Arial" panose="020B0604020202020204" pitchFamily="34" charset="0"/>
              </a:rPr>
              <a:t>Consequently these electrons are highly mobile and can move freely when an external </a:t>
            </a:r>
            <a:r>
              <a:rPr lang="en-GB" sz="2000" dirty="0" err="1">
                <a:solidFill>
                  <a:schemeClr val="accent5"/>
                </a:solidFill>
                <a:latin typeface="Arial" panose="020B0604020202020204" pitchFamily="34" charset="0"/>
                <a:cs typeface="Arial" panose="020B0604020202020204" pitchFamily="34" charset="0"/>
              </a:rPr>
              <a:t>e.m.f</a:t>
            </a:r>
            <a:r>
              <a:rPr lang="en-GB" sz="2000" dirty="0">
                <a:solidFill>
                  <a:schemeClr val="accent5"/>
                </a:solidFill>
                <a:latin typeface="Arial" panose="020B0604020202020204" pitchFamily="34" charset="0"/>
                <a:cs typeface="Arial" panose="020B0604020202020204" pitchFamily="34" charset="0"/>
              </a:rPr>
              <a:t> is applied.</a:t>
            </a:r>
          </a:p>
        </p:txBody>
      </p:sp>
      <p:pic>
        <p:nvPicPr>
          <p:cNvPr id="5" name="Picture 4"/>
          <p:cNvPicPr>
            <a:picLocks noChangeAspect="1"/>
          </p:cNvPicPr>
          <p:nvPr/>
        </p:nvPicPr>
        <p:blipFill>
          <a:blip r:embed="rId2"/>
          <a:stretch>
            <a:fillRect/>
          </a:stretch>
        </p:blipFill>
        <p:spPr>
          <a:xfrm>
            <a:off x="270646" y="3047706"/>
            <a:ext cx="3739651" cy="1750207"/>
          </a:xfrm>
          <a:prstGeom prst="rect">
            <a:avLst/>
          </a:prstGeom>
        </p:spPr>
      </p:pic>
      <p:pic>
        <p:nvPicPr>
          <p:cNvPr id="8" name="Picture 7"/>
          <p:cNvPicPr>
            <a:picLocks noChangeAspect="1"/>
          </p:cNvPicPr>
          <p:nvPr/>
        </p:nvPicPr>
        <p:blipFill>
          <a:blip r:embed="rId3"/>
          <a:stretch>
            <a:fillRect/>
          </a:stretch>
        </p:blipFill>
        <p:spPr>
          <a:xfrm>
            <a:off x="5047162" y="3155748"/>
            <a:ext cx="3513908" cy="1567179"/>
          </a:xfrm>
          <a:prstGeom prst="rect">
            <a:avLst/>
          </a:prstGeom>
        </p:spPr>
      </p:pic>
      <p:cxnSp>
        <p:nvCxnSpPr>
          <p:cNvPr id="10" name="Straight Arrow Connector 9"/>
          <p:cNvCxnSpPr>
            <a:endCxn id="8" idx="1"/>
          </p:cNvCxnSpPr>
          <p:nvPr/>
        </p:nvCxnSpPr>
        <p:spPr>
          <a:xfrm>
            <a:off x="3964577" y="3939337"/>
            <a:ext cx="1082585"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8085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Office Theme</Template>
  <TotalTime>4719</TotalTime>
  <Words>2247</Words>
  <Application>Microsoft Office PowerPoint</Application>
  <PresentationFormat>On-screen Show (4:3)</PresentationFormat>
  <Paragraphs>188</Paragraphs>
  <Slides>39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39</vt:i4>
      </vt:variant>
    </vt:vector>
  </HeadingPairs>
  <TitlesOfParts>
    <vt:vector size="46" baseType="lpstr">
      <vt:lpstr>Arial</vt:lpstr>
      <vt:lpstr>Calibri</vt:lpstr>
      <vt:lpstr>Calibri Light</vt:lpstr>
      <vt:lpstr>Symbol</vt:lpstr>
      <vt:lpstr>Times New Roman</vt:lpstr>
      <vt:lpstr>Office Theme</vt:lpstr>
      <vt:lpstr>Default Design</vt:lpstr>
      <vt:lpstr>PowerPoint Presentation</vt:lpstr>
      <vt:lpstr>PowerPoint Presentation</vt:lpstr>
      <vt:lpstr>PowerPoint Presentation</vt:lpstr>
      <vt:lpstr>Band Theory</vt:lpstr>
      <vt:lpstr>Band Theory</vt:lpstr>
      <vt:lpstr>Band Theory</vt:lpstr>
      <vt:lpstr>PowerPoint Presentation</vt:lpstr>
      <vt:lpstr>Band Theory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Band Theory</dc:title>
  <dc:creator>sjhmckenziea1</dc:creator>
  <cp:lastModifiedBy>Sam Marshallsay</cp:lastModifiedBy>
  <cp:revision>17</cp:revision>
  <dcterms:created xsi:type="dcterms:W3CDTF">2016-12-05T11:03:47Z</dcterms:created>
  <dcterms:modified xsi:type="dcterms:W3CDTF">2018-09-20T20:51:27Z</dcterms:modified>
</cp:coreProperties>
</file>