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70" r:id="rId4"/>
    <p:sldId id="271" r:id="rId5"/>
    <p:sldId id="272" r:id="rId6"/>
    <p:sldId id="273" r:id="rId7"/>
    <p:sldId id="274" r:id="rId8"/>
    <p:sldId id="275" r:id="rId9"/>
    <p:sldId id="277" r:id="rId10"/>
    <p:sldId id="278" r:id="rId11"/>
    <p:sldId id="279" r:id="rId12"/>
    <p:sldId id="280" r:id="rId13"/>
    <p:sldId id="282" r:id="rId14"/>
    <p:sldId id="283" r:id="rId15"/>
    <p:sldId id="281" r:id="rId1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99" autoAdjust="0"/>
  </p:normalViewPr>
  <p:slideViewPr>
    <p:cSldViewPr>
      <p:cViewPr>
        <p:scale>
          <a:sx n="66" d="100"/>
          <a:sy n="66" d="100"/>
        </p:scale>
        <p:origin x="336" y="21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6/1/2020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6/1/2020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 marL="548640">
              <a:defRPr sz="2800"/>
            </a:lvl2pPr>
            <a:lvl3pPr marL="777240">
              <a:defRPr sz="2400"/>
            </a:lvl3pPr>
            <a:lvl4pPr marL="1005840">
              <a:defRPr sz="2000"/>
            </a:lvl4pPr>
            <a:lvl5pPr marL="1234440">
              <a:defRPr sz="2000"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6/1/2020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6/1/2020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13.mp4"/><Relationship Id="rId7" Type="http://schemas.openxmlformats.org/officeDocument/2006/relationships/image" Target="../media/image8.png"/><Relationship Id="rId2" Type="http://schemas.microsoft.com/office/2007/relationships/media" Target="../media/media13.mp4"/><Relationship Id="rId1" Type="http://schemas.openxmlformats.org/officeDocument/2006/relationships/tags" Target="../tags/tag11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4.m4a"/><Relationship Id="rId4" Type="http://schemas.microsoft.com/office/2007/relationships/media" Target="../media/media14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9.gif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12.png"/><Relationship Id="rId2" Type="http://schemas.microsoft.com/office/2007/relationships/media" Target="../media/media16.m4a"/><Relationship Id="rId1" Type="http://schemas.openxmlformats.org/officeDocument/2006/relationships/tags" Target="../tags/tag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image" Target="../media/image4.gif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video" Target="../media/media9.mp4"/><Relationship Id="rId7" Type="http://schemas.openxmlformats.org/officeDocument/2006/relationships/image" Target="../media/image5.png"/><Relationship Id="rId2" Type="http://schemas.microsoft.com/office/2007/relationships/media" Target="../media/media9.mp4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0.m4a"/><Relationship Id="rId4" Type="http://schemas.microsoft.com/office/2007/relationships/media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National 4/5 Waves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13">
        <p:fade/>
      </p:transition>
    </mc:Choice>
    <mc:Fallback>
      <p:transition spd="med" advTm="4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Convex and Concave Lenses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860" y="2060848"/>
            <a:ext cx="4464496" cy="4032448"/>
          </a:xfrm>
        </p:spPr>
        <p:txBody>
          <a:bodyPr>
            <a:normAutofit/>
          </a:bodyPr>
          <a:lstStyle/>
          <a:p>
            <a:r>
              <a:rPr lang="en-GB" dirty="0"/>
              <a:t>When light enters a </a:t>
            </a:r>
            <a:r>
              <a:rPr lang="en-GB" b="1" u="sng" dirty="0"/>
              <a:t>convex</a:t>
            </a:r>
            <a:r>
              <a:rPr lang="en-GB" dirty="0"/>
              <a:t> lens it is brought to a focus point.</a:t>
            </a:r>
          </a:p>
          <a:p>
            <a:r>
              <a:rPr lang="en-GB" dirty="0"/>
              <a:t>This is why this lens is sometimes referred to as a </a:t>
            </a:r>
            <a:r>
              <a:rPr lang="en-GB" b="1" u="sng" dirty="0"/>
              <a:t>converging</a:t>
            </a:r>
            <a:r>
              <a:rPr lang="en-GB" dirty="0"/>
              <a:t> lens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4413" y="1896503"/>
            <a:ext cx="3333750" cy="3867150"/>
          </a:xfrm>
          <a:prstGeom prst="rect">
            <a:avLst/>
          </a:prstGeom>
        </p:spPr>
      </p:pic>
      <p:pic>
        <p:nvPicPr>
          <p:cNvPr id="35" name="Audio 3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951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548">
        <p:fade/>
      </p:transition>
    </mc:Choice>
    <mc:Fallback>
      <p:transition spd="med" advTm="32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Convex and Concave Lenses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7868" y="2132856"/>
            <a:ext cx="4464496" cy="4032448"/>
          </a:xfrm>
        </p:spPr>
        <p:txBody>
          <a:bodyPr>
            <a:normAutofit/>
          </a:bodyPr>
          <a:lstStyle/>
          <a:p>
            <a:r>
              <a:rPr lang="en-GB" dirty="0"/>
              <a:t>When light enters a </a:t>
            </a:r>
            <a:r>
              <a:rPr lang="en-GB" b="1" u="sng" dirty="0"/>
              <a:t>concave</a:t>
            </a:r>
            <a:r>
              <a:rPr lang="en-GB" dirty="0"/>
              <a:t> lens it is spread out .</a:t>
            </a:r>
          </a:p>
          <a:p>
            <a:r>
              <a:rPr lang="en-GB" dirty="0"/>
              <a:t>This is why this lens is sometimes referred to as a </a:t>
            </a:r>
            <a:r>
              <a:rPr lang="en-GB" b="1" u="sng" dirty="0"/>
              <a:t>diverging</a:t>
            </a:r>
            <a:r>
              <a:rPr lang="en-GB" dirty="0"/>
              <a:t> lens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428" y="1900875"/>
            <a:ext cx="4104456" cy="365069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6652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4028">
        <p:fade/>
      </p:transition>
    </mc:Choice>
    <mc:Fallback>
      <p:transition spd="med" advTm="240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Uses of Convex and Concave Lenses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8092" y="1628800"/>
            <a:ext cx="10332642" cy="1668016"/>
          </a:xfrm>
        </p:spPr>
        <p:txBody>
          <a:bodyPr/>
          <a:lstStyle/>
          <a:p>
            <a:r>
              <a:rPr lang="en-GB" dirty="0"/>
              <a:t>Convex and Concave lenses are often used to correct sight defects (these are what are in the glasses people wear).</a:t>
            </a:r>
          </a:p>
        </p:txBody>
      </p:sp>
      <p:pic>
        <p:nvPicPr>
          <p:cNvPr id="4" name="Sight Defect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7988" y="2636912"/>
            <a:ext cx="7226001" cy="407098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5263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1321">
        <p:fade/>
      </p:transition>
    </mc:Choice>
    <mc:Fallback>
      <p:transition spd="med" advTm="361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50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807" objId="4"/>
        <p14:stopEvt time="360276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Internal Reflection (TIR)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796" y="1772816"/>
            <a:ext cx="4067942" cy="4692352"/>
          </a:xfrm>
        </p:spPr>
        <p:txBody>
          <a:bodyPr>
            <a:normAutofit fontScale="92500"/>
          </a:bodyPr>
          <a:lstStyle/>
          <a:p>
            <a:r>
              <a:rPr lang="en-GB" b="1" u="sng" dirty="0"/>
              <a:t>Total Internal Reflection (TIR)</a:t>
            </a:r>
            <a:r>
              <a:rPr lang="en-GB" dirty="0"/>
              <a:t> occurs when light is completely </a:t>
            </a:r>
            <a:r>
              <a:rPr lang="en-GB" b="1" u="sng" dirty="0"/>
              <a:t>reflected</a:t>
            </a:r>
            <a:r>
              <a:rPr lang="en-GB" dirty="0"/>
              <a:t> after entering a lens.</a:t>
            </a:r>
          </a:p>
          <a:p>
            <a:r>
              <a:rPr lang="en-GB" dirty="0"/>
              <a:t>TIR can only happen if the angle of incidence is greater than the </a:t>
            </a:r>
            <a:r>
              <a:rPr lang="en-GB" b="1" u="sng" dirty="0"/>
              <a:t>critical angle</a:t>
            </a:r>
            <a:r>
              <a:rPr lang="en-GB" b="1" dirty="0"/>
              <a:t>.</a:t>
            </a:r>
          </a:p>
          <a:p>
            <a:pPr marL="0" indent="0">
              <a:buNone/>
            </a:pPr>
            <a:r>
              <a:rPr lang="en-GB" u="sng" dirty="0"/>
              <a:t> </a:t>
            </a:r>
            <a:endParaRPr lang="en-GB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5374333" y="1772816"/>
            <a:ext cx="576063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u="sng" dirty="0">
                <a:solidFill>
                  <a:srgbClr val="FFFF00"/>
                </a:solidFill>
              </a:rPr>
              <a:t>NOTE:</a:t>
            </a:r>
            <a:r>
              <a:rPr lang="en-GB" sz="2400" dirty="0">
                <a:solidFill>
                  <a:srgbClr val="FFFF00"/>
                </a:solidFill>
              </a:rPr>
              <a:t> The principle of TIR is used in the transmission of light through optical fibres</a:t>
            </a:r>
            <a:endParaRPr lang="en-GB" sz="2400" b="1" u="sng" dirty="0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2534138"/>
            <a:ext cx="5760640" cy="2773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74332" y="5375639"/>
            <a:ext cx="5760639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FFFF00"/>
                </a:solidFill>
              </a:rPr>
              <a:t>An advantage of optical fibres is that many signals can be sent simultaneously through a single fibre, thus increasing </a:t>
            </a:r>
            <a:r>
              <a:rPr lang="en-GB" sz="2400" b="1" u="sng" dirty="0">
                <a:solidFill>
                  <a:srgbClr val="FFFF00"/>
                </a:solidFill>
              </a:rPr>
              <a:t>bandwidth</a:t>
            </a:r>
            <a:r>
              <a:rPr lang="en-GB" sz="2400" dirty="0">
                <a:solidFill>
                  <a:srgbClr val="FFFF00"/>
                </a:solidFill>
              </a:rPr>
              <a:t>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3794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383">
        <p:fade/>
      </p:transition>
    </mc:Choice>
    <mc:Fallback>
      <p:transition spd="med" advTm="493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Total Internal Reflection (TIR)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2" y="1556792"/>
            <a:ext cx="9144000" cy="2808312"/>
          </a:xfrm>
        </p:spPr>
        <p:txBody>
          <a:bodyPr/>
          <a:lstStyle/>
          <a:p>
            <a:pPr marL="609600" indent="-609600"/>
            <a:r>
              <a:rPr lang="en-GB" altLang="en-US" sz="2800" dirty="0">
                <a:latin typeface="Corbel" panose="020B0503020204020204" pitchFamily="34" charset="0"/>
              </a:rPr>
              <a:t>Diagram 1 – light is refracted.</a:t>
            </a:r>
          </a:p>
          <a:p>
            <a:pPr marL="609600" indent="-609600"/>
            <a:r>
              <a:rPr lang="en-GB" altLang="en-US" sz="2800" dirty="0">
                <a:latin typeface="Corbel" panose="020B0503020204020204" pitchFamily="34" charset="0"/>
              </a:rPr>
              <a:t>Diagram 2 – Light is refracted at 90</a:t>
            </a:r>
            <a:r>
              <a:rPr lang="en-GB" altLang="en-US" sz="2800" baseline="30000" dirty="0">
                <a:latin typeface="Corbel" panose="020B0503020204020204" pitchFamily="34" charset="0"/>
              </a:rPr>
              <a:t>0</a:t>
            </a:r>
            <a:r>
              <a:rPr lang="en-GB" altLang="en-US" sz="2800" dirty="0">
                <a:latin typeface="Corbel" panose="020B0503020204020204" pitchFamily="34" charset="0"/>
              </a:rPr>
              <a:t>, the angle of incidence in this case is called the critical angle, </a:t>
            </a:r>
            <a:r>
              <a:rPr lang="el-GR" altLang="en-US" sz="2800" b="1" dirty="0">
                <a:latin typeface="Corbel" panose="020B0503020204020204" pitchFamily="34" charset="0"/>
              </a:rPr>
              <a:t>Θ</a:t>
            </a:r>
            <a:r>
              <a:rPr lang="en-GB" altLang="en-US" sz="2800" b="1" baseline="-25000" dirty="0">
                <a:latin typeface="Corbel" panose="020B0503020204020204" pitchFamily="34" charset="0"/>
              </a:rPr>
              <a:t>c</a:t>
            </a:r>
            <a:endParaRPr lang="en-GB" altLang="en-US" sz="2800" dirty="0">
              <a:latin typeface="Corbel" panose="020B0503020204020204" pitchFamily="34" charset="0"/>
            </a:endParaRPr>
          </a:p>
          <a:p>
            <a:pPr marL="609600" indent="-609600"/>
            <a:r>
              <a:rPr lang="en-GB" altLang="en-US" sz="2800" dirty="0">
                <a:latin typeface="Corbel" panose="020B0503020204020204" pitchFamily="34" charset="0"/>
              </a:rPr>
              <a:t>Diagram 3 – Any angle bigger than the critical angle will show </a:t>
            </a:r>
            <a:r>
              <a:rPr lang="en-GB" altLang="en-US" sz="2800" b="1" u="sng" dirty="0">
                <a:latin typeface="Corbel" panose="020B0503020204020204" pitchFamily="34" charset="0"/>
              </a:rPr>
              <a:t>Total Internal Reflection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4" descr="tir2_cr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21" y="4168775"/>
            <a:ext cx="2771775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tir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32" y="4149725"/>
            <a:ext cx="2790825" cy="246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tir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60" y="4168775"/>
            <a:ext cx="2754997" cy="244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194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9646">
        <p:fade/>
      </p:transition>
    </mc:Choice>
    <mc:Fallback>
      <p:transition spd="med" advTm="396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Refraction is the change in speed of light when passing from medium to another</a:t>
            </a:r>
          </a:p>
          <a:p>
            <a:r>
              <a:rPr lang="en-GB" dirty="0"/>
              <a:t>Lenses of different shapes are used to refract light</a:t>
            </a:r>
          </a:p>
          <a:p>
            <a:r>
              <a:rPr lang="en-GB" dirty="0"/>
              <a:t>Prisms can be used to split light into the spectrum</a:t>
            </a:r>
          </a:p>
          <a:p>
            <a:r>
              <a:rPr lang="en-GB" dirty="0"/>
              <a:t>Convex and Concave lenses can be used to correct sight defects</a:t>
            </a:r>
          </a:p>
          <a:p>
            <a:r>
              <a:rPr lang="en-GB" dirty="0"/>
              <a:t>Total Internal Reflection is used to transmit light wave in optical fibres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98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9551">
        <p:fade/>
      </p:transition>
    </mc:Choice>
    <mc:Fallback>
      <p:transition spd="med" advTm="695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Definition of Refraction</a:t>
            </a:r>
          </a:p>
          <a:p>
            <a:r>
              <a:rPr lang="en-US" dirty="0"/>
              <a:t>Characteristics of Refraction</a:t>
            </a:r>
          </a:p>
          <a:p>
            <a:r>
              <a:rPr lang="en-US" dirty="0"/>
              <a:t>Lenses (uses of refraction)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836" y="4299713"/>
            <a:ext cx="10987319" cy="187248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10">
        <p:fade/>
      </p:transition>
    </mc:Choice>
    <mc:Fallback>
      <p:transition spd="med" advTm="343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4" y="1905000"/>
            <a:ext cx="9144000" cy="3684240"/>
          </a:xfrm>
        </p:spPr>
        <p:txBody>
          <a:bodyPr/>
          <a:lstStyle/>
          <a:p>
            <a:r>
              <a:rPr lang="en-US" sz="3200" dirty="0"/>
              <a:t>Refraction is the </a:t>
            </a:r>
            <a:r>
              <a:rPr lang="en-US" sz="3200" b="1" u="sng" dirty="0"/>
              <a:t>change in speed</a:t>
            </a:r>
            <a:r>
              <a:rPr lang="en-US" sz="3200" dirty="0"/>
              <a:t> of light when passing from one medium (material) to another e.g</a:t>
            </a:r>
            <a:r>
              <a:rPr lang="en-US" dirty="0"/>
              <a:t>. from air to glass</a:t>
            </a:r>
          </a:p>
          <a:p>
            <a:r>
              <a:rPr lang="en-US" sz="3200" dirty="0"/>
              <a:t>When light enters a more dense medium it will slow down.  For example, the speed of ligh</a:t>
            </a:r>
            <a:r>
              <a:rPr lang="en-US" dirty="0"/>
              <a:t>t in air is approximately 3 x 10</a:t>
            </a:r>
            <a:r>
              <a:rPr lang="en-US" baseline="30000" dirty="0"/>
              <a:t>8</a:t>
            </a:r>
            <a:r>
              <a:rPr lang="en-US" dirty="0"/>
              <a:t> ms</a:t>
            </a:r>
            <a:r>
              <a:rPr lang="en-US" baseline="30000" dirty="0"/>
              <a:t>-1</a:t>
            </a:r>
            <a:r>
              <a:rPr lang="en-US" dirty="0"/>
              <a:t>, however the speed of light in glass is approximately </a:t>
            </a:r>
            <a:r>
              <a:rPr lang="en-US" dirty="0"/>
              <a:t>2 x 10</a:t>
            </a:r>
            <a:r>
              <a:rPr lang="en-US" baseline="30000" dirty="0"/>
              <a:t>8</a:t>
            </a:r>
            <a:r>
              <a:rPr lang="en-US" dirty="0"/>
              <a:t> ms</a:t>
            </a:r>
            <a:r>
              <a:rPr lang="en-US" baseline="30000" dirty="0"/>
              <a:t>-1</a:t>
            </a:r>
            <a:r>
              <a:rPr lang="en-US" dirty="0"/>
              <a:t>. </a:t>
            </a:r>
            <a:endParaRPr lang="en-US" sz="3200" dirty="0"/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8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508">
        <p:fade/>
      </p:transition>
    </mc:Choice>
    <mc:Fallback>
      <p:transition spd="med" advTm="345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– Rectangular Block</a:t>
            </a:r>
          </a:p>
        </p:txBody>
      </p:sp>
      <p:sp>
        <p:nvSpPr>
          <p:cNvPr id="2" name="Rectangle 1"/>
          <p:cNvSpPr/>
          <p:nvPr/>
        </p:nvSpPr>
        <p:spPr>
          <a:xfrm rot="16200000">
            <a:off x="6364186" y="2799186"/>
            <a:ext cx="3456384" cy="212372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4906790" y="3717032"/>
            <a:ext cx="2123725" cy="0"/>
            <a:chOff x="1522414" y="3573016"/>
            <a:chExt cx="2123725" cy="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7030515" y="3717032"/>
            <a:ext cx="2123725" cy="0"/>
            <a:chOff x="1522414" y="3573016"/>
            <a:chExt cx="2123725" cy="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9154240" y="3717032"/>
            <a:ext cx="2123725" cy="0"/>
            <a:chOff x="1522414" y="3573016"/>
            <a:chExt cx="2123725" cy="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1269877" y="1988840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When light enters the glass block (from air) at 90° to the surface, it passes straight through in a straight line.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66796" y="4005064"/>
            <a:ext cx="31683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We can’t see it, but REFRACTION has taken place and the light travels slower in the glass than in the air.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287612" y="2279358"/>
            <a:ext cx="1728191" cy="729635"/>
            <a:chOff x="9287612" y="2279358"/>
            <a:chExt cx="1728191" cy="729635"/>
          </a:xfrm>
        </p:grpSpPr>
        <p:sp>
          <p:nvSpPr>
            <p:cNvPr id="20" name="TextBox 19"/>
            <p:cNvSpPr txBox="1"/>
            <p:nvPr/>
          </p:nvSpPr>
          <p:spPr>
            <a:xfrm>
              <a:off x="9647651" y="2279358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air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287612" y="2584261"/>
              <a:ext cx="172819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3 x 10</a:t>
              </a:r>
              <a:r>
                <a:rPr lang="en-GB" sz="2400" baseline="30000" dirty="0"/>
                <a:t>8 </a:t>
              </a:r>
              <a:r>
                <a:rPr lang="en-GB" sz="2400" dirty="0"/>
                <a:t>ms</a:t>
              </a:r>
              <a:r>
                <a:rPr lang="en-GB" sz="2400" baseline="30000" dirty="0"/>
                <a:t>-1</a:t>
              </a:r>
              <a:endParaRPr lang="en-GB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235640" y="2279358"/>
            <a:ext cx="1728191" cy="729635"/>
            <a:chOff x="5235640" y="2279358"/>
            <a:chExt cx="1728191" cy="729635"/>
          </a:xfrm>
        </p:grpSpPr>
        <p:sp>
          <p:nvSpPr>
            <p:cNvPr id="23" name="TextBox 22"/>
            <p:cNvSpPr txBox="1"/>
            <p:nvPr/>
          </p:nvSpPr>
          <p:spPr>
            <a:xfrm>
              <a:off x="5595679" y="2279358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air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235640" y="2584261"/>
              <a:ext cx="172819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3 x 10</a:t>
              </a:r>
              <a:r>
                <a:rPr lang="en-GB" sz="2400" baseline="30000" dirty="0"/>
                <a:t>8 </a:t>
              </a:r>
              <a:r>
                <a:rPr lang="en-GB" sz="2400" dirty="0"/>
                <a:t>ms</a:t>
              </a:r>
              <a:r>
                <a:rPr lang="en-GB" sz="2400" baseline="30000" dirty="0"/>
                <a:t>-1</a:t>
              </a:r>
              <a:endParaRPr lang="en-GB" sz="2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228280" y="2279358"/>
            <a:ext cx="1728191" cy="729635"/>
            <a:chOff x="7228280" y="2279358"/>
            <a:chExt cx="1728191" cy="729635"/>
          </a:xfrm>
        </p:grpSpPr>
        <p:sp>
          <p:nvSpPr>
            <p:cNvPr id="10" name="TextBox 9"/>
            <p:cNvSpPr txBox="1"/>
            <p:nvPr/>
          </p:nvSpPr>
          <p:spPr>
            <a:xfrm>
              <a:off x="7588321" y="2279358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dirty="0"/>
                <a:t>glass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228280" y="2584261"/>
              <a:ext cx="172819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2 x 10</a:t>
              </a:r>
              <a:r>
                <a:rPr lang="en-GB" sz="2400" baseline="30000" dirty="0"/>
                <a:t>8 </a:t>
              </a:r>
              <a:r>
                <a:rPr lang="en-GB" sz="2400" dirty="0"/>
                <a:t>ms</a:t>
              </a:r>
              <a:r>
                <a:rPr lang="en-GB" sz="2400" baseline="30000" dirty="0"/>
                <a:t>-1</a:t>
              </a:r>
              <a:endParaRPr lang="en-GB" sz="2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266796" y="6032316"/>
            <a:ext cx="680526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NOTE: The frequency of the light does not change</a:t>
            </a: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67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674">
        <p:fade/>
      </p:transition>
    </mc:Choice>
    <mc:Fallback>
      <p:transition spd="med" advTm="456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9" grpId="0"/>
      <p:bldP spid="19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– Rectangular Block</a:t>
            </a:r>
          </a:p>
        </p:txBody>
      </p:sp>
      <p:grpSp>
        <p:nvGrpSpPr>
          <p:cNvPr id="7" name="Group 6"/>
          <p:cNvGrpSpPr/>
          <p:nvPr/>
        </p:nvGrpSpPr>
        <p:grpSpPr>
          <a:xfrm rot="19310056">
            <a:off x="3134807" y="4452698"/>
            <a:ext cx="2123725" cy="0"/>
            <a:chOff x="1522414" y="3573016"/>
            <a:chExt cx="2123725" cy="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 rot="20781074">
            <a:off x="4987841" y="3529656"/>
            <a:ext cx="2184621" cy="115632"/>
            <a:chOff x="1522414" y="3573016"/>
            <a:chExt cx="2123725" cy="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84230" y="1916832"/>
            <a:ext cx="2254819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If the light travels at an angle to the normal (drawn at 90° to the surface) then we see the light </a:t>
            </a:r>
            <a:r>
              <a:rPr lang="en-GB" sz="2400" b="1" dirty="0"/>
              <a:t>changing direction </a:t>
            </a:r>
            <a:r>
              <a:rPr lang="en-GB" sz="2400" dirty="0"/>
              <a:t>at the boundary between the air and glass.</a:t>
            </a:r>
            <a:endParaRPr lang="en-GB" sz="2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629725" y="2698372"/>
            <a:ext cx="24600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The light changes direction again when exiting the block from the glass to the air</a:t>
            </a:r>
            <a:endParaRPr lang="en-GB" sz="2400" b="1" dirty="0"/>
          </a:p>
        </p:txBody>
      </p:sp>
      <p:grpSp>
        <p:nvGrpSpPr>
          <p:cNvPr id="27" name="Group 26"/>
          <p:cNvGrpSpPr/>
          <p:nvPr/>
        </p:nvGrpSpPr>
        <p:grpSpPr>
          <a:xfrm rot="19310056">
            <a:off x="6893776" y="2617372"/>
            <a:ext cx="2123725" cy="0"/>
            <a:chOff x="1522414" y="3573016"/>
            <a:chExt cx="2123725" cy="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3430645" y="2204864"/>
            <a:ext cx="4565067" cy="3456384"/>
            <a:chOff x="3430645" y="2204864"/>
            <a:chExt cx="4565067" cy="3456384"/>
          </a:xfrm>
        </p:grpSpPr>
        <p:grpSp>
          <p:nvGrpSpPr>
            <p:cNvPr id="35" name="Group 34"/>
            <p:cNvGrpSpPr/>
            <p:nvPr/>
          </p:nvGrpSpPr>
          <p:grpSpPr>
            <a:xfrm>
              <a:off x="3574132" y="2204864"/>
              <a:ext cx="4421580" cy="3456384"/>
              <a:chOff x="3574132" y="2204864"/>
              <a:chExt cx="4421580" cy="3456384"/>
            </a:xfrm>
          </p:grpSpPr>
          <p:sp>
            <p:nvSpPr>
              <p:cNvPr id="2" name="Rectangle 1"/>
              <p:cNvSpPr/>
              <p:nvPr/>
            </p:nvSpPr>
            <p:spPr>
              <a:xfrm rot="16200000">
                <a:off x="4347962" y="2871194"/>
                <a:ext cx="3456384" cy="2123724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652724" y="2259088"/>
                <a:ext cx="1008111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GB" sz="2400" dirty="0"/>
                  <a:t>glass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987601" y="2258972"/>
                <a:ext cx="1008111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400" dirty="0"/>
                  <a:t>air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4135934" y="2254887"/>
                <a:ext cx="1008111" cy="4247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GB" sz="2400" dirty="0"/>
                  <a:t>air</a:t>
                </a:r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 flipV="1">
                <a:off x="3574132" y="3789041"/>
                <a:ext cx="2448272" cy="27287"/>
              </a:xfrm>
              <a:prstGeom prst="line">
                <a:avLst/>
              </a:prstGeom>
              <a:ln w="25400">
                <a:prstDash val="lgDash"/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0" name="TextBox 29"/>
            <p:cNvSpPr txBox="1"/>
            <p:nvPr/>
          </p:nvSpPr>
          <p:spPr>
            <a:xfrm>
              <a:off x="3430645" y="3267399"/>
              <a:ext cx="127687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normal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964592" y="5432592"/>
            <a:ext cx="127687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dirty="0"/>
              <a:t>Incident ray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39976" y="4032698"/>
            <a:ext cx="143686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dirty="0"/>
              <a:t>Refracted ray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8126981" y="2214672"/>
            <a:ext cx="332627" cy="246668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8178092" y="2101459"/>
            <a:ext cx="332627" cy="246668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74132" y="4727165"/>
            <a:ext cx="255019" cy="172928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625243" y="4613952"/>
            <a:ext cx="332627" cy="246668"/>
          </a:xfrm>
          <a:prstGeom prst="lin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5673905" y="3246250"/>
            <a:ext cx="2448272" cy="27287"/>
          </a:xfrm>
          <a:prstGeom prst="line">
            <a:avLst/>
          </a:prstGeom>
          <a:ln w="25400">
            <a:prstDash val="lg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Audio 4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992">
        <p:fade/>
      </p:transition>
    </mc:Choice>
    <mc:Fallback>
      <p:transition spd="med" advTm="479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9" grpId="0"/>
      <p:bldP spid="26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– Rectangular Block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4230" y="1916832"/>
            <a:ext cx="2254819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The angle between the incident ray and the normal is called the </a:t>
            </a:r>
            <a:r>
              <a:rPr lang="en-GB" sz="2400" b="1" u="sng" dirty="0"/>
              <a:t>angle of incidence (</a:t>
            </a:r>
            <a:r>
              <a:rPr lang="en-GB" sz="2400" b="1" u="sng" dirty="0" err="1"/>
              <a:t>i</a:t>
            </a:r>
            <a:r>
              <a:rPr lang="en-GB" sz="2400" b="1" u="sng" dirty="0"/>
              <a:t>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58487" y="4149080"/>
            <a:ext cx="249556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The angle between the refracted ray and the normal is called the </a:t>
            </a:r>
            <a:r>
              <a:rPr lang="en-GB" sz="2400" b="1" u="sng" dirty="0"/>
              <a:t>angle of refraction (r)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3874644" y="3395302"/>
            <a:ext cx="1008111" cy="914315"/>
            <a:chOff x="3874644" y="3395302"/>
            <a:chExt cx="1008111" cy="914315"/>
          </a:xfrm>
        </p:grpSpPr>
        <p:sp>
          <p:nvSpPr>
            <p:cNvPr id="24" name="TextBox 23"/>
            <p:cNvSpPr txBox="1"/>
            <p:nvPr/>
          </p:nvSpPr>
          <p:spPr>
            <a:xfrm>
              <a:off x="3874644" y="3823819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 err="1"/>
                <a:t>i</a:t>
              </a:r>
              <a:endParaRPr lang="en-GB" sz="2400" dirty="0"/>
            </a:p>
          </p:txBody>
        </p:sp>
        <p:sp>
          <p:nvSpPr>
            <p:cNvPr id="3" name="Arc 2"/>
            <p:cNvSpPr/>
            <p:nvPr/>
          </p:nvSpPr>
          <p:spPr>
            <a:xfrm rot="11167859">
              <a:off x="4037093" y="3395302"/>
              <a:ext cx="667207" cy="914315"/>
            </a:xfrm>
            <a:prstGeom prst="arc">
              <a:avLst/>
            </a:prstGeom>
            <a:ln w="25400"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979490" y="3361562"/>
            <a:ext cx="920771" cy="515683"/>
            <a:chOff x="5979490" y="3361562"/>
            <a:chExt cx="920771" cy="515683"/>
          </a:xfrm>
        </p:grpSpPr>
        <p:sp>
          <p:nvSpPr>
            <p:cNvPr id="22" name="TextBox 21"/>
            <p:cNvSpPr txBox="1"/>
            <p:nvPr/>
          </p:nvSpPr>
          <p:spPr>
            <a:xfrm>
              <a:off x="5979490" y="3388425"/>
              <a:ext cx="92077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r</a:t>
              </a:r>
            </a:p>
          </p:txBody>
        </p:sp>
        <p:sp>
          <p:nvSpPr>
            <p:cNvPr id="31" name="Arc 30"/>
            <p:cNvSpPr/>
            <p:nvPr/>
          </p:nvSpPr>
          <p:spPr>
            <a:xfrm rot="1579072">
              <a:off x="6242715" y="3361562"/>
              <a:ext cx="580282" cy="515683"/>
            </a:xfrm>
            <a:prstGeom prst="arc">
              <a:avLst/>
            </a:prstGeom>
            <a:ln w="25400"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34807" y="2204864"/>
            <a:ext cx="6599286" cy="3456384"/>
            <a:chOff x="3134807" y="2204864"/>
            <a:chExt cx="6599286" cy="3456384"/>
          </a:xfrm>
        </p:grpSpPr>
        <p:sp>
          <p:nvSpPr>
            <p:cNvPr id="2" name="Rectangle 1"/>
            <p:cNvSpPr/>
            <p:nvPr/>
          </p:nvSpPr>
          <p:spPr>
            <a:xfrm rot="16200000">
              <a:off x="4347962" y="2871194"/>
              <a:ext cx="3456384" cy="2123724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7" name="Group 6"/>
            <p:cNvGrpSpPr/>
            <p:nvPr/>
          </p:nvGrpSpPr>
          <p:grpSpPr>
            <a:xfrm rot="19310056">
              <a:off x="3134807" y="4452698"/>
              <a:ext cx="2123725" cy="0"/>
              <a:chOff x="1522414" y="3573016"/>
              <a:chExt cx="2123725" cy="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522414" y="3573016"/>
                <a:ext cx="21237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1522414" y="3573016"/>
                <a:ext cx="12241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 rot="20781074">
              <a:off x="4987841" y="3529656"/>
              <a:ext cx="2184621" cy="115632"/>
              <a:chOff x="1522414" y="3573016"/>
              <a:chExt cx="2123725" cy="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1522414" y="3573016"/>
                <a:ext cx="21237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522414" y="3573016"/>
                <a:ext cx="12241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5652724" y="2259088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dirty="0"/>
                <a:t>glass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87601" y="2258972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air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135934" y="2254887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air</a:t>
              </a:r>
            </a:p>
          </p:txBody>
        </p:sp>
        <p:grpSp>
          <p:nvGrpSpPr>
            <p:cNvPr id="27" name="Group 26"/>
            <p:cNvGrpSpPr/>
            <p:nvPr/>
          </p:nvGrpSpPr>
          <p:grpSpPr>
            <a:xfrm rot="19310056">
              <a:off x="6893776" y="2617372"/>
              <a:ext cx="2123725" cy="0"/>
              <a:chOff x="1522414" y="3573016"/>
              <a:chExt cx="2123725" cy="0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1522414" y="3573016"/>
                <a:ext cx="21237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800000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1522414" y="3573016"/>
                <a:ext cx="122413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  <a:miter lim="800000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Connector 3"/>
            <p:cNvCxnSpPr/>
            <p:nvPr/>
          </p:nvCxnSpPr>
          <p:spPr>
            <a:xfrm flipV="1">
              <a:off x="3574132" y="3809645"/>
              <a:ext cx="3546641" cy="6683"/>
            </a:xfrm>
            <a:prstGeom prst="line">
              <a:avLst/>
            </a:prstGeom>
            <a:ln w="25400">
              <a:prstDash val="lgDash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430645" y="3267399"/>
              <a:ext cx="127687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normal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V="1">
              <a:off x="5109489" y="3222160"/>
              <a:ext cx="4624604" cy="71982"/>
            </a:xfrm>
            <a:prstGeom prst="line">
              <a:avLst/>
            </a:prstGeom>
            <a:ln w="25400">
              <a:prstDash val="lgDash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5125495" y="3066429"/>
            <a:ext cx="1008111" cy="587782"/>
            <a:chOff x="5125495" y="3066429"/>
            <a:chExt cx="1008111" cy="587782"/>
          </a:xfrm>
        </p:grpSpPr>
        <p:sp>
          <p:nvSpPr>
            <p:cNvPr id="33" name="TextBox 32"/>
            <p:cNvSpPr txBox="1"/>
            <p:nvPr/>
          </p:nvSpPr>
          <p:spPr>
            <a:xfrm>
              <a:off x="5125495" y="3229479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 err="1">
                  <a:solidFill>
                    <a:srgbClr val="FFFF00"/>
                  </a:solidFill>
                </a:rPr>
                <a:t>i</a:t>
              </a:r>
              <a:endParaRPr lang="en-GB" sz="2400" dirty="0">
                <a:solidFill>
                  <a:srgbClr val="FFFF00"/>
                </a:solidFill>
              </a:endParaRPr>
            </a:p>
          </p:txBody>
        </p:sp>
        <p:sp>
          <p:nvSpPr>
            <p:cNvPr id="34" name="Arc 33"/>
            <p:cNvSpPr/>
            <p:nvPr/>
          </p:nvSpPr>
          <p:spPr>
            <a:xfrm rot="11739293">
              <a:off x="5411251" y="3066429"/>
              <a:ext cx="408870" cy="572353"/>
            </a:xfrm>
            <a:prstGeom prst="arc">
              <a:avLst/>
            </a:prstGeom>
            <a:ln w="25400"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289460" y="2664130"/>
            <a:ext cx="1008111" cy="806631"/>
            <a:chOff x="7289460" y="2664130"/>
            <a:chExt cx="1008111" cy="806631"/>
          </a:xfrm>
        </p:grpSpPr>
        <p:sp>
          <p:nvSpPr>
            <p:cNvPr id="35" name="TextBox 34"/>
            <p:cNvSpPr txBox="1"/>
            <p:nvPr/>
          </p:nvSpPr>
          <p:spPr>
            <a:xfrm>
              <a:off x="7289460" y="2796608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>
                  <a:solidFill>
                    <a:srgbClr val="FFFF00"/>
                  </a:solidFill>
                </a:rPr>
                <a:t>r</a:t>
              </a:r>
            </a:p>
          </p:txBody>
        </p:sp>
        <p:sp>
          <p:nvSpPr>
            <p:cNvPr id="36" name="Arc 35"/>
            <p:cNvSpPr/>
            <p:nvPr/>
          </p:nvSpPr>
          <p:spPr>
            <a:xfrm rot="1579072">
              <a:off x="7378667" y="2664130"/>
              <a:ext cx="635325" cy="806631"/>
            </a:xfrm>
            <a:prstGeom prst="arc">
              <a:avLst/>
            </a:prstGeom>
            <a:ln w="25400"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-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144046" y="4036186"/>
            <a:ext cx="5072371" cy="1553750"/>
            <a:chOff x="5144046" y="4036186"/>
            <a:chExt cx="5072371" cy="1553750"/>
          </a:xfrm>
        </p:grpSpPr>
        <p:sp>
          <p:nvSpPr>
            <p:cNvPr id="37" name="TextBox 36"/>
            <p:cNvSpPr txBox="1"/>
            <p:nvPr/>
          </p:nvSpPr>
          <p:spPr>
            <a:xfrm>
              <a:off x="7803418" y="4666606"/>
              <a:ext cx="241299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From air to glass </a:t>
              </a:r>
            </a:p>
            <a:p>
              <a:pPr algn="ctr">
                <a:lnSpc>
                  <a:spcPct val="90000"/>
                </a:lnSpc>
              </a:pPr>
              <a:r>
                <a:rPr lang="en-GB" sz="3600" dirty="0" err="1"/>
                <a:t>i</a:t>
              </a:r>
              <a:r>
                <a:rPr lang="en-GB" sz="3600" dirty="0"/>
                <a:t> &gt; r</a:t>
              </a:r>
              <a:endParaRPr lang="en-GB" sz="3600" b="1" u="sng" dirty="0"/>
            </a:p>
          </p:txBody>
        </p:sp>
        <p:cxnSp>
          <p:nvCxnSpPr>
            <p:cNvPr id="18" name="Straight Arrow Connector 17"/>
            <p:cNvCxnSpPr>
              <a:stCxn id="37" idx="1"/>
            </p:cNvCxnSpPr>
            <p:nvPr/>
          </p:nvCxnSpPr>
          <p:spPr>
            <a:xfrm flipH="1" flipV="1">
              <a:off x="5144046" y="4036186"/>
              <a:ext cx="2659372" cy="1092085"/>
            </a:xfrm>
            <a:prstGeom prst="straightConnector1">
              <a:avLst/>
            </a:prstGeom>
            <a:ln w="254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257998" y="3373763"/>
            <a:ext cx="4927221" cy="1203778"/>
            <a:chOff x="7257998" y="3373763"/>
            <a:chExt cx="4927221" cy="1203778"/>
          </a:xfrm>
        </p:grpSpPr>
        <p:sp>
          <p:nvSpPr>
            <p:cNvPr id="38" name="TextBox 37"/>
            <p:cNvSpPr txBox="1"/>
            <p:nvPr/>
          </p:nvSpPr>
          <p:spPr>
            <a:xfrm>
              <a:off x="9147604" y="3654211"/>
              <a:ext cx="30376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>
                  <a:solidFill>
                    <a:srgbClr val="FFFF00"/>
                  </a:solidFill>
                </a:rPr>
                <a:t>From glass to air</a:t>
              </a:r>
            </a:p>
            <a:p>
              <a:pPr algn="ctr">
                <a:lnSpc>
                  <a:spcPct val="90000"/>
                </a:lnSpc>
              </a:pPr>
              <a:r>
                <a:rPr lang="en-GB" sz="3600" dirty="0" err="1">
                  <a:solidFill>
                    <a:srgbClr val="FFFF00"/>
                  </a:solidFill>
                </a:rPr>
                <a:t>i</a:t>
              </a:r>
              <a:r>
                <a:rPr lang="en-GB" sz="3600" dirty="0">
                  <a:solidFill>
                    <a:srgbClr val="FFFF00"/>
                  </a:solidFill>
                </a:rPr>
                <a:t> &lt; r</a:t>
              </a:r>
              <a:endParaRPr lang="en-GB" sz="3600" b="1" u="sng" dirty="0">
                <a:solidFill>
                  <a:srgbClr val="FFFF00"/>
                </a:solidFill>
              </a:endParaRPr>
            </a:p>
          </p:txBody>
        </p:sp>
        <p:cxnSp>
          <p:nvCxnSpPr>
            <p:cNvPr id="41" name="Straight Arrow Connector 40"/>
            <p:cNvCxnSpPr>
              <a:stCxn id="38" idx="1"/>
            </p:cNvCxnSpPr>
            <p:nvPr/>
          </p:nvCxnSpPr>
          <p:spPr>
            <a:xfrm flipH="1" flipV="1">
              <a:off x="7257998" y="3373763"/>
              <a:ext cx="1889606" cy="742113"/>
            </a:xfrm>
            <a:prstGeom prst="straightConnector1">
              <a:avLst/>
            </a:prstGeom>
            <a:ln w="25400">
              <a:solidFill>
                <a:srgbClr val="FFFF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Audio 4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200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6785">
        <p:fade/>
      </p:transition>
    </mc:Choice>
    <mc:Fallback>
      <p:transition spd="med" advTm="667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– The Triangular Prism</a:t>
            </a:r>
          </a:p>
        </p:txBody>
      </p:sp>
      <p:grpSp>
        <p:nvGrpSpPr>
          <p:cNvPr id="7" name="Group 6"/>
          <p:cNvGrpSpPr/>
          <p:nvPr/>
        </p:nvGrpSpPr>
        <p:grpSpPr>
          <a:xfrm rot="20470323">
            <a:off x="3499074" y="4123588"/>
            <a:ext cx="2123725" cy="0"/>
            <a:chOff x="1522414" y="3573016"/>
            <a:chExt cx="2123725" cy="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 rot="21195724">
            <a:off x="5600073" y="3662403"/>
            <a:ext cx="1655955" cy="507712"/>
            <a:chOff x="1522414" y="3573016"/>
            <a:chExt cx="2123725" cy="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384230" y="1916832"/>
            <a:ext cx="3125059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dirty="0"/>
              <a:t>We can use our knowledge about the change in direction of light between different mediums to </a:t>
            </a:r>
            <a:r>
              <a:rPr lang="en-GB" sz="2400" b="1" u="sng" dirty="0"/>
              <a:t>predict</a:t>
            </a:r>
            <a:r>
              <a:rPr lang="en-GB" sz="2400" dirty="0"/>
              <a:t> the path of light through other shapes e.g. the triangular prism</a:t>
            </a:r>
            <a:endParaRPr lang="en-GB" sz="2400" b="1" u="sng" dirty="0"/>
          </a:p>
        </p:txBody>
      </p:sp>
      <p:grpSp>
        <p:nvGrpSpPr>
          <p:cNvPr id="27" name="Group 26"/>
          <p:cNvGrpSpPr/>
          <p:nvPr/>
        </p:nvGrpSpPr>
        <p:grpSpPr>
          <a:xfrm rot="1883312">
            <a:off x="7025399" y="4111622"/>
            <a:ext cx="2123725" cy="0"/>
            <a:chOff x="1522414" y="3573016"/>
            <a:chExt cx="2123725" cy="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3739459" y="2621166"/>
            <a:ext cx="2401679" cy="1450051"/>
            <a:chOff x="3739459" y="2621166"/>
            <a:chExt cx="2401679" cy="1450051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714528" y="3191059"/>
              <a:ext cx="1426610" cy="880158"/>
            </a:xfrm>
            <a:prstGeom prst="line">
              <a:avLst/>
            </a:prstGeom>
            <a:ln w="25400">
              <a:prstDash val="lgDash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3739459" y="2621166"/>
              <a:ext cx="127687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normal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1721015" y="5200636"/>
            <a:ext cx="241299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dirty="0"/>
              <a:t>From air to glass the light bends towards the normal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6384" y="5200636"/>
            <a:ext cx="271489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rgbClr val="FFFF00"/>
                </a:solidFill>
              </a:rPr>
              <a:t>From glass to air the light bends away from the normal</a:t>
            </a:r>
            <a:endParaRPr lang="en-GB" sz="2400" b="1" u="sng" dirty="0">
              <a:solidFill>
                <a:srgbClr val="FFFF00"/>
              </a:solidFill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3886024" y="2227029"/>
            <a:ext cx="5129283" cy="2881835"/>
            <a:chOff x="3886024" y="2227029"/>
            <a:chExt cx="5129283" cy="2881835"/>
          </a:xfrm>
        </p:grpSpPr>
        <p:sp>
          <p:nvSpPr>
            <p:cNvPr id="10" name="TextBox 9"/>
            <p:cNvSpPr txBox="1"/>
            <p:nvPr/>
          </p:nvSpPr>
          <p:spPr>
            <a:xfrm>
              <a:off x="6049965" y="4658144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2400" dirty="0"/>
                <a:t>glass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007196" y="4678437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air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86024" y="4684132"/>
              <a:ext cx="1008111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air</a:t>
              </a:r>
            </a:p>
          </p:txBody>
        </p:sp>
        <p:sp>
          <p:nvSpPr>
            <p:cNvPr id="6" name="Isosceles Triangle 5"/>
            <p:cNvSpPr/>
            <p:nvPr/>
          </p:nvSpPr>
          <p:spPr>
            <a:xfrm>
              <a:off x="4839641" y="2227029"/>
              <a:ext cx="3200468" cy="2881835"/>
            </a:xfrm>
            <a:prstGeom prst="triangle">
              <a:avLst/>
            </a:prstGeom>
            <a:noFill/>
            <a:ln w="38100"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6503807" y="2678706"/>
            <a:ext cx="2211358" cy="1269413"/>
            <a:chOff x="6503807" y="2678706"/>
            <a:chExt cx="2211358" cy="1269413"/>
          </a:xfrm>
        </p:grpSpPr>
        <p:cxnSp>
          <p:nvCxnSpPr>
            <p:cNvPr id="32" name="Straight Connector 31"/>
            <p:cNvCxnSpPr/>
            <p:nvPr/>
          </p:nvCxnSpPr>
          <p:spPr>
            <a:xfrm flipV="1">
              <a:off x="6503807" y="3122888"/>
              <a:ext cx="1536302" cy="825231"/>
            </a:xfrm>
            <a:prstGeom prst="line">
              <a:avLst/>
            </a:prstGeom>
            <a:ln w="25400">
              <a:prstDash val="lgDash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7438286" y="2678706"/>
              <a:ext cx="127687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GB" sz="2400" dirty="0"/>
                <a:t>normal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144379" y="2392474"/>
            <a:ext cx="2767349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GB" sz="2400" b="1" u="sng" dirty="0"/>
              <a:t>NOTE:</a:t>
            </a:r>
            <a:r>
              <a:rPr lang="en-GB" sz="2400" dirty="0"/>
              <a:t> This is MONOCHROMATIC light  - light of only one colour</a:t>
            </a:r>
          </a:p>
        </p:txBody>
      </p:sp>
      <p:pic>
        <p:nvPicPr>
          <p:cNvPr id="52" name="Audio 5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0431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081">
        <p:fade/>
      </p:transition>
    </mc:Choice>
    <mc:Fallback>
      <p:transition spd="med" advTm="64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9" grpId="0"/>
      <p:bldP spid="37" grpId="0"/>
      <p:bldP spid="38" grpId="0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Refraction – White Light Through a Prism</a:t>
            </a:r>
          </a:p>
        </p:txBody>
      </p:sp>
      <p:grpSp>
        <p:nvGrpSpPr>
          <p:cNvPr id="7" name="Group 6"/>
          <p:cNvGrpSpPr/>
          <p:nvPr/>
        </p:nvGrpSpPr>
        <p:grpSpPr>
          <a:xfrm rot="19961611">
            <a:off x="154910" y="4563924"/>
            <a:ext cx="2123725" cy="0"/>
            <a:chOff x="1522414" y="3573016"/>
            <a:chExt cx="2123725" cy="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381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38100">
              <a:solidFill>
                <a:schemeClr val="tx1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 rot="20479777">
            <a:off x="2177616" y="3677765"/>
            <a:ext cx="2409500" cy="507712"/>
            <a:chOff x="1522414" y="3573016"/>
            <a:chExt cx="2123725" cy="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" name="Straight Connector 3"/>
          <p:cNvCxnSpPr/>
          <p:nvPr/>
        </p:nvCxnSpPr>
        <p:spPr>
          <a:xfrm>
            <a:off x="1249524" y="3508442"/>
            <a:ext cx="1426610" cy="880158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  <a:prstDash val="lg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692541" y="1825742"/>
            <a:ext cx="7090503" cy="1089529"/>
          </a:xfrm>
          <a:prstGeom prst="rect">
            <a:avLst/>
          </a:prstGeom>
          <a:solidFill>
            <a:schemeClr val="tx1">
              <a:alpha val="54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2400" b="1" u="sng" dirty="0">
                <a:solidFill>
                  <a:schemeClr val="bg1"/>
                </a:solidFill>
              </a:rPr>
              <a:t>WHITE LIGHT</a:t>
            </a:r>
            <a:r>
              <a:rPr lang="en-GB" sz="2400" dirty="0">
                <a:solidFill>
                  <a:schemeClr val="bg1"/>
                </a:solidFill>
              </a:rPr>
              <a:t> is made up of a series of other colours – </a:t>
            </a:r>
            <a:r>
              <a:rPr lang="en-GB" sz="2400" dirty="0">
                <a:solidFill>
                  <a:srgbClr val="FF0000"/>
                </a:solidFill>
              </a:rPr>
              <a:t>Red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FFC000"/>
                </a:solidFill>
              </a:rPr>
              <a:t>Orange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FFFF00"/>
                </a:solidFill>
              </a:rPr>
              <a:t>Yellow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B050"/>
                </a:solidFill>
              </a:rPr>
              <a:t>Green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70C0"/>
                </a:solidFill>
              </a:rPr>
              <a:t>Blue</a:t>
            </a:r>
            <a:r>
              <a:rPr lang="en-GB" sz="2400" dirty="0">
                <a:solidFill>
                  <a:schemeClr val="bg1"/>
                </a:solidFill>
              </a:rPr>
              <a:t>,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002060"/>
                </a:solidFill>
              </a:rPr>
              <a:t>Indigo</a:t>
            </a:r>
            <a:r>
              <a:rPr lang="en-GB" sz="2400" dirty="0"/>
              <a:t> </a:t>
            </a:r>
            <a:r>
              <a:rPr lang="en-GB" sz="2400" dirty="0">
                <a:solidFill>
                  <a:schemeClr val="bg1"/>
                </a:solidFill>
              </a:rPr>
              <a:t>and</a:t>
            </a:r>
            <a:r>
              <a:rPr lang="en-GB" sz="2400" dirty="0"/>
              <a:t> </a:t>
            </a:r>
            <a:r>
              <a:rPr lang="en-GB" sz="2400" dirty="0">
                <a:solidFill>
                  <a:srgbClr val="7030A0"/>
                </a:solidFill>
              </a:rPr>
              <a:t>Violet</a:t>
            </a:r>
          </a:p>
          <a:p>
            <a:pPr algn="ctr">
              <a:lnSpc>
                <a:spcPct val="90000"/>
              </a:lnSpc>
            </a:pPr>
            <a:r>
              <a:rPr lang="en-GB" sz="2400" dirty="0">
                <a:solidFill>
                  <a:schemeClr val="bg1"/>
                </a:solidFill>
              </a:rPr>
              <a:t>or </a:t>
            </a:r>
            <a:r>
              <a:rPr lang="en-GB" sz="2400" b="1" u="sng" dirty="0">
                <a:solidFill>
                  <a:schemeClr val="bg1"/>
                </a:solidFill>
              </a:rPr>
              <a:t>ROY G BIV</a:t>
            </a:r>
          </a:p>
        </p:txBody>
      </p:sp>
      <p:grpSp>
        <p:nvGrpSpPr>
          <p:cNvPr id="24" name="Group 23"/>
          <p:cNvGrpSpPr/>
          <p:nvPr/>
        </p:nvGrpSpPr>
        <p:grpSpPr>
          <a:xfrm rot="20590380">
            <a:off x="2197487" y="3716649"/>
            <a:ext cx="2421099" cy="507712"/>
            <a:chOff x="1522414" y="3573016"/>
            <a:chExt cx="2123725" cy="0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FF99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FF99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rot="20702948">
            <a:off x="2205785" y="3762096"/>
            <a:ext cx="2437601" cy="507712"/>
            <a:chOff x="1522414" y="3573016"/>
            <a:chExt cx="2123725" cy="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FFFF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FFFF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 rot="20798812">
            <a:off x="2207680" y="3792976"/>
            <a:ext cx="2465403" cy="507712"/>
            <a:chOff x="1522414" y="3573016"/>
            <a:chExt cx="2123725" cy="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00B05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00B05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 rot="20888922">
            <a:off x="2204475" y="3825800"/>
            <a:ext cx="2468854" cy="507712"/>
            <a:chOff x="1522414" y="3573016"/>
            <a:chExt cx="2123725" cy="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 rot="20974753">
            <a:off x="2211670" y="3856348"/>
            <a:ext cx="2538258" cy="507712"/>
            <a:chOff x="1522414" y="3573016"/>
            <a:chExt cx="2123725" cy="0"/>
          </a:xfrm>
        </p:grpSpPr>
        <p:cxnSp>
          <p:nvCxnSpPr>
            <p:cNvPr id="44" name="Straight Connector 43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00206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00206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 rot="21135645">
            <a:off x="2216462" y="3902105"/>
            <a:ext cx="2525236" cy="507712"/>
            <a:chOff x="1522414" y="3573016"/>
            <a:chExt cx="2123725" cy="0"/>
          </a:xfrm>
        </p:grpSpPr>
        <p:cxnSp>
          <p:nvCxnSpPr>
            <p:cNvPr id="49" name="Straight Connector 48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7030A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7030A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 rot="1015052">
            <a:off x="4301816" y="3645046"/>
            <a:ext cx="2409500" cy="507712"/>
            <a:chOff x="1522414" y="3573016"/>
            <a:chExt cx="2123725" cy="0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FF00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FF00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 rot="1125655">
            <a:off x="4337153" y="3752644"/>
            <a:ext cx="2419299" cy="507712"/>
            <a:chOff x="1522414" y="3573016"/>
            <a:chExt cx="2123725" cy="0"/>
          </a:xfrm>
        </p:grpSpPr>
        <p:cxnSp>
          <p:nvCxnSpPr>
            <p:cNvPr id="55" name="Straight Connector 54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FF99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FF99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 rot="1238223">
            <a:off x="4355635" y="3872513"/>
            <a:ext cx="2437601" cy="507712"/>
            <a:chOff x="1522414" y="3573016"/>
            <a:chExt cx="2123725" cy="0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FFFF0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FFFF0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/>
          <p:nvPr/>
        </p:nvGrpSpPr>
        <p:grpSpPr>
          <a:xfrm rot="1334087">
            <a:off x="4377543" y="3969651"/>
            <a:ext cx="2465403" cy="507712"/>
            <a:chOff x="1522414" y="3573016"/>
            <a:chExt cx="2123725" cy="0"/>
          </a:xfrm>
        </p:grpSpPr>
        <p:cxnSp>
          <p:nvCxnSpPr>
            <p:cNvPr id="61" name="Straight Connector 60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00B05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00B05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 rot="1424197">
            <a:off x="4383508" y="4049397"/>
            <a:ext cx="2468854" cy="507712"/>
            <a:chOff x="1522414" y="3573016"/>
            <a:chExt cx="2123725" cy="0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0070C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0070C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/>
          <p:cNvGrpSpPr/>
          <p:nvPr/>
        </p:nvGrpSpPr>
        <p:grpSpPr>
          <a:xfrm rot="1510028">
            <a:off x="4406081" y="4158587"/>
            <a:ext cx="2538258" cy="507712"/>
            <a:chOff x="1522414" y="3573016"/>
            <a:chExt cx="2123725" cy="0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00206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00206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 rot="1670920">
            <a:off x="4427725" y="4292907"/>
            <a:ext cx="2525236" cy="507712"/>
            <a:chOff x="1522414" y="3573016"/>
            <a:chExt cx="2123725" cy="0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1522414" y="3573016"/>
              <a:ext cx="2123725" cy="0"/>
            </a:xfrm>
            <a:prstGeom prst="line">
              <a:avLst/>
            </a:prstGeom>
            <a:ln w="12700">
              <a:solidFill>
                <a:srgbClr val="7030A0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1522414" y="3573016"/>
              <a:ext cx="1224136" cy="0"/>
            </a:xfrm>
            <a:prstGeom prst="line">
              <a:avLst/>
            </a:prstGeom>
            <a:ln w="12700">
              <a:solidFill>
                <a:srgbClr val="7030A0"/>
              </a:solidFill>
              <a:miter lim="800000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Isosceles Triangle 5"/>
          <p:cNvSpPr/>
          <p:nvPr/>
        </p:nvSpPr>
        <p:spPr>
          <a:xfrm>
            <a:off x="909836" y="1772816"/>
            <a:ext cx="5258065" cy="4395535"/>
          </a:xfrm>
          <a:prstGeom prst="triangle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343" y="3027308"/>
            <a:ext cx="3485918" cy="3485918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30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364">
        <p:fade/>
      </p:transition>
    </mc:Choice>
    <mc:Fallback>
      <p:transition spd="med" advTm="57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Explanation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08" y="1772816"/>
            <a:ext cx="6912768" cy="4267200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The colour of light is determined by it’s </a:t>
            </a:r>
            <a:r>
              <a:rPr lang="en-GB" b="1" u="sng" dirty="0"/>
              <a:t>frequency</a:t>
            </a:r>
            <a:r>
              <a:rPr lang="en-GB" dirty="0"/>
              <a:t> which does not change when it is refracted.</a:t>
            </a:r>
          </a:p>
          <a:p>
            <a:r>
              <a:rPr lang="en-GB" dirty="0"/>
              <a:t>Each frequency (or wavelength) of light refracts by different amounts – Violet light refracts the most and Red light the least.</a:t>
            </a:r>
          </a:p>
          <a:p>
            <a:r>
              <a:rPr lang="en-GB" dirty="0"/>
              <a:t>When white light refracts through a prism, it is split into it’s component colours creating what is known as a </a:t>
            </a:r>
            <a:r>
              <a:rPr lang="en-GB" b="1" u="sng" dirty="0"/>
              <a:t>continuous spectrum</a:t>
            </a:r>
            <a:r>
              <a:rPr lang="en-GB" dirty="0"/>
              <a:t>. </a:t>
            </a:r>
            <a:endParaRPr lang="en-GB" b="1" u="sng" dirty="0"/>
          </a:p>
        </p:txBody>
      </p:sp>
      <p:sp>
        <p:nvSpPr>
          <p:cNvPr id="4" name="Rectangle 3"/>
          <p:cNvSpPr/>
          <p:nvPr/>
        </p:nvSpPr>
        <p:spPr>
          <a:xfrm>
            <a:off x="6939875" y="1548770"/>
            <a:ext cx="52489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u="sng" dirty="0">
                <a:solidFill>
                  <a:srgbClr val="FFFF00"/>
                </a:solidFill>
              </a:rPr>
              <a:t>NOTE: </a:t>
            </a:r>
            <a:r>
              <a:rPr lang="en-GB" sz="2400" dirty="0">
                <a:solidFill>
                  <a:srgbClr val="FFFF00"/>
                </a:solidFill>
              </a:rPr>
              <a:t>This is how Rainbows are formed – white light refracting through water droplets in the air. BUT the rainbow song is wrong – here is a different one:</a:t>
            </a:r>
            <a:endParaRPr lang="en-GB" sz="2400" dirty="0">
              <a:solidFill>
                <a:srgbClr val="FFFF00"/>
              </a:solidFill>
            </a:endParaRPr>
          </a:p>
        </p:txBody>
      </p:sp>
      <p:pic>
        <p:nvPicPr>
          <p:cNvPr id="5" name="ROYGBI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994" y="3118430"/>
            <a:ext cx="4758711" cy="327392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3325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9405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18562">
        <p:fade/>
      </p:transition>
    </mc:Choice>
    <mc:Fallback>
      <p:transition spd="med" advTm="2185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60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  <p:extLst>
    <p:ext uri="{E180D4A7-C9FB-4DFB-919C-405C955672EB}">
      <p14:showEvtLst xmlns:p14="http://schemas.microsoft.com/office/powerpoint/2010/main">
        <p14:playEvt time="51559" objId="5"/>
        <p14:stopEvt time="21214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2.6|2.4|3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.8|1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5.7|10.6|1.2|1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2.5|1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6.2|17.6|18.1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8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8|2|5.2|1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7.9|10.6|1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6.2|12.8|4.6|1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0.8|3.9|2.6|11.2|4|10.3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.8|13.4|9.4|1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5.9|10.6|9.3|21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4|14.3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662</TotalTime>
  <Words>775</Words>
  <Application>Microsoft Office PowerPoint</Application>
  <PresentationFormat>Custom</PresentationFormat>
  <Paragraphs>89</Paragraphs>
  <Slides>15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Consolas</vt:lpstr>
      <vt:lpstr>Corbel</vt:lpstr>
      <vt:lpstr>Chalkboard 16x9</vt:lpstr>
      <vt:lpstr>National 4/5 Waves</vt:lpstr>
      <vt:lpstr>Refraction</vt:lpstr>
      <vt:lpstr>Refraction</vt:lpstr>
      <vt:lpstr>Refraction – Rectangular Block</vt:lpstr>
      <vt:lpstr>Refraction – Rectangular Block</vt:lpstr>
      <vt:lpstr>Refraction – Rectangular Block</vt:lpstr>
      <vt:lpstr>Refraction – The Triangular Prism</vt:lpstr>
      <vt:lpstr>Refraction – White Light Through a Prism</vt:lpstr>
      <vt:lpstr>Explanation</vt:lpstr>
      <vt:lpstr>Convex and Concave Lenses</vt:lpstr>
      <vt:lpstr>Convex and Concave Lenses</vt:lpstr>
      <vt:lpstr>Uses of Convex and Concave Lenses</vt:lpstr>
      <vt:lpstr>Total Internal Reflection (TIR)</vt:lpstr>
      <vt:lpstr>Total Internal Reflection (TIR)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National 4/5 Waves</dc:title>
  <dc:creator>Mr Marshallsay</dc:creator>
  <cp:lastModifiedBy>Mr Marshallsay</cp:lastModifiedBy>
  <cp:revision>32</cp:revision>
  <dcterms:created xsi:type="dcterms:W3CDTF">2020-05-20T17:08:17Z</dcterms:created>
  <dcterms:modified xsi:type="dcterms:W3CDTF">2020-06-01T22:44:54Z</dcterms:modified>
</cp:coreProperties>
</file>