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5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0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4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8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68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55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30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2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6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20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1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DCDED-704E-420F-8710-C952806779C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D3EE-2212-495B-90C9-F8C529609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7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solidFill>
                  <a:srgbClr val="336699"/>
                </a:solidFill>
              </a:rPr>
              <a:t>S3/S4</a:t>
            </a:r>
            <a:r>
              <a:rPr lang="en-GB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Half Life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3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336699"/>
                </a:solidFill>
              </a:rPr>
              <a:t>Half Life</a:t>
            </a:r>
            <a:endParaRPr lang="en-GB" dirty="0">
              <a:solidFill>
                <a:srgbClr val="3366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5331"/>
              </p:ext>
            </p:extLst>
          </p:nvPr>
        </p:nvGraphicFramePr>
        <p:xfrm>
          <a:off x="838200" y="1825625"/>
          <a:ext cx="10515600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336699"/>
                          </a:solidFill>
                        </a:rPr>
                        <a:t>Time</a:t>
                      </a:r>
                      <a:endParaRPr lang="en-GB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336699"/>
                          </a:solidFill>
                        </a:rPr>
                        <a:t>Activity</a:t>
                      </a:r>
                      <a:endParaRPr lang="en-GB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Present day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96 </a:t>
                      </a:r>
                      <a:r>
                        <a:rPr lang="en-GB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5 days (forward from now)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48 </a:t>
                      </a:r>
                      <a:r>
                        <a:rPr lang="en-GB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 (half of 96)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10 days (forward from now)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24 </a:t>
                      </a:r>
                      <a:r>
                        <a:rPr lang="en-GB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 (half of 48)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15 days (forward from now)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12 </a:t>
                      </a:r>
                      <a:r>
                        <a:rPr lang="en-GB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 (half of 24)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20 days (forward from now)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solidFill>
                            <a:srgbClr val="336699"/>
                          </a:solidFill>
                        </a:rPr>
                        <a:t>6 </a:t>
                      </a:r>
                      <a:r>
                        <a:rPr lang="en-GB" sz="2400" b="1" u="sng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r>
                        <a:rPr lang="en-GB" sz="2400" b="1" u="sng" dirty="0" smtClean="0">
                          <a:solidFill>
                            <a:srgbClr val="336699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336699"/>
                          </a:solidFill>
                        </a:rPr>
                        <a:t>(half of 12)</a:t>
                      </a:r>
                      <a:endParaRPr lang="en-GB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7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Review Questions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Q.1. The activity of a radioactive source is 3200 </a:t>
            </a:r>
            <a:r>
              <a:rPr lang="en-GB" dirty="0" err="1" smtClean="0">
                <a:solidFill>
                  <a:srgbClr val="336699"/>
                </a:solidFill>
              </a:rPr>
              <a:t>Bq</a:t>
            </a:r>
            <a:r>
              <a:rPr lang="en-GB" dirty="0" smtClean="0">
                <a:solidFill>
                  <a:srgbClr val="336699"/>
                </a:solidFill>
              </a:rPr>
              <a:t>. After 150 minutes the activity is found to be 100 </a:t>
            </a:r>
            <a:r>
              <a:rPr lang="en-GB" dirty="0" err="1" smtClean="0">
                <a:solidFill>
                  <a:srgbClr val="336699"/>
                </a:solidFill>
              </a:rPr>
              <a:t>Bq</a:t>
            </a:r>
            <a:r>
              <a:rPr lang="en-GB" dirty="0" smtClean="0">
                <a:solidFill>
                  <a:srgbClr val="336699"/>
                </a:solidFill>
              </a:rPr>
              <a:t>. Calculate the half life of the source.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(Answer: 30 minutes)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Q.2. A radioactive source has an activity of 640kBq. The half life of the source is 8 days. Calculate the activity of the source after 40 days.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(Answer: 20 </a:t>
            </a:r>
            <a:r>
              <a:rPr lang="en-GB" dirty="0" err="1" smtClean="0">
                <a:solidFill>
                  <a:srgbClr val="336699"/>
                </a:solidFill>
              </a:rPr>
              <a:t>kBq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Q.3. </a:t>
            </a:r>
            <a:r>
              <a:rPr lang="en-GB" dirty="0">
                <a:solidFill>
                  <a:srgbClr val="336699"/>
                </a:solidFill>
              </a:rPr>
              <a:t>C</a:t>
            </a:r>
            <a:r>
              <a:rPr lang="en-GB" dirty="0" smtClean="0">
                <a:solidFill>
                  <a:srgbClr val="336699"/>
                </a:solidFill>
              </a:rPr>
              <a:t>arbon dating uses a  </a:t>
            </a:r>
            <a:r>
              <a:rPr lang="en-GB" dirty="0">
                <a:solidFill>
                  <a:srgbClr val="336699"/>
                </a:solidFill>
              </a:rPr>
              <a:t>radioactive material </a:t>
            </a:r>
            <a:r>
              <a:rPr lang="en-GB" dirty="0" smtClean="0">
                <a:solidFill>
                  <a:srgbClr val="336699"/>
                </a:solidFill>
              </a:rPr>
              <a:t>which has </a:t>
            </a:r>
            <a:r>
              <a:rPr lang="en-GB" dirty="0">
                <a:solidFill>
                  <a:srgbClr val="336699"/>
                </a:solidFill>
              </a:rPr>
              <a:t>a half life of </a:t>
            </a:r>
            <a:r>
              <a:rPr lang="en-GB" dirty="0" smtClean="0">
                <a:solidFill>
                  <a:srgbClr val="336699"/>
                </a:solidFill>
              </a:rPr>
              <a:t>5730 years</a:t>
            </a:r>
            <a:r>
              <a:rPr lang="en-GB" dirty="0">
                <a:solidFill>
                  <a:srgbClr val="336699"/>
                </a:solidFill>
              </a:rPr>
              <a:t>. The present day activity </a:t>
            </a:r>
            <a:r>
              <a:rPr lang="en-GB" dirty="0" smtClean="0">
                <a:solidFill>
                  <a:srgbClr val="336699"/>
                </a:solidFill>
              </a:rPr>
              <a:t>of an object is 70kBq</a:t>
            </a:r>
            <a:r>
              <a:rPr lang="en-GB" dirty="0">
                <a:solidFill>
                  <a:srgbClr val="336699"/>
                </a:solidFill>
              </a:rPr>
              <a:t>. The material is </a:t>
            </a:r>
            <a:r>
              <a:rPr lang="en-GB" dirty="0" smtClean="0">
                <a:solidFill>
                  <a:srgbClr val="336699"/>
                </a:solidFill>
              </a:rPr>
              <a:t>17190 years </a:t>
            </a:r>
            <a:r>
              <a:rPr lang="en-GB" dirty="0">
                <a:solidFill>
                  <a:srgbClr val="336699"/>
                </a:solidFill>
              </a:rPr>
              <a:t>old. Calculate its original activity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(Answer: 560kBq)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44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Half Life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half life of a radioactive source is…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 algn="ctr">
              <a:buNone/>
            </a:pPr>
            <a:r>
              <a:rPr lang="en-GB" sz="3600" dirty="0" smtClean="0">
                <a:solidFill>
                  <a:srgbClr val="336699"/>
                </a:solidFill>
              </a:rPr>
              <a:t>“the time taken for the activity of the source to fall to half its original value”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Half life can be found experimentally by using the following apparatus.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5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Half Life</a:t>
            </a:r>
            <a:endParaRPr lang="en-GB" b="1" dirty="0">
              <a:solidFill>
                <a:srgbClr val="3366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8326" y="2709684"/>
            <a:ext cx="970597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Half Life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Before the gas cell containing the radioactive source was placed in front of the GM tube the background radiation was checked.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counts per minute(</a:t>
            </a:r>
            <a:r>
              <a:rPr lang="en-GB" dirty="0" err="1" smtClean="0">
                <a:solidFill>
                  <a:srgbClr val="336699"/>
                </a:solidFill>
              </a:rPr>
              <a:t>cpm</a:t>
            </a:r>
            <a:r>
              <a:rPr lang="en-GB" dirty="0" smtClean="0">
                <a:solidFill>
                  <a:srgbClr val="336699"/>
                </a:solidFill>
              </a:rPr>
              <a:t>) were then recorded every 30minutes.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Results</a:t>
            </a:r>
          </a:p>
          <a:p>
            <a:pPr marL="0" indent="0">
              <a:buNone/>
            </a:pPr>
            <a:endParaRPr lang="en-GB" u="sng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u="sng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u="sng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graph can be plotted and the half life can then be found.</a:t>
            </a:r>
          </a:p>
          <a:p>
            <a:pPr marL="0" indent="0">
              <a:buNone/>
            </a:pPr>
            <a:endParaRPr lang="en-GB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55238"/>
              </p:ext>
            </p:extLst>
          </p:nvPr>
        </p:nvGraphicFramePr>
        <p:xfrm>
          <a:off x="2657151" y="3549366"/>
          <a:ext cx="5975361" cy="15544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153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Time (minutes)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Corrected Count 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68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336699"/>
                </a:solidFill>
              </a:rPr>
              <a:t>Half Life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On your graph find the time that matches to a corrected count rate of 160cpm.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On your graph find the time that matches to a corrected count rate </a:t>
            </a:r>
            <a:r>
              <a:rPr lang="en-GB" dirty="0" smtClean="0">
                <a:solidFill>
                  <a:srgbClr val="336699"/>
                </a:solidFill>
              </a:rPr>
              <a:t>of </a:t>
            </a:r>
            <a:r>
              <a:rPr lang="en-GB" b="1" dirty="0" smtClean="0">
                <a:solidFill>
                  <a:srgbClr val="336699"/>
                </a:solidFill>
              </a:rPr>
              <a:t>half</a:t>
            </a:r>
            <a:r>
              <a:rPr lang="en-GB" dirty="0" smtClean="0">
                <a:solidFill>
                  <a:srgbClr val="336699"/>
                </a:solidFill>
              </a:rPr>
              <a:t> of 160 i.e. 80cpm.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gap between the two times is the </a:t>
            </a:r>
            <a:r>
              <a:rPr lang="en-GB" b="1" dirty="0" smtClean="0">
                <a:solidFill>
                  <a:srgbClr val="336699"/>
                </a:solidFill>
              </a:rPr>
              <a:t>half life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You can check this for other pairs e.g. 130 and 65 or 100 and 50.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There may be slight differences. If this is the case you would find an average value for the half life based on all your pairs.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43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336699"/>
                </a:solidFill>
              </a:rPr>
              <a:t>Half Life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It is also possible to calculate half life using a numerical approach.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sample has an initial activity of 256Bq. One day later the activity is measured as 16Bq. Calculate the half life of the sample.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When 256Bq is halved it becomes 128Bq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When 128Bq is halved it becomes 64Bq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When 64Bq is halved it becomes 32Bq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When 32Bq is halved it becomes 16Bq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other words, you need to half 256Bq four times to in one day to get to 16Bq.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hours each half will last for 24 / 4 = 6 hours.</a:t>
            </a:r>
          </a:p>
        </p:txBody>
      </p:sp>
    </p:spTree>
    <p:extLst>
      <p:ext uri="{BB962C8B-B14F-4D97-AF65-F5344CB8AC3E}">
        <p14:creationId xmlns:p14="http://schemas.microsoft.com/office/powerpoint/2010/main" val="406966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336699"/>
                </a:solidFill>
              </a:rPr>
              <a:t>Half Life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336699"/>
                </a:solidFill>
              </a:rPr>
              <a:t>A radioactive material </a:t>
            </a:r>
            <a:r>
              <a:rPr lang="en-GB" sz="2400" dirty="0">
                <a:solidFill>
                  <a:srgbClr val="336699"/>
                </a:solidFill>
              </a:rPr>
              <a:t>has a half life of 50years. The present day activity is 45Bq. The material </a:t>
            </a:r>
            <a:r>
              <a:rPr lang="en-GB" sz="2400" dirty="0" smtClean="0">
                <a:solidFill>
                  <a:srgbClr val="336699"/>
                </a:solidFill>
              </a:rPr>
              <a:t>is </a:t>
            </a:r>
            <a:r>
              <a:rPr lang="en-GB" sz="2400" dirty="0">
                <a:solidFill>
                  <a:srgbClr val="336699"/>
                </a:solidFill>
              </a:rPr>
              <a:t>350years old. Calculate its original activity</a:t>
            </a:r>
            <a:r>
              <a:rPr lang="en-GB" sz="2400" dirty="0" smtClean="0">
                <a:solidFill>
                  <a:srgbClr val="336699"/>
                </a:solidFill>
              </a:rPr>
              <a:t>. 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336699"/>
                </a:solidFill>
              </a:rPr>
              <a:t>To find the solution you need to </a:t>
            </a:r>
            <a:r>
              <a:rPr lang="en-GB" sz="2400" b="1" dirty="0" smtClean="0">
                <a:solidFill>
                  <a:srgbClr val="336699"/>
                </a:solidFill>
              </a:rPr>
              <a:t>count back </a:t>
            </a:r>
            <a:r>
              <a:rPr lang="en-GB" sz="2400" dirty="0" smtClean="0">
                <a:solidFill>
                  <a:srgbClr val="336699"/>
                </a:solidFill>
              </a:rPr>
              <a:t>in time in 50 year steps and at the same time </a:t>
            </a:r>
            <a:r>
              <a:rPr lang="en-GB" sz="2400" b="1" dirty="0" smtClean="0">
                <a:solidFill>
                  <a:srgbClr val="336699"/>
                </a:solidFill>
              </a:rPr>
              <a:t>double the Activity </a:t>
            </a:r>
            <a:r>
              <a:rPr lang="en-GB" sz="2400" dirty="0" smtClean="0">
                <a:solidFill>
                  <a:srgbClr val="336699"/>
                </a:solidFill>
              </a:rPr>
              <a:t>of the sample.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336699"/>
                </a:solidFill>
              </a:rPr>
              <a:t>This solution may be easier to present as a table.</a:t>
            </a:r>
          </a:p>
          <a:p>
            <a:pPr marL="0" indent="0">
              <a:buNone/>
            </a:pPr>
            <a:endParaRPr lang="en-GB" sz="24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37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336699"/>
                </a:solidFill>
              </a:rPr>
              <a:t>Half Life</a:t>
            </a:r>
            <a:endParaRPr lang="en-GB" dirty="0">
              <a:solidFill>
                <a:srgbClr val="3366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50183"/>
              </p:ext>
            </p:extLst>
          </p:nvPr>
        </p:nvGraphicFramePr>
        <p:xfrm>
          <a:off x="838200" y="1825625"/>
          <a:ext cx="10515600" cy="417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Time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Activity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Present day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45 </a:t>
                      </a:r>
                      <a:r>
                        <a:rPr lang="en-GB" sz="2400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50 years ago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90 </a:t>
                      </a:r>
                      <a:r>
                        <a:rPr lang="en-GB" sz="2400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100 years ago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180 </a:t>
                      </a:r>
                      <a:r>
                        <a:rPr lang="en-GB" sz="2400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150 years ago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360 </a:t>
                      </a:r>
                      <a:r>
                        <a:rPr lang="en-GB" sz="2400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200 years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ago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720 </a:t>
                      </a:r>
                      <a:r>
                        <a:rPr lang="en-GB" sz="2400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250 years ago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1440 </a:t>
                      </a:r>
                      <a:r>
                        <a:rPr lang="en-GB" sz="2400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300 years ago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2880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</a:t>
                      </a:r>
                      <a:r>
                        <a:rPr lang="en-GB" sz="2400" baseline="0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350 years</a:t>
                      </a:r>
                      <a:r>
                        <a:rPr lang="en-GB" sz="2400" baseline="0" dirty="0" smtClean="0">
                          <a:solidFill>
                            <a:srgbClr val="336699"/>
                          </a:solidFill>
                        </a:rPr>
                        <a:t> ago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u="sng" dirty="0" smtClean="0">
                          <a:solidFill>
                            <a:srgbClr val="336699"/>
                          </a:solidFill>
                        </a:rPr>
                        <a:t>5760 </a:t>
                      </a:r>
                      <a:r>
                        <a:rPr lang="en-GB" sz="2800" b="1" u="sng" dirty="0" err="1" smtClean="0">
                          <a:solidFill>
                            <a:srgbClr val="336699"/>
                          </a:solidFill>
                        </a:rPr>
                        <a:t>Bq</a:t>
                      </a:r>
                      <a:endParaRPr lang="en-GB" sz="2800" b="1" u="sng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1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336699"/>
                </a:solidFill>
              </a:rPr>
              <a:t>Half Life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source has a half life of 5days. Its activity today is 96Bq. Calculate the source’s activity 20 days from now.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To find the solution you need to </a:t>
            </a:r>
            <a:r>
              <a:rPr lang="en-GB" b="1" dirty="0">
                <a:solidFill>
                  <a:srgbClr val="336699"/>
                </a:solidFill>
              </a:rPr>
              <a:t>count </a:t>
            </a:r>
            <a:r>
              <a:rPr lang="en-GB" b="1" dirty="0" smtClean="0">
                <a:solidFill>
                  <a:srgbClr val="336699"/>
                </a:solidFill>
              </a:rPr>
              <a:t>forward </a:t>
            </a:r>
            <a:r>
              <a:rPr lang="en-GB" dirty="0">
                <a:solidFill>
                  <a:srgbClr val="336699"/>
                </a:solidFill>
              </a:rPr>
              <a:t>in time in </a:t>
            </a:r>
            <a:r>
              <a:rPr lang="en-GB" dirty="0" smtClean="0">
                <a:solidFill>
                  <a:srgbClr val="336699"/>
                </a:solidFill>
              </a:rPr>
              <a:t>5 day </a:t>
            </a:r>
            <a:r>
              <a:rPr lang="en-GB" dirty="0">
                <a:solidFill>
                  <a:srgbClr val="336699"/>
                </a:solidFill>
              </a:rPr>
              <a:t>steps and at the same time </a:t>
            </a:r>
            <a:r>
              <a:rPr lang="en-GB" b="1" dirty="0" smtClean="0">
                <a:solidFill>
                  <a:srgbClr val="336699"/>
                </a:solidFill>
              </a:rPr>
              <a:t>half </a:t>
            </a:r>
            <a:r>
              <a:rPr lang="en-GB" b="1" dirty="0">
                <a:solidFill>
                  <a:srgbClr val="336699"/>
                </a:solidFill>
              </a:rPr>
              <a:t>the Activity </a:t>
            </a:r>
            <a:r>
              <a:rPr lang="en-GB" dirty="0">
                <a:solidFill>
                  <a:srgbClr val="336699"/>
                </a:solidFill>
              </a:rPr>
              <a:t>of the sample.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This solution may be easier to present as a table.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690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S3/S4 Physics</vt:lpstr>
      <vt:lpstr>Half Life</vt:lpstr>
      <vt:lpstr>Half Life</vt:lpstr>
      <vt:lpstr>Half Life</vt:lpstr>
      <vt:lpstr>Half Life</vt:lpstr>
      <vt:lpstr>Half Life</vt:lpstr>
      <vt:lpstr>Half Life</vt:lpstr>
      <vt:lpstr>Half Life</vt:lpstr>
      <vt:lpstr>Half Life</vt:lpstr>
      <vt:lpstr>Half Life</vt:lpstr>
      <vt:lpstr>Review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Physics</dc:title>
  <dc:creator>Ian Downie</dc:creator>
  <cp:lastModifiedBy>Ian Downie</cp:lastModifiedBy>
  <cp:revision>15</cp:revision>
  <dcterms:created xsi:type="dcterms:W3CDTF">2016-03-01T18:48:51Z</dcterms:created>
  <dcterms:modified xsi:type="dcterms:W3CDTF">2020-05-13T16:14:53Z</dcterms:modified>
</cp:coreProperties>
</file>