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3366CC"/>
    <a:srgbClr val="0066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ED8E-AB76-4233-81EA-A42AE2D9586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6880-4322-48F3-9F1A-745BF619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75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ED8E-AB76-4233-81EA-A42AE2D9586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6880-4322-48F3-9F1A-745BF619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62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ED8E-AB76-4233-81EA-A42AE2D9586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6880-4322-48F3-9F1A-745BF619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59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ED8E-AB76-4233-81EA-A42AE2D9586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6880-4322-48F3-9F1A-745BF619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70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ED8E-AB76-4233-81EA-A42AE2D9586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6880-4322-48F3-9F1A-745BF619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12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ED8E-AB76-4233-81EA-A42AE2D9586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6880-4322-48F3-9F1A-745BF619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22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ED8E-AB76-4233-81EA-A42AE2D9586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6880-4322-48F3-9F1A-745BF619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29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ED8E-AB76-4233-81EA-A42AE2D9586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6880-4322-48F3-9F1A-745BF619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ED8E-AB76-4233-81EA-A42AE2D9586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6880-4322-48F3-9F1A-745BF619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02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ED8E-AB76-4233-81EA-A42AE2D9586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6880-4322-48F3-9F1A-745BF619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30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ED8E-AB76-4233-81EA-A42AE2D9586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6880-4322-48F3-9F1A-745BF619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6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DED8E-AB76-4233-81EA-A42AE2D9586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B6880-4322-48F3-9F1A-745BF619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6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CC"/>
                </a:solidFill>
              </a:rPr>
              <a:t>S3/S4 </a:t>
            </a:r>
            <a:r>
              <a:rPr lang="en-GB" dirty="0" smtClean="0">
                <a:solidFill>
                  <a:srgbClr val="3366CC"/>
                </a:solidFill>
              </a:rPr>
              <a:t>Physics</a:t>
            </a:r>
            <a:endParaRPr lang="en-GB" dirty="0">
              <a:solidFill>
                <a:srgbClr val="3366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CC"/>
                </a:solidFill>
              </a:rPr>
              <a:t>Light</a:t>
            </a:r>
            <a:endParaRPr lang="en-GB" dirty="0">
              <a:solidFill>
                <a:srgbClr val="33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73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Refraction and Lenses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When parallel light rays enter a </a:t>
            </a:r>
            <a:r>
              <a:rPr lang="en-GB" b="1" dirty="0" smtClean="0">
                <a:solidFill>
                  <a:srgbClr val="336699"/>
                </a:solidFill>
              </a:rPr>
              <a:t>concave </a:t>
            </a:r>
            <a:r>
              <a:rPr lang="en-GB" dirty="0" smtClean="0">
                <a:solidFill>
                  <a:srgbClr val="336699"/>
                </a:solidFill>
              </a:rPr>
              <a:t>(diverging</a:t>
            </a:r>
            <a:r>
              <a:rPr lang="en-GB" dirty="0">
                <a:solidFill>
                  <a:srgbClr val="336699"/>
                </a:solidFill>
              </a:rPr>
              <a:t>) lens the refraction that takes place </a:t>
            </a:r>
            <a:r>
              <a:rPr lang="en-GB" dirty="0" smtClean="0">
                <a:solidFill>
                  <a:srgbClr val="336699"/>
                </a:solidFill>
              </a:rPr>
              <a:t>spreads the rays of light out.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868" y="2810108"/>
            <a:ext cx="4516243" cy="215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3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Refraction and Lenses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</a:t>
            </a:r>
            <a:r>
              <a:rPr lang="en-GB" b="1" dirty="0" smtClean="0">
                <a:solidFill>
                  <a:srgbClr val="336699"/>
                </a:solidFill>
              </a:rPr>
              <a:t>concave</a:t>
            </a:r>
            <a:r>
              <a:rPr lang="en-GB" dirty="0" smtClean="0">
                <a:solidFill>
                  <a:srgbClr val="336699"/>
                </a:solidFill>
              </a:rPr>
              <a:t> lens can be used to help someone with </a:t>
            </a:r>
            <a:r>
              <a:rPr lang="en-GB" b="1" dirty="0" smtClean="0">
                <a:solidFill>
                  <a:srgbClr val="336699"/>
                </a:solidFill>
              </a:rPr>
              <a:t>short-sight</a:t>
            </a:r>
            <a:r>
              <a:rPr lang="en-GB" dirty="0" smtClean="0">
                <a:solidFill>
                  <a:srgbClr val="336699"/>
                </a:solidFill>
              </a:rPr>
              <a:t>. The diagram below shows that light would not be focussed on the retina (back of the eye) when you do not correct short-sightedness.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322" y="3166945"/>
            <a:ext cx="4906537" cy="233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2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Refraction and Lenses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By using a concave lens it is possible to correct short-sightedness.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diagram below shows that the concave lens makes the light focus on the retina.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517" y="3010829"/>
            <a:ext cx="6233531" cy="284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81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Reflection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plane mirror can be used to show the </a:t>
            </a:r>
            <a:r>
              <a:rPr lang="en-GB" b="1" dirty="0" smtClean="0">
                <a:solidFill>
                  <a:srgbClr val="336699"/>
                </a:solidFill>
              </a:rPr>
              <a:t>Law of Reflection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All waves, including light waves, will obey this law which states that..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… </a:t>
            </a:r>
            <a:r>
              <a:rPr lang="en-GB" b="1" dirty="0" smtClean="0">
                <a:solidFill>
                  <a:srgbClr val="336699"/>
                </a:solidFill>
              </a:rPr>
              <a:t>the angle of incidence (</a:t>
            </a:r>
            <a:r>
              <a:rPr lang="en-GB" b="1" dirty="0" err="1" smtClean="0">
                <a:solidFill>
                  <a:srgbClr val="336699"/>
                </a:solidFill>
              </a:rPr>
              <a:t>i</a:t>
            </a:r>
            <a:r>
              <a:rPr lang="en-GB" b="1" dirty="0" smtClean="0">
                <a:solidFill>
                  <a:srgbClr val="336699"/>
                </a:solidFill>
              </a:rPr>
              <a:t>) is equal to the angle of reflection (r)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(the angles are always measured from the normal line in the diagram)</a:t>
            </a:r>
          </a:p>
          <a:p>
            <a:pPr marL="0" indent="0">
              <a:buNone/>
            </a:pPr>
            <a:r>
              <a:rPr lang="en-GB" sz="3900" b="1" dirty="0">
                <a:solidFill>
                  <a:srgbClr val="336699"/>
                </a:solidFill>
              </a:rPr>
              <a:t>ALL LIGHT DIAGRAMS MUST USE ARROWS TO SHOW THE DIRECTION IN WHICH THE LIGHT IS TRAVELLING DUE TO THE REVERSIBILITY OF LIGHT.</a:t>
            </a:r>
            <a:endParaRPr lang="en-GB" sz="3900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93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Reflection</a:t>
            </a:r>
            <a:endParaRPr lang="en-GB" b="1" dirty="0">
              <a:solidFill>
                <a:srgbClr val="336699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3078" y="1690689"/>
            <a:ext cx="5215812" cy="339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9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Refraction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3200" dirty="0" smtClean="0">
                <a:solidFill>
                  <a:srgbClr val="336699"/>
                </a:solidFill>
              </a:rPr>
              <a:t>When a wave enters a new material it will </a:t>
            </a:r>
            <a:r>
              <a:rPr lang="en-GB" altLang="en-US" sz="3200" b="1" dirty="0" smtClean="0">
                <a:solidFill>
                  <a:srgbClr val="336699"/>
                </a:solidFill>
              </a:rPr>
              <a:t>change speed</a:t>
            </a:r>
            <a:r>
              <a:rPr lang="en-GB" altLang="en-US" sz="3200" dirty="0" smtClean="0">
                <a:solidFill>
                  <a:srgbClr val="336699"/>
                </a:solidFill>
              </a:rPr>
              <a:t>. </a:t>
            </a:r>
          </a:p>
          <a:p>
            <a:pPr marL="0" indent="0">
              <a:buNone/>
            </a:pPr>
            <a:r>
              <a:rPr lang="en-GB" altLang="en-US" sz="3200" dirty="0" smtClean="0">
                <a:solidFill>
                  <a:srgbClr val="336699"/>
                </a:solidFill>
              </a:rPr>
              <a:t>This will cause a change in direction. </a:t>
            </a:r>
          </a:p>
          <a:p>
            <a:pPr marL="0" indent="0">
              <a:buNone/>
            </a:pPr>
            <a:r>
              <a:rPr lang="en-GB" altLang="en-US" sz="3200" dirty="0" smtClean="0">
                <a:solidFill>
                  <a:srgbClr val="336699"/>
                </a:solidFill>
              </a:rPr>
              <a:t>This is known as </a:t>
            </a:r>
            <a:r>
              <a:rPr lang="en-GB" altLang="en-US" sz="3200" b="1" dirty="0" smtClean="0">
                <a:solidFill>
                  <a:srgbClr val="336699"/>
                </a:solidFill>
              </a:rPr>
              <a:t>refraction.</a:t>
            </a:r>
          </a:p>
          <a:p>
            <a:pPr marL="0" indent="0">
              <a:buNone/>
            </a:pPr>
            <a:r>
              <a:rPr lang="en-GB" altLang="en-US" sz="3200" dirty="0" smtClean="0">
                <a:solidFill>
                  <a:srgbClr val="336699"/>
                </a:solidFill>
              </a:rPr>
              <a:t>This can be show by passing light waves through a rectangular glass block.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28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Refraction of Light</a:t>
            </a:r>
            <a:endParaRPr lang="en-GB" b="1" dirty="0">
              <a:solidFill>
                <a:srgbClr val="336699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6588" y="2236126"/>
            <a:ext cx="7949681" cy="270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14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Refraction of Light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en-US" dirty="0" smtClean="0">
                <a:solidFill>
                  <a:srgbClr val="336699"/>
                </a:solidFill>
              </a:rPr>
              <a:t>The light waves </a:t>
            </a:r>
            <a:r>
              <a:rPr lang="en-GB" altLang="en-US" b="1" dirty="0">
                <a:solidFill>
                  <a:srgbClr val="336699"/>
                </a:solidFill>
              </a:rPr>
              <a:t>slow down </a:t>
            </a:r>
            <a:r>
              <a:rPr lang="en-GB" altLang="en-US" dirty="0">
                <a:solidFill>
                  <a:srgbClr val="336699"/>
                </a:solidFill>
              </a:rPr>
              <a:t>when they </a:t>
            </a:r>
            <a:r>
              <a:rPr lang="en-GB" altLang="en-US" dirty="0" smtClean="0">
                <a:solidFill>
                  <a:srgbClr val="336699"/>
                </a:solidFill>
              </a:rPr>
              <a:t>travel from the air to the rectangular glass block because glass is more dense than air.</a:t>
            </a:r>
          </a:p>
          <a:p>
            <a:pPr>
              <a:buNone/>
            </a:pPr>
            <a:r>
              <a:rPr lang="en-GB" altLang="en-US" dirty="0" smtClean="0">
                <a:solidFill>
                  <a:srgbClr val="336699"/>
                </a:solidFill>
              </a:rPr>
              <a:t>The slowing down of the waves makes them bend </a:t>
            </a:r>
            <a:r>
              <a:rPr lang="en-GB" altLang="en-US" b="1" dirty="0">
                <a:solidFill>
                  <a:srgbClr val="336699"/>
                </a:solidFill>
              </a:rPr>
              <a:t>towards the normal </a:t>
            </a:r>
            <a:r>
              <a:rPr lang="en-GB" altLang="en-US" dirty="0">
                <a:solidFill>
                  <a:srgbClr val="336699"/>
                </a:solidFill>
              </a:rPr>
              <a:t>when they </a:t>
            </a:r>
            <a:r>
              <a:rPr lang="en-GB" altLang="en-US" dirty="0" smtClean="0">
                <a:solidFill>
                  <a:srgbClr val="336699"/>
                </a:solidFill>
              </a:rPr>
              <a:t>travel from the air to the glass.</a:t>
            </a:r>
          </a:p>
          <a:p>
            <a:pPr>
              <a:buNone/>
            </a:pPr>
            <a:r>
              <a:rPr lang="en-GB" altLang="en-US" dirty="0" smtClean="0">
                <a:solidFill>
                  <a:srgbClr val="336699"/>
                </a:solidFill>
              </a:rPr>
              <a:t>The light waves </a:t>
            </a:r>
            <a:r>
              <a:rPr lang="en-GB" altLang="en-US" b="1" dirty="0" smtClean="0">
                <a:solidFill>
                  <a:srgbClr val="336699"/>
                </a:solidFill>
              </a:rPr>
              <a:t>speed up </a:t>
            </a:r>
            <a:r>
              <a:rPr lang="en-GB" altLang="en-US" dirty="0" smtClean="0">
                <a:solidFill>
                  <a:srgbClr val="336699"/>
                </a:solidFill>
              </a:rPr>
              <a:t>when they travel from the rectangular glass block to the air because air is less dense than glass.</a:t>
            </a:r>
          </a:p>
          <a:p>
            <a:pPr>
              <a:buNone/>
            </a:pPr>
            <a:r>
              <a:rPr lang="en-GB" altLang="en-US" dirty="0" smtClean="0">
                <a:solidFill>
                  <a:srgbClr val="336699"/>
                </a:solidFill>
              </a:rPr>
              <a:t>The speeding up of the waves makes them bend </a:t>
            </a:r>
            <a:r>
              <a:rPr lang="en-GB" altLang="en-US" b="1" dirty="0" smtClean="0">
                <a:solidFill>
                  <a:srgbClr val="336699"/>
                </a:solidFill>
              </a:rPr>
              <a:t>away from the normal </a:t>
            </a:r>
            <a:r>
              <a:rPr lang="en-GB" altLang="en-US" dirty="0" smtClean="0">
                <a:solidFill>
                  <a:srgbClr val="336699"/>
                </a:solidFill>
              </a:rPr>
              <a:t>when they travel from the glass to the air.</a:t>
            </a:r>
          </a:p>
          <a:p>
            <a:pPr>
              <a:buNone/>
            </a:pPr>
            <a:endParaRPr lang="en-GB" altLang="en-US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86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Refraction and Lenses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When parallel light rays enter a </a:t>
            </a:r>
            <a:r>
              <a:rPr lang="en-GB" b="1" dirty="0">
                <a:solidFill>
                  <a:srgbClr val="336699"/>
                </a:solidFill>
              </a:rPr>
              <a:t>convex </a:t>
            </a:r>
            <a:r>
              <a:rPr lang="en-GB" dirty="0">
                <a:solidFill>
                  <a:srgbClr val="336699"/>
                </a:solidFill>
              </a:rPr>
              <a:t>(converging) lens the refraction that takes place brings the rays of light to a focus or focal </a:t>
            </a:r>
            <a:r>
              <a:rPr lang="en-GB" dirty="0" smtClean="0">
                <a:solidFill>
                  <a:srgbClr val="336699"/>
                </a:solidFill>
              </a:rPr>
              <a:t>point.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0000">
            <a:off x="3377681" y="2857571"/>
            <a:ext cx="5355771" cy="210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65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Refraction and Lenses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</a:t>
            </a:r>
            <a:r>
              <a:rPr lang="en-GB" b="1" dirty="0" smtClean="0">
                <a:solidFill>
                  <a:srgbClr val="336699"/>
                </a:solidFill>
              </a:rPr>
              <a:t>convex</a:t>
            </a:r>
            <a:r>
              <a:rPr lang="en-GB" dirty="0" smtClean="0">
                <a:solidFill>
                  <a:srgbClr val="336699"/>
                </a:solidFill>
              </a:rPr>
              <a:t> lens can be used to help someone with </a:t>
            </a:r>
            <a:r>
              <a:rPr lang="en-GB" b="1" dirty="0" smtClean="0">
                <a:solidFill>
                  <a:srgbClr val="336699"/>
                </a:solidFill>
              </a:rPr>
              <a:t>long-sight</a:t>
            </a:r>
            <a:r>
              <a:rPr lang="en-GB" dirty="0" smtClean="0">
                <a:solidFill>
                  <a:srgbClr val="336699"/>
                </a:solidFill>
              </a:rPr>
              <a:t>. The diagram below shows that light would not be focussed on the retina (back of the eye) when you do not correct long-sightedness.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855" y="3367667"/>
            <a:ext cx="6300438" cy="230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67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Refraction and Lenses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By using a convex lens it is possible to correct long-sightedness.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diagram below shows that the convex lens makes the light focus on the retina.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396" y="3088957"/>
            <a:ext cx="4661208" cy="233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68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430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S3/S4 Physics</vt:lpstr>
      <vt:lpstr>Reflection</vt:lpstr>
      <vt:lpstr>Reflection</vt:lpstr>
      <vt:lpstr>Refraction</vt:lpstr>
      <vt:lpstr>Refraction of Light</vt:lpstr>
      <vt:lpstr>Refraction of Light</vt:lpstr>
      <vt:lpstr>Refraction and Lenses</vt:lpstr>
      <vt:lpstr>Refraction and Lenses</vt:lpstr>
      <vt:lpstr>Refraction and Lenses</vt:lpstr>
      <vt:lpstr>Refraction and Lenses</vt:lpstr>
      <vt:lpstr>Refraction and Lenses</vt:lpstr>
      <vt:lpstr>Refraction and Lenses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Physics</dc:title>
  <dc:creator>Ian Downie</dc:creator>
  <cp:lastModifiedBy>Ian Downie</cp:lastModifiedBy>
  <cp:revision>7</cp:revision>
  <dcterms:created xsi:type="dcterms:W3CDTF">2020-04-15T11:29:51Z</dcterms:created>
  <dcterms:modified xsi:type="dcterms:W3CDTF">2020-05-13T16:08:45Z</dcterms:modified>
</cp:coreProperties>
</file>