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  <a:srgbClr val="4472C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2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3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9135-5ECC-4EE0-A653-62A26553395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636A-D1E3-4156-9A5D-53AF6C7084E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4883-A4ED-4D66-B7AE-ED5B5D9659D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9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1BC93-7B45-497D-817D-29E02DE75BC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3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B38F-F294-4BF9-B845-A12A6B82085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4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21D3-95C0-4B31-B102-825C79A6673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01B2-6889-4532-AF42-0B9CCCE3859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8E24-DBF7-48E6-9AB9-2EDC6AB5719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24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6540-0C56-4B88-B94A-F3C8BDC2A41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6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312C-F101-4985-A635-5B326C93DF5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922C0-CB9A-4684-B959-F0AB3BEE2B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8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8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7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6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2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3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96C7-F5A6-44EE-8A12-EBDE70A981A2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6804-4FFC-4260-BBFF-1955E0CCC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67050-FE38-4BF6-A191-F87FE2CA7D5B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</a:t>
            </a:r>
            <a:r>
              <a:rPr lang="en-GB" dirty="0" smtClean="0">
                <a:solidFill>
                  <a:srgbClr val="336699"/>
                </a:solidFill>
              </a:rPr>
              <a:t>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Nuclear Radiation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rgbClr val="336699"/>
                </a:solidFill>
              </a:rPr>
              <a:t>Background Radiation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336699"/>
                </a:solidFill>
              </a:rPr>
              <a:t>There is radiation present all the time in our atmosphere. This is called </a:t>
            </a:r>
            <a:r>
              <a:rPr lang="en-GB" altLang="en-US" sz="2800" b="1" dirty="0">
                <a:solidFill>
                  <a:srgbClr val="336699"/>
                </a:solidFill>
              </a:rPr>
              <a:t>background radiation</a:t>
            </a:r>
            <a:r>
              <a:rPr lang="en-GB" altLang="en-US" sz="2800" dirty="0">
                <a:solidFill>
                  <a:srgbClr val="3366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336699"/>
                </a:solidFill>
              </a:rPr>
              <a:t>Background radiation is caused by both </a:t>
            </a:r>
            <a:r>
              <a:rPr lang="en-GB" altLang="en-US" sz="2800" b="1" dirty="0">
                <a:solidFill>
                  <a:srgbClr val="336699"/>
                </a:solidFill>
              </a:rPr>
              <a:t>natural</a:t>
            </a:r>
            <a:r>
              <a:rPr lang="en-GB" altLang="en-US" sz="2800" dirty="0">
                <a:solidFill>
                  <a:srgbClr val="336699"/>
                </a:solidFill>
              </a:rPr>
              <a:t> and </a:t>
            </a:r>
            <a:r>
              <a:rPr lang="en-GB" altLang="en-US" sz="2800" b="1" dirty="0">
                <a:solidFill>
                  <a:srgbClr val="336699"/>
                </a:solidFill>
              </a:rPr>
              <a:t>man-made</a:t>
            </a:r>
            <a:r>
              <a:rPr lang="en-GB" altLang="en-US" sz="2800" dirty="0">
                <a:solidFill>
                  <a:srgbClr val="336699"/>
                </a:solidFill>
              </a:rPr>
              <a:t> sources.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336699"/>
                </a:solidFill>
              </a:rPr>
              <a:t>Natural sources include cosmic rays and rocks/soil.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336699"/>
                </a:solidFill>
              </a:rPr>
              <a:t>Man-made sources include waste from nuclear power stations and nuclear weapons testing.</a:t>
            </a:r>
          </a:p>
        </p:txBody>
      </p:sp>
    </p:spTree>
    <p:extLst>
      <p:ext uri="{BB962C8B-B14F-4D97-AF65-F5344CB8AC3E}">
        <p14:creationId xmlns:p14="http://schemas.microsoft.com/office/powerpoint/2010/main" val="39028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336699"/>
                </a:solidFill>
              </a:rPr>
              <a:t>Nuclear Power Stations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Radioactive elements like uranium and plutonium are used as fuel in the reactors of </a:t>
            </a:r>
            <a:r>
              <a:rPr lang="en-GB" sz="2800" b="1" dirty="0" smtClean="0">
                <a:solidFill>
                  <a:srgbClr val="336699"/>
                </a:solidFill>
              </a:rPr>
              <a:t>nuclear power stations</a:t>
            </a:r>
            <a:r>
              <a:rPr lang="en-GB" sz="2800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Both these elements have a large nucleus which can be split using a process called </a:t>
            </a:r>
            <a:r>
              <a:rPr lang="en-GB" sz="2800" b="1" dirty="0" smtClean="0">
                <a:solidFill>
                  <a:srgbClr val="336699"/>
                </a:solidFill>
              </a:rPr>
              <a:t>nuclear fission</a:t>
            </a:r>
            <a:r>
              <a:rPr lang="en-GB" sz="2800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When the large nucleus is split there is a </a:t>
            </a:r>
            <a:r>
              <a:rPr lang="en-GB" sz="2800" b="1" dirty="0" smtClean="0">
                <a:solidFill>
                  <a:srgbClr val="336699"/>
                </a:solidFill>
              </a:rPr>
              <a:t>release of energy </a:t>
            </a:r>
            <a:r>
              <a:rPr lang="en-GB" sz="2800" dirty="0" smtClean="0">
                <a:solidFill>
                  <a:srgbClr val="336699"/>
                </a:solidFill>
              </a:rPr>
              <a:t>which can be used to turn water into steam. This steam can then operate other parts of the nuclear power station.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336699"/>
                </a:solidFill>
              </a:rPr>
              <a:t>Nuclear Fission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5" y="1858169"/>
            <a:ext cx="77533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336699"/>
                </a:solidFill>
              </a:rPr>
              <a:t>Nuclear Fission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previous slide shows one nucleus undergoing nuclear fission.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a nuclear reactor there will be millions of these reactions taking place.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That is why there is so much energy released.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release of this energy needs to be controlled and can be calculated using </a:t>
            </a:r>
            <a:r>
              <a:rPr lang="en-GB" sz="4000" b="1" dirty="0" smtClean="0">
                <a:solidFill>
                  <a:srgbClr val="336699"/>
                </a:solidFill>
              </a:rPr>
              <a:t>E = mc</a:t>
            </a:r>
            <a:r>
              <a:rPr lang="en-GB" sz="4000" b="1" baseline="30000" dirty="0" smtClean="0">
                <a:solidFill>
                  <a:srgbClr val="336699"/>
                </a:solidFill>
              </a:rPr>
              <a:t>2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9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336699"/>
                </a:solidFill>
              </a:rPr>
              <a:t>Nuclear Fusion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992" y="1417639"/>
            <a:ext cx="7567126" cy="48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336699"/>
                </a:solidFill>
              </a:rPr>
              <a:t>Nuclear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Fusion takes place when </a:t>
            </a:r>
            <a:r>
              <a:rPr lang="en-GB" sz="2800" b="1" dirty="0" smtClean="0">
                <a:solidFill>
                  <a:srgbClr val="336699"/>
                </a:solidFill>
              </a:rPr>
              <a:t>two small nuclei </a:t>
            </a:r>
            <a:r>
              <a:rPr lang="en-GB" sz="2800" dirty="0" smtClean="0">
                <a:solidFill>
                  <a:srgbClr val="336699"/>
                </a:solidFill>
              </a:rPr>
              <a:t>“fuse” together to form a slightly larger nucleus…and </a:t>
            </a:r>
            <a:r>
              <a:rPr lang="en-GB" sz="2800" b="1" dirty="0" smtClean="0">
                <a:solidFill>
                  <a:srgbClr val="336699"/>
                </a:solidFill>
              </a:rPr>
              <a:t>release ENERGY!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The previous slide shows two different hydrogen nuclei fusing together.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Hydrogen is the most abundant element in the universe, so why do </a:t>
            </a:r>
            <a:r>
              <a:rPr lang="en-GB" sz="2800" dirty="0" smtClean="0">
                <a:solidFill>
                  <a:srgbClr val="336699"/>
                </a:solidFill>
              </a:rPr>
              <a:t>we not </a:t>
            </a:r>
            <a:r>
              <a:rPr lang="en-GB" sz="2800" dirty="0" smtClean="0">
                <a:solidFill>
                  <a:srgbClr val="336699"/>
                </a:solidFill>
              </a:rPr>
              <a:t>use fusion to meet all our energy needs?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We have not yet been able to contain the enormous quantity of energy that fusion reactions release.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336699"/>
                </a:solidFill>
              </a:rPr>
              <a:t>But we are still looking, so maybe one day in the future…</a:t>
            </a:r>
            <a:endParaRPr lang="en-GB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82" y="978741"/>
            <a:ext cx="9890449" cy="50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2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Atomic Structure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Every substance is made up from atoms.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</a:t>
            </a:r>
            <a:r>
              <a:rPr lang="en-GB" b="1" dirty="0">
                <a:solidFill>
                  <a:srgbClr val="336699"/>
                </a:solidFill>
              </a:rPr>
              <a:t>nucleus</a:t>
            </a:r>
            <a:r>
              <a:rPr lang="en-GB" dirty="0">
                <a:solidFill>
                  <a:srgbClr val="336699"/>
                </a:solidFill>
              </a:rPr>
              <a:t> is the central part of an atom. The nucleus contains </a:t>
            </a:r>
            <a:r>
              <a:rPr lang="en-GB" b="1" dirty="0">
                <a:solidFill>
                  <a:srgbClr val="336699"/>
                </a:solidFill>
              </a:rPr>
              <a:t>protons</a:t>
            </a:r>
            <a:r>
              <a:rPr lang="en-GB" dirty="0">
                <a:solidFill>
                  <a:srgbClr val="336699"/>
                </a:solidFill>
              </a:rPr>
              <a:t>, which are positively charged, and </a:t>
            </a:r>
            <a:r>
              <a:rPr lang="en-GB" b="1" dirty="0">
                <a:solidFill>
                  <a:srgbClr val="336699"/>
                </a:solidFill>
              </a:rPr>
              <a:t>neutrons</a:t>
            </a:r>
            <a:r>
              <a:rPr lang="en-GB" dirty="0">
                <a:solidFill>
                  <a:srgbClr val="336699"/>
                </a:solidFill>
              </a:rPr>
              <a:t> which have no charge. Orbiting the nucleus are negatively charged </a:t>
            </a:r>
            <a:r>
              <a:rPr lang="en-GB" b="1" dirty="0">
                <a:solidFill>
                  <a:srgbClr val="336699"/>
                </a:solidFill>
              </a:rPr>
              <a:t>electrons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is usually called the </a:t>
            </a:r>
            <a:r>
              <a:rPr lang="en-GB" b="1" dirty="0" smtClean="0">
                <a:solidFill>
                  <a:srgbClr val="336699"/>
                </a:solidFill>
              </a:rPr>
              <a:t>atomic model </a:t>
            </a:r>
            <a:r>
              <a:rPr lang="en-GB" dirty="0" smtClean="0">
                <a:solidFill>
                  <a:srgbClr val="336699"/>
                </a:solidFill>
              </a:rPr>
              <a:t>and is shown on the next slide.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0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kills Practice - AMAZING 8TH GRADE SCIENTIS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10" y="102790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Atomic Structure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most atoms the numbers of neutrons and protons in the nucleus makes the substance very stable.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you touch your jotter it is not radioactive!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However, there are substances where the number of protons and neutrons make the atoms become radioactive. This means they can emit nuclear radiation.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Three nuclear radiation are…</a:t>
            </a:r>
            <a:r>
              <a:rPr lang="en-GB" sz="3200" b="1" dirty="0" smtClean="0">
                <a:solidFill>
                  <a:srgbClr val="336699"/>
                </a:solidFill>
              </a:rPr>
              <a:t>alpha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sz="3200" b="1" dirty="0" smtClean="0">
                <a:solidFill>
                  <a:srgbClr val="336699"/>
                </a:solidFill>
              </a:rPr>
              <a:t>(</a:t>
            </a:r>
            <a:r>
              <a:rPr lang="el-GR" sz="3200" b="1" dirty="0" smtClean="0">
                <a:solidFill>
                  <a:srgbClr val="336699"/>
                </a:solidFill>
              </a:rPr>
              <a:t>α</a:t>
            </a:r>
            <a:r>
              <a:rPr lang="en-GB" sz="3200" b="1" dirty="0" smtClean="0">
                <a:solidFill>
                  <a:srgbClr val="336699"/>
                </a:solidFill>
              </a:rPr>
              <a:t>)</a:t>
            </a:r>
            <a:r>
              <a:rPr lang="en-GB" sz="3200" dirty="0" smtClean="0">
                <a:solidFill>
                  <a:srgbClr val="336699"/>
                </a:solidFill>
              </a:rPr>
              <a:t>, </a:t>
            </a:r>
            <a:r>
              <a:rPr lang="en-GB" sz="3200" b="1" dirty="0" smtClean="0">
                <a:solidFill>
                  <a:srgbClr val="336699"/>
                </a:solidFill>
              </a:rPr>
              <a:t>beta (</a:t>
            </a:r>
            <a:r>
              <a:rPr lang="el-GR" sz="3200" b="1" dirty="0" smtClean="0">
                <a:solidFill>
                  <a:srgbClr val="336699"/>
                </a:solidFill>
              </a:rPr>
              <a:t>β</a:t>
            </a:r>
            <a:r>
              <a:rPr lang="en-GB" sz="3200" b="1" dirty="0" smtClean="0">
                <a:solidFill>
                  <a:srgbClr val="336699"/>
                </a:solidFill>
              </a:rPr>
              <a:t>) and gamma (</a:t>
            </a:r>
            <a:r>
              <a:rPr lang="el-GR" sz="3200" b="1" dirty="0" smtClean="0">
                <a:solidFill>
                  <a:srgbClr val="336699"/>
                </a:solidFill>
              </a:rPr>
              <a:t>γ</a:t>
            </a:r>
            <a:r>
              <a:rPr lang="en-GB" sz="3200" b="1" dirty="0" smtClean="0">
                <a:solidFill>
                  <a:srgbClr val="336699"/>
                </a:solidFill>
              </a:rPr>
              <a:t>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Nuclear Radiations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Alpha Radiation (</a:t>
            </a:r>
            <a:r>
              <a:rPr lang="el-GR" b="1" u="sng" dirty="0" smtClean="0">
                <a:solidFill>
                  <a:srgbClr val="336699"/>
                </a:solidFill>
              </a:rPr>
              <a:t>α</a:t>
            </a:r>
            <a:r>
              <a:rPr lang="en-GB" b="1" u="sng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Alpha </a:t>
            </a:r>
            <a:r>
              <a:rPr lang="en-GB" b="1" dirty="0" smtClean="0">
                <a:solidFill>
                  <a:srgbClr val="336699"/>
                </a:solidFill>
              </a:rPr>
              <a:t>particles</a:t>
            </a:r>
            <a:r>
              <a:rPr lang="en-GB" dirty="0" smtClean="0">
                <a:solidFill>
                  <a:srgbClr val="336699"/>
                </a:solidFill>
              </a:rPr>
              <a:t> are positively charged and cause lots of ionisation.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They can move a few cm through air.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Beta Radiation (</a:t>
            </a:r>
            <a:r>
              <a:rPr lang="el-GR" b="1" u="sng" dirty="0" smtClean="0">
                <a:solidFill>
                  <a:srgbClr val="336699"/>
                </a:solidFill>
              </a:rPr>
              <a:t>β</a:t>
            </a:r>
            <a:r>
              <a:rPr lang="en-GB" b="1" u="sng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Beta </a:t>
            </a:r>
            <a:r>
              <a:rPr lang="en-GB" b="1" dirty="0" smtClean="0">
                <a:solidFill>
                  <a:srgbClr val="336699"/>
                </a:solidFill>
              </a:rPr>
              <a:t>particles</a:t>
            </a:r>
            <a:r>
              <a:rPr lang="en-GB" dirty="0" smtClean="0">
                <a:solidFill>
                  <a:srgbClr val="336699"/>
                </a:solidFill>
              </a:rPr>
              <a:t> are negatively charged and can cause some ionisation.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They can move tens of cm through air.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Gamma Radiation (</a:t>
            </a:r>
            <a:r>
              <a:rPr lang="el-GR" b="1" u="sng" dirty="0" smtClean="0">
                <a:solidFill>
                  <a:srgbClr val="336699"/>
                </a:solidFill>
              </a:rPr>
              <a:t>γ</a:t>
            </a:r>
            <a:r>
              <a:rPr lang="en-GB" b="1" u="sng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Gamma </a:t>
            </a:r>
            <a:r>
              <a:rPr lang="en-GB" b="1" dirty="0" smtClean="0">
                <a:solidFill>
                  <a:srgbClr val="336699"/>
                </a:solidFill>
              </a:rPr>
              <a:t>rays</a:t>
            </a:r>
            <a:r>
              <a:rPr lang="en-GB" dirty="0" smtClean="0">
                <a:solidFill>
                  <a:srgbClr val="336699"/>
                </a:solidFill>
              </a:rPr>
              <a:t> have no charge as they are a high energy EM wave, which rarely causes ionisation.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They travel many km through air.</a:t>
            </a:r>
          </a:p>
        </p:txBody>
      </p:sp>
    </p:spTree>
    <p:extLst>
      <p:ext uri="{BB962C8B-B14F-4D97-AF65-F5344CB8AC3E}">
        <p14:creationId xmlns:p14="http://schemas.microsoft.com/office/powerpoint/2010/main" val="12677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Nuclear Radiations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336699"/>
                </a:solidFill>
              </a:rPr>
              <a:t>Ionisation is the process in which an atom gains or loses an electron to form an ion.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336699"/>
                </a:solidFill>
              </a:rPr>
              <a:t>When an atom </a:t>
            </a:r>
            <a:r>
              <a:rPr lang="en-GB" altLang="en-US" b="1" dirty="0">
                <a:solidFill>
                  <a:srgbClr val="336699"/>
                </a:solidFill>
              </a:rPr>
              <a:t>gains</a:t>
            </a:r>
            <a:r>
              <a:rPr lang="en-GB" altLang="en-US" dirty="0">
                <a:solidFill>
                  <a:srgbClr val="336699"/>
                </a:solidFill>
              </a:rPr>
              <a:t> an electron it becomes a </a:t>
            </a:r>
            <a:r>
              <a:rPr lang="en-GB" altLang="en-US" b="1" dirty="0">
                <a:solidFill>
                  <a:srgbClr val="336699"/>
                </a:solidFill>
              </a:rPr>
              <a:t>negative ion</a:t>
            </a:r>
            <a:r>
              <a:rPr lang="en-GB" altLang="en-US" dirty="0">
                <a:solidFill>
                  <a:srgbClr val="336699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336699"/>
                </a:solidFill>
              </a:rPr>
              <a:t>When an atom </a:t>
            </a:r>
            <a:r>
              <a:rPr lang="en-GB" altLang="en-US" b="1" dirty="0">
                <a:solidFill>
                  <a:srgbClr val="336699"/>
                </a:solidFill>
              </a:rPr>
              <a:t>loses</a:t>
            </a:r>
            <a:r>
              <a:rPr lang="en-GB" altLang="en-US" dirty="0">
                <a:solidFill>
                  <a:srgbClr val="336699"/>
                </a:solidFill>
              </a:rPr>
              <a:t> an electron it becomes a </a:t>
            </a:r>
            <a:r>
              <a:rPr lang="en-GB" altLang="en-US" b="1" dirty="0">
                <a:solidFill>
                  <a:srgbClr val="336699"/>
                </a:solidFill>
              </a:rPr>
              <a:t>positive ion</a:t>
            </a:r>
            <a:r>
              <a:rPr lang="en-GB" altLang="en-US" dirty="0">
                <a:solidFill>
                  <a:srgbClr val="336699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b="1" dirty="0">
                <a:solidFill>
                  <a:srgbClr val="336699"/>
                </a:solidFill>
              </a:rPr>
              <a:t>Alpha </a:t>
            </a:r>
            <a:r>
              <a:rPr lang="en-GB" altLang="en-US" dirty="0">
                <a:solidFill>
                  <a:srgbClr val="336699"/>
                </a:solidFill>
              </a:rPr>
              <a:t>radiation is the nuclear radiation that causes the </a:t>
            </a:r>
            <a:r>
              <a:rPr lang="en-GB" altLang="en-US" b="1" dirty="0">
                <a:solidFill>
                  <a:srgbClr val="336699"/>
                </a:solidFill>
              </a:rPr>
              <a:t>most ionisation</a:t>
            </a:r>
            <a:r>
              <a:rPr lang="en-GB" altLang="en-US" dirty="0" smtClean="0">
                <a:solidFill>
                  <a:srgbClr val="336699"/>
                </a:solidFill>
              </a:rPr>
              <a:t>. This is mainly due to it having a positive charge that can attract electrons.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Beta and Gamma can only cause a relatively small amount of ionisation.</a:t>
            </a:r>
            <a:endParaRPr lang="en-GB" altLang="en-US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Nuclear Radiations – Absorption in Air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7" name="Content Placeholder 6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905" y="1825678"/>
            <a:ext cx="22874892" cy="117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Nuclear Sources - Natural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Two examples of </a:t>
            </a:r>
            <a:r>
              <a:rPr lang="en-GB" altLang="en-US" b="1" dirty="0" smtClean="0">
                <a:solidFill>
                  <a:srgbClr val="336699"/>
                </a:solidFill>
              </a:rPr>
              <a:t>naturally occurring </a:t>
            </a:r>
            <a:r>
              <a:rPr lang="en-GB" altLang="en-US" dirty="0" smtClean="0">
                <a:solidFill>
                  <a:srgbClr val="336699"/>
                </a:solidFill>
              </a:rPr>
              <a:t>radioactive elements are radon and uranium.</a:t>
            </a:r>
          </a:p>
          <a:p>
            <a:pPr>
              <a:buFontTx/>
              <a:buNone/>
            </a:pPr>
            <a:r>
              <a:rPr lang="en-GB" altLang="en-US" b="1" dirty="0" smtClean="0">
                <a:solidFill>
                  <a:srgbClr val="336699"/>
                </a:solidFill>
              </a:rPr>
              <a:t>Radon</a:t>
            </a:r>
            <a:r>
              <a:rPr lang="en-GB" altLang="en-US" dirty="0" smtClean="0">
                <a:solidFill>
                  <a:srgbClr val="336699"/>
                </a:solidFill>
              </a:rPr>
              <a:t> is a gas found in our atmosphere and it can be used for treatment of cancers.</a:t>
            </a:r>
          </a:p>
          <a:p>
            <a:pPr>
              <a:buFontTx/>
              <a:buNone/>
            </a:pPr>
            <a:r>
              <a:rPr lang="en-GB" altLang="en-US" b="1" dirty="0" smtClean="0">
                <a:solidFill>
                  <a:srgbClr val="336699"/>
                </a:solidFill>
              </a:rPr>
              <a:t>Uranium</a:t>
            </a:r>
            <a:r>
              <a:rPr lang="en-GB" altLang="en-US" dirty="0" smtClean="0">
                <a:solidFill>
                  <a:srgbClr val="336699"/>
                </a:solidFill>
              </a:rPr>
              <a:t> is a metal that can be mined under the ground and it can be used as fuel for nuclear power stations.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6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Nuclear Sources – Man-made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Two examples of </a:t>
            </a:r>
            <a:r>
              <a:rPr lang="en-GB" altLang="en-US" b="1" dirty="0" smtClean="0">
                <a:solidFill>
                  <a:srgbClr val="336699"/>
                </a:solidFill>
              </a:rPr>
              <a:t>man-made</a:t>
            </a:r>
            <a:r>
              <a:rPr lang="en-GB" altLang="en-US" dirty="0" smtClean="0">
                <a:solidFill>
                  <a:srgbClr val="336699"/>
                </a:solidFill>
              </a:rPr>
              <a:t> radioactive elements are plutonium and technetium.</a:t>
            </a:r>
          </a:p>
          <a:p>
            <a:pPr>
              <a:buFontTx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Lots of different types of </a:t>
            </a:r>
            <a:r>
              <a:rPr lang="en-GB" altLang="en-US" b="1" dirty="0" smtClean="0">
                <a:solidFill>
                  <a:srgbClr val="336699"/>
                </a:solidFill>
              </a:rPr>
              <a:t>plutonium</a:t>
            </a:r>
            <a:r>
              <a:rPr lang="en-GB" altLang="en-US" dirty="0" smtClean="0">
                <a:solidFill>
                  <a:srgbClr val="336699"/>
                </a:solidFill>
              </a:rPr>
              <a:t> can be manufactured and they are widely used as fuel in nuclear power stations.</a:t>
            </a:r>
          </a:p>
          <a:p>
            <a:pPr>
              <a:buFontTx/>
              <a:buNone/>
            </a:pPr>
            <a:r>
              <a:rPr lang="en-GB" altLang="en-US" b="1" dirty="0" smtClean="0">
                <a:solidFill>
                  <a:srgbClr val="336699"/>
                </a:solidFill>
              </a:rPr>
              <a:t>Technetium</a:t>
            </a:r>
            <a:r>
              <a:rPr lang="en-GB" altLang="en-US" dirty="0" smtClean="0">
                <a:solidFill>
                  <a:srgbClr val="336699"/>
                </a:solidFill>
              </a:rPr>
              <a:t> is made for use in the medical industry. It is mainly used in the diagnosis of cancer.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Default Design</vt:lpstr>
      <vt:lpstr>S3/S4 Physics</vt:lpstr>
      <vt:lpstr>Atomic Structure</vt:lpstr>
      <vt:lpstr>PowerPoint Presentation</vt:lpstr>
      <vt:lpstr>Atomic Structure</vt:lpstr>
      <vt:lpstr>Nuclear Radiations</vt:lpstr>
      <vt:lpstr>Nuclear Radiations</vt:lpstr>
      <vt:lpstr>Nuclear Radiations – Absorption in Air</vt:lpstr>
      <vt:lpstr>Nuclear Sources - Natural</vt:lpstr>
      <vt:lpstr>Nuclear Sources – Man-made</vt:lpstr>
      <vt:lpstr>Background Radiation</vt:lpstr>
      <vt:lpstr>Nuclear Power Stations</vt:lpstr>
      <vt:lpstr>Nuclear Fission</vt:lpstr>
      <vt:lpstr>Nuclear Fission</vt:lpstr>
      <vt:lpstr>Nuclear Fusion</vt:lpstr>
      <vt:lpstr>Nuclear Fusion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Physics</dc:title>
  <dc:creator>Ian Downie</dc:creator>
  <cp:lastModifiedBy>Ian Downie</cp:lastModifiedBy>
  <cp:revision>15</cp:revision>
  <dcterms:created xsi:type="dcterms:W3CDTF">2020-04-15T10:27:00Z</dcterms:created>
  <dcterms:modified xsi:type="dcterms:W3CDTF">2020-08-05T20:27:25Z</dcterms:modified>
</cp:coreProperties>
</file>