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7" r:id="rId5"/>
    <p:sldId id="273" r:id="rId6"/>
    <p:sldId id="260" r:id="rId7"/>
    <p:sldId id="278" r:id="rId8"/>
    <p:sldId id="274" r:id="rId9"/>
    <p:sldId id="275" r:id="rId10"/>
    <p:sldId id="276" r:id="rId11"/>
    <p:sldId id="261" r:id="rId12"/>
    <p:sldId id="264" r:id="rId13"/>
    <p:sldId id="262" r:id="rId14"/>
    <p:sldId id="268" r:id="rId15"/>
    <p:sldId id="257" r:id="rId16"/>
    <p:sldId id="270" r:id="rId17"/>
    <p:sldId id="265" r:id="rId18"/>
    <p:sldId id="267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892C-A580-4F0E-B695-E91562438B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10A3-179A-419B-BD48-85B7FD558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42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892C-A580-4F0E-B695-E91562438B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10A3-179A-419B-BD48-85B7FD558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87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892C-A580-4F0E-B695-E91562438B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10A3-179A-419B-BD48-85B7FD558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8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892C-A580-4F0E-B695-E91562438B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10A3-179A-419B-BD48-85B7FD558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892C-A580-4F0E-B695-E91562438B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10A3-179A-419B-BD48-85B7FD558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62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892C-A580-4F0E-B695-E91562438B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10A3-179A-419B-BD48-85B7FD558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14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892C-A580-4F0E-B695-E91562438B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10A3-179A-419B-BD48-85B7FD558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78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892C-A580-4F0E-B695-E91562438B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10A3-179A-419B-BD48-85B7FD558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00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892C-A580-4F0E-B695-E91562438B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10A3-179A-419B-BD48-85B7FD558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96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892C-A580-4F0E-B695-E91562438B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10A3-179A-419B-BD48-85B7FD558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17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892C-A580-4F0E-B695-E91562438B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10A3-179A-419B-BD48-85B7FD558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20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1892C-A580-4F0E-B695-E91562438B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110A3-179A-419B-BD48-85B7FD558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11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S3/S4 Physics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Sound</a:t>
            </a:r>
          </a:p>
        </p:txBody>
      </p:sp>
    </p:spTree>
    <p:extLst>
      <p:ext uri="{BB962C8B-B14F-4D97-AF65-F5344CB8AC3E}">
        <p14:creationId xmlns:p14="http://schemas.microsoft.com/office/powerpoint/2010/main" val="1117034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Noise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956067"/>
              </p:ext>
            </p:extLst>
          </p:nvPr>
        </p:nvGraphicFramePr>
        <p:xfrm>
          <a:off x="838200" y="1825625"/>
          <a:ext cx="10515600" cy="295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rgbClr val="0070C0"/>
                          </a:solidFill>
                        </a:rPr>
                        <a:t>Situation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rgbClr val="0070C0"/>
                          </a:solidFill>
                        </a:rPr>
                        <a:t>Loudness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rgbClr val="0070C0"/>
                          </a:solidFill>
                        </a:rPr>
                        <a:t>Whisper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rgbClr val="0070C0"/>
                          </a:solidFill>
                        </a:rPr>
                        <a:t>30dB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rgbClr val="0070C0"/>
                          </a:solidFill>
                        </a:rPr>
                        <a:t>Quiet classroom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rgbClr val="0070C0"/>
                          </a:solidFill>
                        </a:rPr>
                        <a:t>60 to 70dB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rgbClr val="0070C0"/>
                          </a:solidFill>
                        </a:rPr>
                        <a:t>Concert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rgbClr val="0070C0"/>
                          </a:solidFill>
                        </a:rPr>
                        <a:t>120dB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rgbClr val="0070C0"/>
                          </a:solidFill>
                        </a:rPr>
                        <a:t>Threshold</a:t>
                      </a:r>
                      <a:r>
                        <a:rPr lang="en-GB" sz="3200" baseline="0" dirty="0">
                          <a:solidFill>
                            <a:srgbClr val="0070C0"/>
                          </a:solidFill>
                        </a:rPr>
                        <a:t> of Pain</a:t>
                      </a:r>
                      <a:endParaRPr lang="en-GB" sz="3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rgbClr val="0070C0"/>
                          </a:solidFill>
                        </a:rPr>
                        <a:t>140dB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234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Wave Picture 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5731" y="1915541"/>
            <a:ext cx="5505450" cy="38290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09410C-602B-42EF-8AE3-C5AECC4F9B8D}"/>
              </a:ext>
            </a:extLst>
          </p:cNvPr>
          <p:cNvSpPr txBox="1"/>
          <p:nvPr/>
        </p:nvSpPr>
        <p:spPr>
          <a:xfrm>
            <a:off x="165360" y="1472916"/>
            <a:ext cx="634037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0070C0"/>
                </a:solidFill>
              </a:rPr>
              <a:t>Example One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0070C0"/>
                </a:solidFill>
              </a:rPr>
              <a:t>For Wave Picture A, calculate:</a:t>
            </a:r>
          </a:p>
          <a:p>
            <a:pPr marL="0" indent="0">
              <a:buNone/>
            </a:pPr>
            <a:endParaRPr lang="en-GB" sz="3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0070C0"/>
                </a:solidFill>
              </a:rPr>
              <a:t>a) The amplitude, if each vertical (up and down) division represents 1cm.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0070C0"/>
                </a:solidFill>
              </a:rPr>
              <a:t>b) The frequency, if the two waves travel across the screen in 4seconds.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0070C0"/>
                </a:solidFill>
              </a:rPr>
              <a:t>c) The wavelength, if each horizontal (left to right) division represents 0.5cm.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2915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Wave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Example One – Answers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a) 3cm (you can count three divisions from middle to top 3 x 1 = 3)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b) 0.5Hz (frequency = number of waves / time = 2 / 4 =0.5)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c) 2cm (each wave has 4 divisions; 4 x 0.5 = 2)</a:t>
            </a:r>
          </a:p>
        </p:txBody>
      </p:sp>
    </p:spTree>
    <p:extLst>
      <p:ext uri="{BB962C8B-B14F-4D97-AF65-F5344CB8AC3E}">
        <p14:creationId xmlns:p14="http://schemas.microsoft.com/office/powerpoint/2010/main" val="65710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Wave Picture B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8960" y="1690688"/>
            <a:ext cx="4667250" cy="3905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BC6273-7D6B-4B27-8AC4-8586F738C1A3}"/>
              </a:ext>
            </a:extLst>
          </p:cNvPr>
          <p:cNvSpPr txBox="1"/>
          <p:nvPr/>
        </p:nvSpPr>
        <p:spPr>
          <a:xfrm>
            <a:off x="468923" y="1275146"/>
            <a:ext cx="661841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</a:rPr>
              <a:t>Example Two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</a:rPr>
              <a:t>For Wave Picture B, calculate: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</a:rPr>
              <a:t>a) The amplitude, if each vertical (up and down) division represents 0.5cm.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</a:rPr>
              <a:t>b) State the number of waves.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</a:rPr>
              <a:t>c) The frequency, if the waves travel across the screen in 4seconds.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2769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Wave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Example Two – Answers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a) 1.5cm (you can count 3 divisions from middle to top 3 x 0.5 = 1.5)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b) 8 waves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c) 2Hz (frequency = number of waves / time = 8 / 4 = 2)</a:t>
            </a:r>
          </a:p>
        </p:txBody>
      </p:sp>
    </p:spTree>
    <p:extLst>
      <p:ext uri="{BB962C8B-B14F-4D97-AF65-F5344CB8AC3E}">
        <p14:creationId xmlns:p14="http://schemas.microsoft.com/office/powerpoint/2010/main" val="46383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Wave Picture C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2062" y="908924"/>
            <a:ext cx="8248650" cy="3152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3792330-E98A-49BE-8365-AEDAF7A9DB39}"/>
              </a:ext>
            </a:extLst>
          </p:cNvPr>
          <p:cNvSpPr txBox="1"/>
          <p:nvPr/>
        </p:nvSpPr>
        <p:spPr>
          <a:xfrm>
            <a:off x="51287" y="1159749"/>
            <a:ext cx="6560527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</a:rPr>
              <a:t>Example Three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</a:rPr>
              <a:t>For Wave Picture C, 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</a:rPr>
              <a:t>calculate: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4000" dirty="0">
                <a:solidFill>
                  <a:srgbClr val="0070C0"/>
                </a:solidFill>
              </a:rPr>
              <a:t>a) The amplitude.</a:t>
            </a:r>
          </a:p>
          <a:p>
            <a:pPr marL="0" indent="0">
              <a:buNone/>
            </a:pPr>
            <a:r>
              <a:rPr lang="en-GB" sz="4000" dirty="0">
                <a:solidFill>
                  <a:srgbClr val="0070C0"/>
                </a:solidFill>
              </a:rPr>
              <a:t>b) State the number of waves.</a:t>
            </a:r>
          </a:p>
          <a:p>
            <a:pPr marL="0" indent="0">
              <a:buNone/>
            </a:pPr>
            <a:r>
              <a:rPr lang="en-GB" sz="4000" dirty="0">
                <a:solidFill>
                  <a:srgbClr val="0070C0"/>
                </a:solidFill>
              </a:rPr>
              <a:t>c) The wavelength. </a:t>
            </a:r>
          </a:p>
        </p:txBody>
      </p:sp>
    </p:spTree>
    <p:extLst>
      <p:ext uri="{BB962C8B-B14F-4D97-AF65-F5344CB8AC3E}">
        <p14:creationId xmlns:p14="http://schemas.microsoft.com/office/powerpoint/2010/main" val="411102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Wave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Example Three – Answers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a) 3m (if the height from top to bottom is 6m the height from middle to top is 6 / 2 = 3)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b) 3 waves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c) 8m (the length of 3 waves is 24m,the length of one wave is 24/3 = 8)</a:t>
            </a:r>
          </a:p>
        </p:txBody>
      </p:sp>
    </p:spTree>
    <p:extLst>
      <p:ext uri="{BB962C8B-B14F-4D97-AF65-F5344CB8AC3E}">
        <p14:creationId xmlns:p14="http://schemas.microsoft.com/office/powerpoint/2010/main" val="256224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Review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1. Sounds are produced when particles vibrate. Why does sound not travel through space?</a:t>
            </a:r>
          </a:p>
          <a:p>
            <a:pPr marL="0" indent="0" algn="r">
              <a:buNone/>
            </a:pPr>
            <a:r>
              <a:rPr lang="en-GB" dirty="0">
                <a:solidFill>
                  <a:srgbClr val="0070C0"/>
                </a:solidFill>
              </a:rPr>
              <a:t>(1)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2. Which Physics term is defined as “the number of waves which pass a point in one second”?</a:t>
            </a:r>
          </a:p>
          <a:p>
            <a:pPr marL="0" indent="0" algn="r">
              <a:buNone/>
            </a:pPr>
            <a:r>
              <a:rPr lang="en-GB" dirty="0">
                <a:solidFill>
                  <a:srgbClr val="0070C0"/>
                </a:solidFill>
              </a:rPr>
              <a:t>(1)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3. What are ultrasounds?</a:t>
            </a:r>
          </a:p>
          <a:p>
            <a:pPr marL="0" indent="0" algn="r">
              <a:buNone/>
            </a:pPr>
            <a:r>
              <a:rPr lang="en-GB" dirty="0">
                <a:solidFill>
                  <a:srgbClr val="0070C0"/>
                </a:solidFill>
              </a:rPr>
              <a:t>(2)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4. What is the speed of sound in air?</a:t>
            </a:r>
          </a:p>
          <a:p>
            <a:pPr marL="0" indent="0" algn="r">
              <a:buNone/>
            </a:pPr>
            <a:r>
              <a:rPr lang="en-GB" dirty="0">
                <a:solidFill>
                  <a:srgbClr val="0070C0"/>
                </a:solidFill>
              </a:rPr>
              <a:t>(2)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066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Review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5. Use the CRO traces on the following slide to answer these questions.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 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a) Which trace displays the quietest sound?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b) Which two traces display sounds with the same amplitude?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c) Which trace displays the sound with the highest frequency?</a:t>
            </a:r>
          </a:p>
          <a:p>
            <a:pPr marL="0" indent="0" algn="r">
              <a:buNone/>
            </a:pPr>
            <a:r>
              <a:rPr lang="en-GB" dirty="0">
                <a:solidFill>
                  <a:srgbClr val="0070C0"/>
                </a:solidFill>
              </a:rPr>
              <a:t>(4)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881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Review Questions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Trace 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Trace B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Trace C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614" y="1975925"/>
            <a:ext cx="1561905" cy="11333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8385" y="3434627"/>
            <a:ext cx="1561905" cy="11333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6614" y="4950274"/>
            <a:ext cx="1561905" cy="11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86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rgbClr val="0070C0"/>
                </a:solidFill>
              </a:rPr>
              <a:t>Vibrations and Waves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dirty="0">
                <a:solidFill>
                  <a:srgbClr val="0070C0"/>
                </a:solidFill>
              </a:rPr>
              <a:t>To produce a </a:t>
            </a:r>
            <a:r>
              <a:rPr lang="en-GB" altLang="en-US" b="1" dirty="0">
                <a:solidFill>
                  <a:srgbClr val="0070C0"/>
                </a:solidFill>
              </a:rPr>
              <a:t>sound</a:t>
            </a:r>
            <a:r>
              <a:rPr lang="en-GB" altLang="en-US" dirty="0">
                <a:solidFill>
                  <a:srgbClr val="0070C0"/>
                </a:solidFill>
              </a:rPr>
              <a:t> the particles in an object must </a:t>
            </a:r>
            <a:r>
              <a:rPr lang="en-GB" altLang="en-US" b="1" dirty="0">
                <a:solidFill>
                  <a:srgbClr val="0070C0"/>
                </a:solidFill>
              </a:rPr>
              <a:t>vibrate.</a:t>
            </a:r>
            <a:r>
              <a:rPr lang="en-GB" altLang="en-US" dirty="0">
                <a:solidFill>
                  <a:srgbClr val="0070C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GB" altLang="en-US" dirty="0">
                <a:solidFill>
                  <a:srgbClr val="0070C0"/>
                </a:solidFill>
              </a:rPr>
              <a:t>This means sound can travel through solids, liquids and gases. </a:t>
            </a:r>
          </a:p>
          <a:p>
            <a:pPr>
              <a:buFontTx/>
              <a:buNone/>
            </a:pPr>
            <a:r>
              <a:rPr lang="en-GB" altLang="en-US" dirty="0">
                <a:solidFill>
                  <a:srgbClr val="0070C0"/>
                </a:solidFill>
              </a:rPr>
              <a:t>Sound cannot travel through a vacuum as it contains no particles.</a:t>
            </a:r>
          </a:p>
          <a:p>
            <a:pPr>
              <a:buFontTx/>
              <a:buNone/>
            </a:pPr>
            <a:endParaRPr lang="en-GB" altLang="en-US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234" y="3485584"/>
            <a:ext cx="8635591" cy="308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23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Review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1.</a:t>
            </a:r>
            <a:r>
              <a:rPr lang="en-GB" dirty="0">
                <a:solidFill>
                  <a:srgbClr val="0070C0"/>
                </a:solidFill>
              </a:rPr>
              <a:t> Space can be treated as a vacuum (containing no particles) so sound will be unable to </a:t>
            </a:r>
            <a:r>
              <a:rPr lang="en-GB">
                <a:solidFill>
                  <a:srgbClr val="0070C0"/>
                </a:solidFill>
              </a:rPr>
              <a:t>travel. </a:t>
            </a:r>
            <a:r>
              <a:rPr lang="en-GB" b="1">
                <a:solidFill>
                  <a:srgbClr val="0070C0"/>
                </a:solidFill>
              </a:rPr>
              <a:t>(</a:t>
            </a:r>
            <a:r>
              <a:rPr lang="en-GB" b="1" dirty="0">
                <a:solidFill>
                  <a:srgbClr val="0070C0"/>
                </a:solidFill>
              </a:rPr>
              <a:t>1mark)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2.</a:t>
            </a:r>
            <a:r>
              <a:rPr lang="en-GB" dirty="0">
                <a:solidFill>
                  <a:srgbClr val="0070C0"/>
                </a:solidFill>
              </a:rPr>
              <a:t> Frequency </a:t>
            </a:r>
            <a:r>
              <a:rPr lang="en-GB" b="1" dirty="0">
                <a:solidFill>
                  <a:srgbClr val="0070C0"/>
                </a:solidFill>
              </a:rPr>
              <a:t>(1mark)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3.</a:t>
            </a:r>
            <a:r>
              <a:rPr lang="en-GB" dirty="0">
                <a:solidFill>
                  <a:srgbClr val="0070C0"/>
                </a:solidFill>
              </a:rPr>
              <a:t> Ultrasounds are sounds beyond the range of human hearing </a:t>
            </a:r>
            <a:r>
              <a:rPr lang="en-GB" b="1" dirty="0">
                <a:solidFill>
                  <a:srgbClr val="0070C0"/>
                </a:solidFill>
              </a:rPr>
              <a:t>(1mark)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This means that they are produced at a frequency above 20000Hz </a:t>
            </a:r>
            <a:r>
              <a:rPr lang="en-GB" b="1" dirty="0">
                <a:solidFill>
                  <a:srgbClr val="0070C0"/>
                </a:solidFill>
              </a:rPr>
              <a:t>(1mark)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4.</a:t>
            </a:r>
            <a:r>
              <a:rPr lang="en-GB" dirty="0">
                <a:solidFill>
                  <a:srgbClr val="0070C0"/>
                </a:solidFill>
              </a:rPr>
              <a:t> 340 </a:t>
            </a:r>
            <a:r>
              <a:rPr lang="en-GB" b="1" dirty="0">
                <a:solidFill>
                  <a:srgbClr val="0070C0"/>
                </a:solidFill>
              </a:rPr>
              <a:t>(1mark)</a:t>
            </a:r>
            <a:r>
              <a:rPr lang="en-GB" dirty="0">
                <a:solidFill>
                  <a:srgbClr val="0070C0"/>
                </a:solidFill>
              </a:rPr>
              <a:t> ms</a:t>
            </a:r>
            <a:r>
              <a:rPr lang="en-GB" baseline="30000" dirty="0">
                <a:solidFill>
                  <a:srgbClr val="0070C0"/>
                </a:solidFill>
              </a:rPr>
              <a:t>-1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(1mark)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5.</a:t>
            </a:r>
            <a:r>
              <a:rPr lang="en-GB" dirty="0">
                <a:solidFill>
                  <a:srgbClr val="0070C0"/>
                </a:solidFill>
              </a:rPr>
              <a:t> a) B     b) A and C     c) C  </a:t>
            </a:r>
            <a:r>
              <a:rPr lang="en-GB" b="1" dirty="0">
                <a:solidFill>
                  <a:srgbClr val="0070C0"/>
                </a:solidFill>
              </a:rPr>
              <a:t>(Every correct answer gets 1mark)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80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rgbClr val="0070C0"/>
                </a:solidFill>
              </a:rPr>
              <a:t>Vibrations and Waves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dirty="0">
                <a:solidFill>
                  <a:srgbClr val="0070C0"/>
                </a:solidFill>
              </a:rPr>
              <a:t>Sound is a </a:t>
            </a:r>
            <a:r>
              <a:rPr lang="en-GB" altLang="en-US" b="1" dirty="0">
                <a:solidFill>
                  <a:srgbClr val="0070C0"/>
                </a:solidFill>
              </a:rPr>
              <a:t>wave</a:t>
            </a:r>
            <a:r>
              <a:rPr lang="en-GB" altLang="en-US" dirty="0">
                <a:solidFill>
                  <a:srgbClr val="0070C0"/>
                </a:solidFill>
              </a:rPr>
              <a:t> which carries </a:t>
            </a:r>
            <a:r>
              <a:rPr lang="en-GB" altLang="en-US" b="1" dirty="0">
                <a:solidFill>
                  <a:srgbClr val="0070C0"/>
                </a:solidFill>
              </a:rPr>
              <a:t>energy</a:t>
            </a:r>
            <a:r>
              <a:rPr lang="en-GB" altLang="en-US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>
                <a:solidFill>
                  <a:srgbClr val="0070C0"/>
                </a:solidFill>
              </a:rPr>
              <a:t>Sound waves travel at a </a:t>
            </a:r>
            <a:r>
              <a:rPr lang="en-GB" altLang="en-US" b="1" dirty="0">
                <a:solidFill>
                  <a:srgbClr val="0070C0"/>
                </a:solidFill>
              </a:rPr>
              <a:t>speed of 340ms</a:t>
            </a:r>
            <a:r>
              <a:rPr lang="en-GB" altLang="en-US" b="1" baseline="30000" dirty="0">
                <a:solidFill>
                  <a:srgbClr val="0070C0"/>
                </a:solidFill>
              </a:rPr>
              <a:t>-1 </a:t>
            </a:r>
            <a:r>
              <a:rPr lang="en-GB" altLang="en-US" dirty="0">
                <a:solidFill>
                  <a:srgbClr val="0070C0"/>
                </a:solidFill>
              </a:rPr>
              <a:t>in air.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>
                <a:solidFill>
                  <a:srgbClr val="0070C0"/>
                </a:solidFill>
              </a:rPr>
              <a:t>The number of waves in a second is called the </a:t>
            </a:r>
            <a:r>
              <a:rPr lang="en-GB" altLang="en-US" b="1" dirty="0">
                <a:solidFill>
                  <a:srgbClr val="0070C0"/>
                </a:solidFill>
              </a:rPr>
              <a:t>frequency.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>
                <a:solidFill>
                  <a:srgbClr val="0070C0"/>
                </a:solidFill>
              </a:rPr>
              <a:t>Frequency is measured in a unit called </a:t>
            </a:r>
            <a:r>
              <a:rPr lang="en-GB" altLang="en-US" b="1" dirty="0">
                <a:solidFill>
                  <a:srgbClr val="0070C0"/>
                </a:solidFill>
              </a:rPr>
              <a:t>Hertz (Hz).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>
                <a:solidFill>
                  <a:srgbClr val="0070C0"/>
                </a:solidFill>
              </a:rPr>
              <a:t>Frequency (f) can be calculated using the equation f = </a:t>
            </a:r>
            <a:r>
              <a:rPr lang="en-GB" altLang="en-US" u="sng" dirty="0">
                <a:solidFill>
                  <a:srgbClr val="0070C0"/>
                </a:solidFill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>
                <a:solidFill>
                  <a:srgbClr val="0070C0"/>
                </a:solidFill>
              </a:rPr>
              <a:t>                                                                                                 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>
                <a:solidFill>
                  <a:srgbClr val="0070C0"/>
                </a:solidFill>
              </a:rPr>
              <a:t>Where,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>
                <a:solidFill>
                  <a:srgbClr val="0070C0"/>
                </a:solidFill>
              </a:rPr>
              <a:t>N – is the number of waves and t – is the time in seconds</a:t>
            </a:r>
          </a:p>
        </p:txBody>
      </p:sp>
    </p:spTree>
    <p:extLst>
      <p:ext uri="{BB962C8B-B14F-4D97-AF65-F5344CB8AC3E}">
        <p14:creationId xmlns:p14="http://schemas.microsoft.com/office/powerpoint/2010/main" val="64861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Vibrations and Waves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altLang="en-US" dirty="0">
                <a:solidFill>
                  <a:srgbClr val="0070C0"/>
                </a:solidFill>
              </a:rPr>
              <a:t>Most humans can hear sounds in the range 20Hz to 20,000Hz.</a:t>
            </a:r>
          </a:p>
          <a:p>
            <a:pPr>
              <a:buNone/>
            </a:pPr>
            <a:r>
              <a:rPr lang="en-GB" altLang="en-US" dirty="0">
                <a:solidFill>
                  <a:srgbClr val="0070C0"/>
                </a:solidFill>
              </a:rPr>
              <a:t>High frequency sounds, beyond the range of human hearing are called </a:t>
            </a:r>
            <a:r>
              <a:rPr lang="en-GB" altLang="en-US" b="1" dirty="0">
                <a:solidFill>
                  <a:srgbClr val="0070C0"/>
                </a:solidFill>
              </a:rPr>
              <a:t>ultrasounds</a:t>
            </a:r>
            <a:r>
              <a:rPr lang="en-GB" altLang="en-US" dirty="0"/>
              <a:t>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Ultrasounds have a variety of uses including scanning unborn babies and sonar.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215" y="3920150"/>
            <a:ext cx="5214797" cy="232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38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Sound Waves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Sound waves are described as being </a:t>
            </a:r>
            <a:r>
              <a:rPr lang="en-GB" b="1" dirty="0">
                <a:solidFill>
                  <a:srgbClr val="0070C0"/>
                </a:solidFill>
              </a:rPr>
              <a:t>longitudinal.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This means the particles in the wave move </a:t>
            </a:r>
            <a:r>
              <a:rPr lang="en-GB" b="1" dirty="0">
                <a:solidFill>
                  <a:srgbClr val="0070C0"/>
                </a:solidFill>
              </a:rPr>
              <a:t>along</a:t>
            </a:r>
            <a:r>
              <a:rPr lang="en-GB" dirty="0">
                <a:solidFill>
                  <a:srgbClr val="0070C0"/>
                </a:solidFill>
              </a:rPr>
              <a:t> in the same direction as the wave carries energy. In this diagram, all the movements are along the horizontal (left to right) direction.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596" y="3847723"/>
            <a:ext cx="7731659" cy="166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62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rgbClr val="0070C0"/>
                </a:solidFill>
              </a:rPr>
              <a:t>CRO Traces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dirty="0">
                <a:solidFill>
                  <a:srgbClr val="0070C0"/>
                </a:solidFill>
              </a:rPr>
              <a:t>A </a:t>
            </a:r>
            <a:r>
              <a:rPr lang="en-GB" altLang="en-US" b="1" dirty="0">
                <a:solidFill>
                  <a:srgbClr val="0070C0"/>
                </a:solidFill>
              </a:rPr>
              <a:t>CRO</a:t>
            </a:r>
            <a:r>
              <a:rPr lang="en-GB" altLang="en-US" dirty="0">
                <a:solidFill>
                  <a:srgbClr val="0070C0"/>
                </a:solidFill>
              </a:rPr>
              <a:t> is a device that can display a </a:t>
            </a:r>
            <a:r>
              <a:rPr lang="en-GB" altLang="en-US" b="1" dirty="0">
                <a:solidFill>
                  <a:srgbClr val="0070C0"/>
                </a:solidFill>
              </a:rPr>
              <a:t>“picture of sounds”.</a:t>
            </a:r>
          </a:p>
          <a:p>
            <a:pPr>
              <a:buFontTx/>
              <a:buNone/>
            </a:pPr>
            <a:r>
              <a:rPr lang="en-GB" altLang="en-US" dirty="0">
                <a:solidFill>
                  <a:srgbClr val="0070C0"/>
                </a:solidFill>
              </a:rPr>
              <a:t>The “picture” can give you information about the </a:t>
            </a:r>
            <a:r>
              <a:rPr lang="en-GB" altLang="en-US" b="1" dirty="0">
                <a:solidFill>
                  <a:srgbClr val="0070C0"/>
                </a:solidFill>
              </a:rPr>
              <a:t>frequency, wavelength</a:t>
            </a:r>
            <a:r>
              <a:rPr lang="en-GB" altLang="en-US" dirty="0">
                <a:solidFill>
                  <a:srgbClr val="0070C0"/>
                </a:solidFill>
              </a:rPr>
              <a:t> and </a:t>
            </a:r>
            <a:r>
              <a:rPr lang="en-GB" altLang="en-US" b="1" dirty="0">
                <a:solidFill>
                  <a:srgbClr val="0070C0"/>
                </a:solidFill>
              </a:rPr>
              <a:t>amplitude </a:t>
            </a:r>
            <a:r>
              <a:rPr lang="en-GB" altLang="en-US" dirty="0">
                <a:solidFill>
                  <a:srgbClr val="0070C0"/>
                </a:solidFill>
              </a:rPr>
              <a:t>of the sound.</a:t>
            </a:r>
          </a:p>
          <a:p>
            <a:pPr>
              <a:buFontTx/>
              <a:buNone/>
            </a:pPr>
            <a:r>
              <a:rPr lang="en-GB" altLang="en-US" dirty="0">
                <a:solidFill>
                  <a:srgbClr val="0070C0"/>
                </a:solidFill>
              </a:rPr>
              <a:t>Wavelength is the distance from on point on a wave to the same point on the next wave.</a:t>
            </a:r>
          </a:p>
          <a:p>
            <a:pPr>
              <a:buFontTx/>
              <a:buNone/>
            </a:pPr>
            <a:r>
              <a:rPr lang="en-GB" altLang="en-US" dirty="0">
                <a:solidFill>
                  <a:srgbClr val="0070C0"/>
                </a:solidFill>
              </a:rPr>
              <a:t>Amplitude is measured from the middle of the wave to the top OR from the middle of the wave to the bottom.</a:t>
            </a:r>
          </a:p>
        </p:txBody>
      </p:sp>
    </p:spTree>
    <p:extLst>
      <p:ext uri="{BB962C8B-B14F-4D97-AF65-F5344CB8AC3E}">
        <p14:creationId xmlns:p14="http://schemas.microsoft.com/office/powerpoint/2010/main" val="100031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4355" y="814812"/>
            <a:ext cx="9234535" cy="480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69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Noise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dirty="0">
                <a:solidFill>
                  <a:srgbClr val="0070C0"/>
                </a:solidFill>
              </a:rPr>
              <a:t>Sounds that you do not like or do not want to hear are called </a:t>
            </a:r>
            <a:r>
              <a:rPr lang="en-GB" altLang="en-US" b="1" dirty="0">
                <a:solidFill>
                  <a:srgbClr val="0070C0"/>
                </a:solidFill>
              </a:rPr>
              <a:t>noise</a:t>
            </a:r>
            <a:r>
              <a:rPr lang="en-GB" altLang="en-US" dirty="0">
                <a:solidFill>
                  <a:srgbClr val="0070C0"/>
                </a:solidFill>
              </a:rPr>
              <a:t>.</a:t>
            </a:r>
          </a:p>
          <a:p>
            <a:pPr>
              <a:buFontTx/>
              <a:buNone/>
            </a:pPr>
            <a:r>
              <a:rPr lang="en-GB" altLang="en-US" dirty="0">
                <a:solidFill>
                  <a:srgbClr val="0070C0"/>
                </a:solidFill>
              </a:rPr>
              <a:t>If you are forced to hear these noises, it is called </a:t>
            </a:r>
            <a:r>
              <a:rPr lang="en-GB" altLang="en-US" b="1" dirty="0">
                <a:solidFill>
                  <a:srgbClr val="0070C0"/>
                </a:solidFill>
              </a:rPr>
              <a:t>noise pollution</a:t>
            </a:r>
            <a:r>
              <a:rPr lang="en-GB" altLang="en-US" dirty="0">
                <a:solidFill>
                  <a:srgbClr val="0070C0"/>
                </a:solidFill>
              </a:rPr>
              <a:t>.</a:t>
            </a:r>
          </a:p>
          <a:p>
            <a:pPr>
              <a:buFontTx/>
              <a:buNone/>
            </a:pPr>
            <a:r>
              <a:rPr lang="en-GB" altLang="en-US" dirty="0">
                <a:solidFill>
                  <a:srgbClr val="0070C0"/>
                </a:solidFill>
              </a:rPr>
              <a:t>Some examples of noise pollution are…</a:t>
            </a:r>
          </a:p>
          <a:p>
            <a:r>
              <a:rPr lang="en-GB" altLang="en-US" dirty="0">
                <a:solidFill>
                  <a:srgbClr val="0070C0"/>
                </a:solidFill>
              </a:rPr>
              <a:t>Aircraft</a:t>
            </a:r>
          </a:p>
          <a:p>
            <a:r>
              <a:rPr lang="en-GB" altLang="en-US" dirty="0">
                <a:solidFill>
                  <a:srgbClr val="0070C0"/>
                </a:solidFill>
              </a:rPr>
              <a:t>HGVs</a:t>
            </a:r>
          </a:p>
          <a:p>
            <a:r>
              <a:rPr lang="en-GB" altLang="en-US" dirty="0">
                <a:solidFill>
                  <a:srgbClr val="0070C0"/>
                </a:solidFill>
              </a:rPr>
              <a:t>Pneumatic drills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63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Noise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3200" dirty="0">
                <a:solidFill>
                  <a:srgbClr val="0070C0"/>
                </a:solidFill>
              </a:rPr>
              <a:t>Loud noises are the most common type of noise pollution.</a:t>
            </a:r>
          </a:p>
          <a:p>
            <a:pPr>
              <a:buFontTx/>
              <a:buNone/>
            </a:pPr>
            <a:r>
              <a:rPr lang="en-GB" altLang="en-US" sz="3200" b="1" dirty="0">
                <a:solidFill>
                  <a:srgbClr val="0070C0"/>
                </a:solidFill>
              </a:rPr>
              <a:t>Loudness</a:t>
            </a:r>
            <a:r>
              <a:rPr lang="en-GB" altLang="en-US" sz="3200" dirty="0">
                <a:solidFill>
                  <a:srgbClr val="0070C0"/>
                </a:solidFill>
              </a:rPr>
              <a:t> of a sound (or noise) is measured by a </a:t>
            </a:r>
            <a:r>
              <a:rPr lang="en-GB" altLang="en-US" sz="3200" b="1" dirty="0">
                <a:solidFill>
                  <a:srgbClr val="0070C0"/>
                </a:solidFill>
              </a:rPr>
              <a:t>sound level meter.</a:t>
            </a:r>
          </a:p>
          <a:p>
            <a:pPr>
              <a:buFontTx/>
              <a:buNone/>
            </a:pPr>
            <a:r>
              <a:rPr lang="en-GB" altLang="en-US" sz="3200" dirty="0">
                <a:solidFill>
                  <a:srgbClr val="0070C0"/>
                </a:solidFill>
              </a:rPr>
              <a:t>The unit used to measure the loudness of all sounds is the </a:t>
            </a:r>
            <a:r>
              <a:rPr lang="en-GB" altLang="en-US" sz="3200" b="1" dirty="0">
                <a:solidFill>
                  <a:srgbClr val="0070C0"/>
                </a:solidFill>
              </a:rPr>
              <a:t>decibel (dB).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41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920</Words>
  <Application>Microsoft Office PowerPoint</Application>
  <PresentationFormat>Widescreen</PresentationFormat>
  <Paragraphs>117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S3/S4 Physics</vt:lpstr>
      <vt:lpstr>Vibrations and Waves</vt:lpstr>
      <vt:lpstr>Vibrations and Waves</vt:lpstr>
      <vt:lpstr>Vibrations and Waves</vt:lpstr>
      <vt:lpstr>Sound Waves</vt:lpstr>
      <vt:lpstr>CRO Traces</vt:lpstr>
      <vt:lpstr>PowerPoint Presentation</vt:lpstr>
      <vt:lpstr>Noise</vt:lpstr>
      <vt:lpstr>Noise</vt:lpstr>
      <vt:lpstr>Noise</vt:lpstr>
      <vt:lpstr>Wave Picture A</vt:lpstr>
      <vt:lpstr>Wave Terms</vt:lpstr>
      <vt:lpstr>Wave Picture B</vt:lpstr>
      <vt:lpstr>Wave Terms</vt:lpstr>
      <vt:lpstr>Wave Picture C</vt:lpstr>
      <vt:lpstr>Wave Terms</vt:lpstr>
      <vt:lpstr>Review Questions</vt:lpstr>
      <vt:lpstr>Review Questions</vt:lpstr>
      <vt:lpstr>Review Questions</vt:lpstr>
      <vt:lpstr>Review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 Physics</dc:title>
  <dc:creator>Ian Downie</dc:creator>
  <cp:lastModifiedBy>S Marshallsay</cp:lastModifiedBy>
  <cp:revision>17</cp:revision>
  <dcterms:created xsi:type="dcterms:W3CDTF">2020-03-29T12:37:37Z</dcterms:created>
  <dcterms:modified xsi:type="dcterms:W3CDTF">2021-08-23T13:51:51Z</dcterms:modified>
</cp:coreProperties>
</file>