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2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5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95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5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8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8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6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50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1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AB03-4DC8-4E57-9D5B-94FAA02FB268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0355-3EB3-4A59-B723-7F4C10CAE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3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Cosmology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Many technological advances have allowed space exploration to take place. </a:t>
            </a: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But we have been studying the </a:t>
            </a:r>
            <a:r>
              <a:rPr lang="en-GB" b="1" dirty="0" smtClean="0">
                <a:solidFill>
                  <a:srgbClr val="336699"/>
                </a:solidFill>
              </a:rPr>
              <a:t>visible light </a:t>
            </a:r>
            <a:r>
              <a:rPr lang="en-GB" dirty="0" smtClean="0">
                <a:solidFill>
                  <a:srgbClr val="336699"/>
                </a:solidFill>
              </a:rPr>
              <a:t>from space since ancient times using the </a:t>
            </a:r>
            <a:r>
              <a:rPr lang="en-GB" b="1" dirty="0" smtClean="0">
                <a:solidFill>
                  <a:srgbClr val="336699"/>
                </a:solidFill>
              </a:rPr>
              <a:t>naked eye.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study of light from space has been helped with the advances in the field of Physics known as </a:t>
            </a:r>
            <a:r>
              <a:rPr lang="en-GB" b="1" dirty="0" smtClean="0">
                <a:solidFill>
                  <a:srgbClr val="336699"/>
                </a:solidFill>
              </a:rPr>
              <a:t>spectroscopy.</a:t>
            </a:r>
          </a:p>
        </p:txBody>
      </p:sp>
    </p:spTree>
    <p:extLst>
      <p:ext uri="{BB962C8B-B14F-4D97-AF65-F5344CB8AC3E}">
        <p14:creationId xmlns:p14="http://schemas.microsoft.com/office/powerpoint/2010/main" val="3928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When spectroscopy is used to study the light from a </a:t>
            </a:r>
            <a:r>
              <a:rPr lang="en-GB" b="1" dirty="0" smtClean="0">
                <a:solidFill>
                  <a:srgbClr val="336699"/>
                </a:solidFill>
              </a:rPr>
              <a:t>solid</a:t>
            </a:r>
            <a:r>
              <a:rPr lang="en-GB" dirty="0" smtClean="0">
                <a:solidFill>
                  <a:srgbClr val="336699"/>
                </a:solidFill>
              </a:rPr>
              <a:t> object a </a:t>
            </a:r>
            <a:r>
              <a:rPr lang="en-GB" b="1" dirty="0" smtClean="0">
                <a:solidFill>
                  <a:srgbClr val="FF0000"/>
                </a:solidFill>
              </a:rPr>
              <a:t>contin</a:t>
            </a:r>
            <a:r>
              <a:rPr lang="en-GB" b="1" dirty="0" smtClean="0">
                <a:solidFill>
                  <a:srgbClr val="00B050"/>
                </a:solidFill>
              </a:rPr>
              <a:t>uous</a:t>
            </a:r>
            <a:r>
              <a:rPr lang="en-GB" b="1" dirty="0" smtClean="0">
                <a:solidFill>
                  <a:srgbClr val="336699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spe</a:t>
            </a:r>
            <a:r>
              <a:rPr lang="en-GB" b="1" dirty="0" smtClean="0">
                <a:solidFill>
                  <a:srgbClr val="336699"/>
                </a:solidFill>
              </a:rPr>
              <a:t>ctrum </a:t>
            </a:r>
            <a:r>
              <a:rPr lang="en-GB" dirty="0" smtClean="0">
                <a:solidFill>
                  <a:srgbClr val="336699"/>
                </a:solidFill>
              </a:rPr>
              <a:t>can be seen.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84" y="2709332"/>
            <a:ext cx="8485632" cy="31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When spectroscopy is used to study the light from a </a:t>
            </a:r>
            <a:r>
              <a:rPr lang="en-GB" b="1" dirty="0" smtClean="0">
                <a:solidFill>
                  <a:srgbClr val="336699"/>
                </a:solidFill>
              </a:rPr>
              <a:t>gaseous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object </a:t>
            </a:r>
            <a:r>
              <a:rPr lang="en-GB" dirty="0" smtClean="0">
                <a:solidFill>
                  <a:srgbClr val="336699"/>
                </a:solidFill>
              </a:rPr>
              <a:t>(like a </a:t>
            </a:r>
            <a:r>
              <a:rPr lang="en-GB" b="1" dirty="0" smtClean="0">
                <a:solidFill>
                  <a:srgbClr val="336699"/>
                </a:solidFill>
              </a:rPr>
              <a:t>star</a:t>
            </a:r>
            <a:r>
              <a:rPr lang="en-GB" dirty="0" smtClean="0">
                <a:solidFill>
                  <a:srgbClr val="336699"/>
                </a:solidFill>
              </a:rPr>
              <a:t>) a </a:t>
            </a:r>
            <a:r>
              <a:rPr lang="en-GB" b="1" dirty="0" smtClean="0">
                <a:solidFill>
                  <a:srgbClr val="336699"/>
                </a:solidFill>
              </a:rPr>
              <a:t>line </a:t>
            </a:r>
            <a:r>
              <a:rPr lang="en-GB" b="1" dirty="0">
                <a:solidFill>
                  <a:srgbClr val="336699"/>
                </a:solidFill>
              </a:rPr>
              <a:t>spectrum </a:t>
            </a:r>
            <a:r>
              <a:rPr lang="en-GB" dirty="0">
                <a:solidFill>
                  <a:srgbClr val="336699"/>
                </a:solidFill>
              </a:rPr>
              <a:t>can be seen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191000" y="2647753"/>
            <a:ext cx="381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All gaseous elements produce their own, unique line spectrum.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means that the gases present in a star can be identified by carrying out an analysis of the star’s line spectrum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10" y="3162300"/>
            <a:ext cx="7258639" cy="3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line spectrum form a distant star is shown below.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By studying the line spectra shown on the next slide, identify the elements present in the distant star.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3062287"/>
            <a:ext cx="76676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Star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Cadmium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Calcium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Krypton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Mercury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825625"/>
            <a:ext cx="7667625" cy="73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6" y="2770449"/>
            <a:ext cx="7629525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6" y="3599597"/>
            <a:ext cx="7486650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247" y="4507043"/>
            <a:ext cx="7515225" cy="59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086" y="5455201"/>
            <a:ext cx="75438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Answer: </a:t>
            </a:r>
            <a:r>
              <a:rPr lang="en-GB" dirty="0" smtClean="0">
                <a:solidFill>
                  <a:srgbClr val="336699"/>
                </a:solidFill>
              </a:rPr>
              <a:t>Cadmium and Mercury 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dirty="0" smtClean="0">
                <a:solidFill>
                  <a:srgbClr val="336699"/>
                </a:solidFill>
              </a:rPr>
              <a:t>members </a:t>
            </a:r>
            <a:r>
              <a:rPr lang="en-GB" dirty="0" smtClean="0">
                <a:solidFill>
                  <a:srgbClr val="336699"/>
                </a:solidFill>
              </a:rPr>
              <a:t>of the </a:t>
            </a:r>
            <a:r>
              <a:rPr lang="en-GB" b="1" dirty="0" smtClean="0">
                <a:solidFill>
                  <a:srgbClr val="336699"/>
                </a:solidFill>
              </a:rPr>
              <a:t>EM spectrum </a:t>
            </a:r>
            <a:r>
              <a:rPr lang="en-GB" dirty="0" smtClean="0">
                <a:solidFill>
                  <a:srgbClr val="336699"/>
                </a:solidFill>
              </a:rPr>
              <a:t>have helped us to understand space, although not all </a:t>
            </a:r>
            <a:r>
              <a:rPr lang="en-GB" dirty="0" smtClean="0">
                <a:solidFill>
                  <a:srgbClr val="336699"/>
                </a:solidFill>
              </a:rPr>
              <a:t>the members </a:t>
            </a:r>
            <a:r>
              <a:rPr lang="en-GB" dirty="0" smtClean="0">
                <a:solidFill>
                  <a:srgbClr val="336699"/>
                </a:solidFill>
              </a:rPr>
              <a:t>can </a:t>
            </a:r>
            <a:r>
              <a:rPr lang="en-GB" dirty="0" smtClean="0">
                <a:solidFill>
                  <a:srgbClr val="336699"/>
                </a:solidFill>
              </a:rPr>
              <a:t>penetrate our </a:t>
            </a:r>
            <a:r>
              <a:rPr lang="en-GB" dirty="0" smtClean="0">
                <a:solidFill>
                  <a:srgbClr val="336699"/>
                </a:solidFill>
              </a:rPr>
              <a:t>atmosphere.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58" y="2605469"/>
            <a:ext cx="7173797" cy="35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By analysing properties of stars, e.g. </a:t>
            </a:r>
            <a:r>
              <a:rPr lang="en-GB" b="1" dirty="0" smtClean="0">
                <a:solidFill>
                  <a:srgbClr val="336699"/>
                </a:solidFill>
              </a:rPr>
              <a:t>temperature</a:t>
            </a:r>
            <a:r>
              <a:rPr lang="en-GB" dirty="0" smtClean="0">
                <a:solidFill>
                  <a:srgbClr val="336699"/>
                </a:solidFill>
              </a:rPr>
              <a:t>, and the </a:t>
            </a:r>
            <a:r>
              <a:rPr lang="en-GB" b="1" dirty="0" smtClean="0">
                <a:solidFill>
                  <a:srgbClr val="336699"/>
                </a:solidFill>
              </a:rPr>
              <a:t>radiations </a:t>
            </a:r>
            <a:r>
              <a:rPr lang="en-GB" dirty="0" smtClean="0">
                <a:solidFill>
                  <a:srgbClr val="336699"/>
                </a:solidFill>
              </a:rPr>
              <a:t>that they emit, there is evidence that shows the presence of all the members of the </a:t>
            </a:r>
            <a:r>
              <a:rPr lang="en-GB" b="1" dirty="0" smtClean="0">
                <a:solidFill>
                  <a:srgbClr val="336699"/>
                </a:solidFill>
              </a:rPr>
              <a:t>EM spectrum </a:t>
            </a:r>
            <a:r>
              <a:rPr lang="en-GB" dirty="0" smtClean="0">
                <a:solidFill>
                  <a:srgbClr val="336699"/>
                </a:solidFill>
              </a:rPr>
              <a:t>throughout the universe.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Some examples are shown in the next slides. 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Cosmic </a:t>
            </a:r>
            <a:r>
              <a:rPr lang="en-GB" b="1" dirty="0" smtClean="0">
                <a:solidFill>
                  <a:srgbClr val="336699"/>
                </a:solidFill>
              </a:rPr>
              <a:t>Microwave</a:t>
            </a:r>
            <a:r>
              <a:rPr lang="en-GB" dirty="0" smtClean="0">
                <a:solidFill>
                  <a:srgbClr val="336699"/>
                </a:solidFill>
              </a:rPr>
              <a:t> Background Radiation (CMBR).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discovery (1965) helped to support the Big Bang Theory.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2762822"/>
            <a:ext cx="5886450" cy="34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Many technological advances have allowed space exploration to take place. These helped develop the </a:t>
            </a:r>
            <a:r>
              <a:rPr lang="en-GB" b="1" dirty="0" smtClean="0">
                <a:solidFill>
                  <a:srgbClr val="336699"/>
                </a:solidFill>
              </a:rPr>
              <a:t>Hubble Space Telescope (HST) </a:t>
            </a:r>
            <a:r>
              <a:rPr lang="en-GB" dirty="0" smtClean="0">
                <a:solidFill>
                  <a:srgbClr val="336699"/>
                </a:solidFill>
              </a:rPr>
              <a:t>and the </a:t>
            </a:r>
            <a:r>
              <a:rPr lang="en-GB" b="1" dirty="0" smtClean="0">
                <a:solidFill>
                  <a:srgbClr val="336699"/>
                </a:solidFill>
              </a:rPr>
              <a:t>International Space Station (ISS).</a:t>
            </a:r>
          </a:p>
          <a:p>
            <a:pPr marL="0" indent="0" algn="ctr">
              <a:buNone/>
            </a:pPr>
            <a:endParaRPr lang="en-GB" b="1" dirty="0" smtClean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3032919"/>
            <a:ext cx="8940800" cy="31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6559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supernova image shows the presence of: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Gamma</a:t>
            </a:r>
            <a:r>
              <a:rPr lang="en-GB" dirty="0" smtClean="0">
                <a:solidFill>
                  <a:srgbClr val="336699"/>
                </a:solidFill>
              </a:rPr>
              <a:t> – magenta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X-rays</a:t>
            </a:r>
            <a:r>
              <a:rPr lang="en-GB" dirty="0" smtClean="0">
                <a:solidFill>
                  <a:srgbClr val="336699"/>
                </a:solidFill>
              </a:rPr>
              <a:t> – yellow, green and blue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Infrared</a:t>
            </a:r>
            <a:r>
              <a:rPr lang="en-GB" dirty="0" smtClean="0">
                <a:solidFill>
                  <a:srgbClr val="336699"/>
                </a:solidFill>
              </a:rPr>
              <a:t> - red</a:t>
            </a: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82" y="2442372"/>
            <a:ext cx="5887418" cy="37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Fast </a:t>
            </a:r>
            <a:r>
              <a:rPr lang="en-GB" b="1" dirty="0" smtClean="0">
                <a:solidFill>
                  <a:srgbClr val="336699"/>
                </a:solidFill>
              </a:rPr>
              <a:t>Radio </a:t>
            </a:r>
            <a:r>
              <a:rPr lang="en-GB" dirty="0" smtClean="0">
                <a:solidFill>
                  <a:srgbClr val="336699"/>
                </a:solidFill>
              </a:rPr>
              <a:t>Bursts – Radio signals from space that last for about a millisecond. A repeated signal was discovered in 2012 coming from a dwarf galaxy. Evidence of an extra-terrestrial civilisation?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78" y="3022283"/>
            <a:ext cx="9132711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485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Part of the Hubble mission is collect </a:t>
            </a:r>
            <a:r>
              <a:rPr lang="en-GB" b="1" dirty="0" smtClean="0">
                <a:solidFill>
                  <a:srgbClr val="336699"/>
                </a:solidFill>
              </a:rPr>
              <a:t>ultraviolet </a:t>
            </a:r>
            <a:r>
              <a:rPr lang="en-GB" dirty="0" smtClean="0">
                <a:solidFill>
                  <a:srgbClr val="336699"/>
                </a:solidFill>
              </a:rPr>
              <a:t>images. The one below shows two galaxies that are locked together.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11" y="2651842"/>
            <a:ext cx="7879645" cy="34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State the approx. age of the universe to the nearest billion years.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The Big Bang Theory states that the universe is continually expanding. True or False.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Q.3.</a:t>
            </a:r>
            <a:r>
              <a:rPr lang="en-GB" dirty="0">
                <a:solidFill>
                  <a:srgbClr val="336699"/>
                </a:solidFill>
              </a:rPr>
              <a:t> The star </a:t>
            </a:r>
            <a:r>
              <a:rPr lang="en-GB" dirty="0" smtClean="0">
                <a:solidFill>
                  <a:srgbClr val="336699"/>
                </a:solidFill>
              </a:rPr>
              <a:t>Antares </a:t>
            </a:r>
            <a:r>
              <a:rPr lang="en-GB" dirty="0">
                <a:solidFill>
                  <a:srgbClr val="336699"/>
                </a:solidFill>
              </a:rPr>
              <a:t>is </a:t>
            </a:r>
            <a:r>
              <a:rPr lang="en-GB" dirty="0" smtClean="0">
                <a:solidFill>
                  <a:srgbClr val="336699"/>
                </a:solidFill>
              </a:rPr>
              <a:t>3.78 </a:t>
            </a:r>
            <a:r>
              <a:rPr lang="en-GB" dirty="0">
                <a:solidFill>
                  <a:srgbClr val="336699"/>
                </a:solidFill>
              </a:rPr>
              <a:t>x </a:t>
            </a:r>
            <a:r>
              <a:rPr lang="en-GB" dirty="0" smtClean="0">
                <a:solidFill>
                  <a:srgbClr val="336699"/>
                </a:solidFill>
              </a:rPr>
              <a:t>10</a:t>
            </a:r>
            <a:r>
              <a:rPr lang="en-GB" baseline="30000" dirty="0" smtClean="0">
                <a:solidFill>
                  <a:srgbClr val="336699"/>
                </a:solidFill>
              </a:rPr>
              <a:t>18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m from Earth. Calculate the  distance to </a:t>
            </a:r>
            <a:r>
              <a:rPr lang="en-GB" dirty="0" smtClean="0">
                <a:solidFill>
                  <a:srgbClr val="336699"/>
                </a:solidFill>
              </a:rPr>
              <a:t>Antares </a:t>
            </a:r>
            <a:r>
              <a:rPr lang="en-GB" dirty="0">
                <a:solidFill>
                  <a:srgbClr val="336699"/>
                </a:solidFill>
              </a:rPr>
              <a:t>in light years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Name two members of the EM spectrum that can easily penetrate the Earth’s atmosphere.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9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By studying the line spectra shown </a:t>
            </a:r>
            <a:r>
              <a:rPr lang="en-GB" dirty="0" smtClean="0">
                <a:solidFill>
                  <a:srgbClr val="336699"/>
                </a:solidFill>
              </a:rPr>
              <a:t>below, </a:t>
            </a:r>
            <a:r>
              <a:rPr lang="en-GB" dirty="0">
                <a:solidFill>
                  <a:srgbClr val="336699"/>
                </a:solidFill>
              </a:rPr>
              <a:t>identify the elements present in </a:t>
            </a: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dirty="0">
                <a:solidFill>
                  <a:srgbClr val="336699"/>
                </a:solidFill>
              </a:rPr>
              <a:t>star</a:t>
            </a:r>
            <a:r>
              <a:rPr lang="en-GB" dirty="0" smtClean="0">
                <a:solidFill>
                  <a:srgbClr val="336699"/>
                </a:solidFill>
              </a:rPr>
              <a:t>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661844"/>
            <a:ext cx="85248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 – Review Answers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14 billion years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True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400 </a:t>
            </a:r>
            <a:r>
              <a:rPr lang="en-GB" dirty="0" err="1" smtClean="0">
                <a:solidFill>
                  <a:srgbClr val="336699"/>
                </a:solidFill>
              </a:rPr>
              <a:t>ly</a:t>
            </a: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Radio, micro, visible light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</a:t>
            </a:r>
            <a:r>
              <a:rPr lang="en-GB" dirty="0" smtClean="0">
                <a:solidFill>
                  <a:srgbClr val="336699"/>
                </a:solidFill>
              </a:rPr>
              <a:t> X and Y 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Data from space exploration has allowed the </a:t>
            </a:r>
            <a:r>
              <a:rPr lang="en-GB" b="1" dirty="0" smtClean="0">
                <a:solidFill>
                  <a:srgbClr val="336699"/>
                </a:solidFill>
              </a:rPr>
              <a:t>age of the universe </a:t>
            </a:r>
            <a:r>
              <a:rPr lang="en-GB" dirty="0" smtClean="0">
                <a:solidFill>
                  <a:srgbClr val="336699"/>
                </a:solidFill>
              </a:rPr>
              <a:t>to be estimated as </a:t>
            </a:r>
            <a:r>
              <a:rPr lang="en-GB" b="1" dirty="0" smtClean="0">
                <a:solidFill>
                  <a:srgbClr val="336699"/>
                </a:solidFill>
              </a:rPr>
              <a:t>13.8 billion years </a:t>
            </a:r>
            <a:r>
              <a:rPr lang="en-GB" dirty="0" smtClean="0">
                <a:solidFill>
                  <a:srgbClr val="336699"/>
                </a:solidFill>
              </a:rPr>
              <a:t>and has provided supporting evidence for the </a:t>
            </a:r>
            <a:r>
              <a:rPr lang="en-GB" b="1" dirty="0" smtClean="0">
                <a:solidFill>
                  <a:srgbClr val="336699"/>
                </a:solidFill>
              </a:rPr>
              <a:t>Big Bang theory.</a:t>
            </a:r>
          </a:p>
          <a:p>
            <a:pPr marL="0" indent="0" algn="ctr">
              <a:buNone/>
            </a:pPr>
            <a:endParaRPr lang="en-GB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433" y="3079002"/>
            <a:ext cx="9191134" cy="29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3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</a:t>
            </a:r>
            <a:r>
              <a:rPr lang="en-GB" dirty="0" smtClean="0">
                <a:solidFill>
                  <a:srgbClr val="336699"/>
                </a:solidFill>
              </a:rPr>
              <a:t> What is the Big Bang Theory?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22" y="2266245"/>
            <a:ext cx="90424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>
                <a:solidFill>
                  <a:srgbClr val="336699"/>
                </a:solidFill>
              </a:rPr>
              <a:t>Q.</a:t>
            </a:r>
            <a:r>
              <a:rPr lang="en-GB" dirty="0">
                <a:solidFill>
                  <a:srgbClr val="336699"/>
                </a:solidFill>
              </a:rPr>
              <a:t> What is the Big Bang Theory?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A. </a:t>
            </a: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dirty="0">
                <a:solidFill>
                  <a:srgbClr val="336699"/>
                </a:solidFill>
              </a:rPr>
              <a:t>Big Bang theory states that the universe started from a </a:t>
            </a:r>
            <a:r>
              <a:rPr lang="en-GB" b="1" dirty="0">
                <a:solidFill>
                  <a:srgbClr val="336699"/>
                </a:solidFill>
              </a:rPr>
              <a:t>singularity</a:t>
            </a:r>
            <a:r>
              <a:rPr lang="en-GB" dirty="0">
                <a:solidFill>
                  <a:srgbClr val="336699"/>
                </a:solidFill>
              </a:rPr>
              <a:t> (single point) and is </a:t>
            </a:r>
            <a:r>
              <a:rPr lang="en-GB" b="1" dirty="0">
                <a:solidFill>
                  <a:srgbClr val="336699"/>
                </a:solidFill>
              </a:rPr>
              <a:t>continually expanding</a:t>
            </a:r>
            <a:r>
              <a:rPr lang="en-GB" b="1" dirty="0" smtClean="0">
                <a:solidFill>
                  <a:srgbClr val="336699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 </a:t>
            </a:r>
            <a:r>
              <a:rPr lang="en-GB" dirty="0" smtClean="0">
                <a:solidFill>
                  <a:srgbClr val="336699"/>
                </a:solidFill>
              </a:rPr>
              <a:t>What is the diameter of the universe at the moment?</a:t>
            </a:r>
          </a:p>
          <a:p>
            <a:pPr marL="0" lv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A.</a:t>
            </a:r>
            <a:r>
              <a:rPr lang="en-GB" dirty="0" smtClean="0">
                <a:solidFill>
                  <a:srgbClr val="336699"/>
                </a:solidFill>
              </a:rPr>
              <a:t> 880 000 000 000 000 000 000 000 000 m</a:t>
            </a:r>
          </a:p>
          <a:p>
            <a:pPr marL="0" lv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Metres are not a good measure of distances in space. A much better unit for measuring the </a:t>
            </a:r>
            <a:r>
              <a:rPr lang="en-GB" b="1" dirty="0" smtClean="0">
                <a:solidFill>
                  <a:srgbClr val="336699"/>
                </a:solidFill>
              </a:rPr>
              <a:t>large distances </a:t>
            </a:r>
            <a:r>
              <a:rPr lang="en-GB" dirty="0" smtClean="0">
                <a:solidFill>
                  <a:srgbClr val="336699"/>
                </a:solidFill>
              </a:rPr>
              <a:t>in space is the </a:t>
            </a:r>
            <a:r>
              <a:rPr lang="en-GB" b="1" dirty="0" smtClean="0">
                <a:solidFill>
                  <a:srgbClr val="336699"/>
                </a:solidFill>
              </a:rPr>
              <a:t>light year.</a:t>
            </a:r>
            <a:endParaRPr lang="en-GB" b="1" dirty="0">
              <a:solidFill>
                <a:srgbClr val="336699"/>
              </a:solidFill>
            </a:endParaRPr>
          </a:p>
          <a:p>
            <a:pPr marL="0" lv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 </a:t>
            </a:r>
            <a:r>
              <a:rPr lang="en-GB" dirty="0" smtClean="0">
                <a:solidFill>
                  <a:srgbClr val="336699"/>
                </a:solidFill>
              </a:rPr>
              <a:t>What is a light year?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One </a:t>
            </a:r>
            <a:r>
              <a:rPr lang="en-GB" b="1" dirty="0" smtClean="0">
                <a:solidFill>
                  <a:srgbClr val="336699"/>
                </a:solidFill>
              </a:rPr>
              <a:t>light year (</a:t>
            </a:r>
            <a:r>
              <a:rPr lang="en-GB" b="1" dirty="0" err="1" smtClean="0">
                <a:solidFill>
                  <a:srgbClr val="336699"/>
                </a:solidFill>
              </a:rPr>
              <a:t>ly</a:t>
            </a:r>
            <a:r>
              <a:rPr lang="en-GB" b="1" dirty="0" smtClean="0">
                <a:solidFill>
                  <a:srgbClr val="336699"/>
                </a:solidFill>
              </a:rPr>
              <a:t>) </a:t>
            </a:r>
            <a:r>
              <a:rPr lang="en-GB" dirty="0" smtClean="0">
                <a:solidFill>
                  <a:srgbClr val="336699"/>
                </a:solidFill>
              </a:rPr>
              <a:t>is the </a:t>
            </a:r>
            <a:r>
              <a:rPr lang="en-GB" b="1" dirty="0" smtClean="0">
                <a:solidFill>
                  <a:srgbClr val="336699"/>
                </a:solidFill>
              </a:rPr>
              <a:t>distance </a:t>
            </a:r>
            <a:r>
              <a:rPr lang="en-GB" dirty="0" smtClean="0">
                <a:solidFill>
                  <a:srgbClr val="336699"/>
                </a:solidFill>
              </a:rPr>
              <a:t>travelled by light in one year.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As light travels at 3 x 10</a:t>
            </a:r>
            <a:r>
              <a:rPr lang="en-GB" baseline="30000" dirty="0" smtClean="0">
                <a:solidFill>
                  <a:srgbClr val="336699"/>
                </a:solidFill>
              </a:rPr>
              <a:t>8</a:t>
            </a:r>
            <a:r>
              <a:rPr lang="en-GB" dirty="0" smtClean="0">
                <a:solidFill>
                  <a:srgbClr val="336699"/>
                </a:solidFill>
              </a:rPr>
              <a:t>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(300 000 000 ms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), using the equation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istance = speed x time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We can work out the distance light would travel: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one minute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istance = 3 x 10</a:t>
            </a:r>
            <a:r>
              <a:rPr lang="en-GB" baseline="30000" dirty="0" smtClean="0">
                <a:solidFill>
                  <a:srgbClr val="336699"/>
                </a:solidFill>
              </a:rPr>
              <a:t>8</a:t>
            </a:r>
            <a:r>
              <a:rPr lang="en-GB" dirty="0" smtClean="0">
                <a:solidFill>
                  <a:srgbClr val="336699"/>
                </a:solidFill>
              </a:rPr>
              <a:t> x 60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istance = 18 000 000 000 m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one hour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18 000 000 000 x 60 = 1 080 000 000 000 metres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In one day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1 080 000 000 000 x 24 = 25 920 000 000 000 metres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In one year light travels,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25 920 000 000 000 x 365 = 9 460 800 000 000 000 metres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is usually presented as: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336699"/>
                </a:solidFill>
              </a:rPr>
              <a:t>One light year = 9.46 x 10</a:t>
            </a:r>
            <a:r>
              <a:rPr lang="en-GB" b="1" baseline="30000" dirty="0" smtClean="0">
                <a:solidFill>
                  <a:srgbClr val="336699"/>
                </a:solidFill>
              </a:rPr>
              <a:t>15</a:t>
            </a:r>
            <a:r>
              <a:rPr lang="en-GB" b="1" dirty="0" smtClean="0">
                <a:solidFill>
                  <a:srgbClr val="336699"/>
                </a:solidFill>
              </a:rPr>
              <a:t> m</a:t>
            </a:r>
            <a:endParaRPr lang="en-GB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light year calculation can also be written as: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Distance = speed x time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One light year = 3 x 10</a:t>
            </a:r>
            <a:r>
              <a:rPr lang="en-GB" baseline="30000" dirty="0" smtClean="0">
                <a:solidFill>
                  <a:srgbClr val="336699"/>
                </a:solidFill>
              </a:rPr>
              <a:t>8</a:t>
            </a:r>
            <a:r>
              <a:rPr lang="en-GB" dirty="0" smtClean="0">
                <a:solidFill>
                  <a:srgbClr val="336699"/>
                </a:solidFill>
              </a:rPr>
              <a:t> x (60 x 60 x 24 x 365)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One light year = 9.46 x 10</a:t>
            </a:r>
            <a:r>
              <a:rPr lang="en-GB" b="1" baseline="30000" dirty="0" smtClean="0">
                <a:solidFill>
                  <a:srgbClr val="336699"/>
                </a:solidFill>
              </a:rPr>
              <a:t>15</a:t>
            </a:r>
            <a:r>
              <a:rPr lang="en-GB" b="1" dirty="0" smtClean="0">
                <a:solidFill>
                  <a:srgbClr val="336699"/>
                </a:solidFill>
              </a:rPr>
              <a:t> m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For light year calculations you will need to </a:t>
            </a:r>
            <a:r>
              <a:rPr lang="en-GB" b="1" dirty="0" smtClean="0">
                <a:solidFill>
                  <a:srgbClr val="336699"/>
                </a:solidFill>
              </a:rPr>
              <a:t>remember this number </a:t>
            </a:r>
            <a:r>
              <a:rPr lang="en-GB" dirty="0" smtClean="0">
                <a:solidFill>
                  <a:srgbClr val="336699"/>
                </a:solidFill>
              </a:rPr>
              <a:t>as it is not usually given in your Data Sheet.</a:t>
            </a:r>
          </a:p>
        </p:txBody>
      </p:sp>
    </p:spTree>
    <p:extLst>
      <p:ext uri="{BB962C8B-B14F-4D97-AF65-F5344CB8AC3E}">
        <p14:creationId xmlns:p14="http://schemas.microsoft.com/office/powerpoint/2010/main" val="40021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Cosmology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 </a:t>
            </a:r>
            <a:r>
              <a:rPr lang="en-GB" dirty="0" smtClean="0">
                <a:solidFill>
                  <a:srgbClr val="336699"/>
                </a:solidFill>
              </a:rPr>
              <a:t>The </a:t>
            </a:r>
            <a:r>
              <a:rPr lang="en-GB" dirty="0">
                <a:solidFill>
                  <a:srgbClr val="336699"/>
                </a:solidFill>
              </a:rPr>
              <a:t>star Proxima Centauri is 4.3 </a:t>
            </a:r>
            <a:r>
              <a:rPr lang="en-GB" dirty="0" err="1">
                <a:solidFill>
                  <a:srgbClr val="336699"/>
                </a:solidFill>
              </a:rPr>
              <a:t>ly</a:t>
            </a:r>
            <a:r>
              <a:rPr lang="en-GB" dirty="0">
                <a:solidFill>
                  <a:srgbClr val="336699"/>
                </a:solidFill>
              </a:rPr>
              <a:t> from </a:t>
            </a:r>
            <a:r>
              <a:rPr lang="en-GB" dirty="0" smtClean="0">
                <a:solidFill>
                  <a:srgbClr val="336699"/>
                </a:solidFill>
              </a:rPr>
              <a:t>Earth</a:t>
            </a:r>
            <a:r>
              <a:rPr lang="en-GB" dirty="0">
                <a:solidFill>
                  <a:srgbClr val="336699"/>
                </a:solidFill>
              </a:rPr>
              <a:t>. Calculate the distance to Proxima Centauri in metres.</a:t>
            </a:r>
          </a:p>
          <a:p>
            <a:pPr marL="0" lv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Solution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Distance = 4.3 x (9.46 x 10</a:t>
            </a:r>
            <a:r>
              <a:rPr lang="en-GB" baseline="30000" dirty="0">
                <a:solidFill>
                  <a:srgbClr val="336699"/>
                </a:solidFill>
              </a:rPr>
              <a:t>15</a:t>
            </a:r>
            <a:r>
              <a:rPr lang="en-GB" dirty="0">
                <a:solidFill>
                  <a:srgbClr val="336699"/>
                </a:solidFill>
              </a:rPr>
              <a:t>) = 4.1 x 10</a:t>
            </a:r>
            <a:r>
              <a:rPr lang="en-GB" baseline="30000" dirty="0">
                <a:solidFill>
                  <a:srgbClr val="336699"/>
                </a:solidFill>
              </a:rPr>
              <a:t>16</a:t>
            </a:r>
            <a:r>
              <a:rPr lang="en-GB" dirty="0">
                <a:solidFill>
                  <a:srgbClr val="336699"/>
                </a:solidFill>
              </a:rPr>
              <a:t> m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 </a:t>
            </a:r>
            <a:r>
              <a:rPr lang="en-GB" dirty="0" smtClean="0">
                <a:solidFill>
                  <a:srgbClr val="336699"/>
                </a:solidFill>
              </a:rPr>
              <a:t>The star Deneb is 1.32 x 10</a:t>
            </a:r>
            <a:r>
              <a:rPr lang="en-GB" baseline="30000" dirty="0" smtClean="0">
                <a:solidFill>
                  <a:srgbClr val="336699"/>
                </a:solidFill>
              </a:rPr>
              <a:t>19</a:t>
            </a:r>
            <a:r>
              <a:rPr lang="en-GB" dirty="0" smtClean="0">
                <a:solidFill>
                  <a:srgbClr val="336699"/>
                </a:solidFill>
              </a:rPr>
              <a:t> m from Earth. Calculate the  distance to Deneb in light years.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Distance = 1.32 x 10</a:t>
            </a:r>
            <a:r>
              <a:rPr lang="en-GB" baseline="30000" dirty="0" smtClean="0">
                <a:solidFill>
                  <a:srgbClr val="336699"/>
                </a:solidFill>
              </a:rPr>
              <a:t>19</a:t>
            </a:r>
            <a:r>
              <a:rPr lang="en-GB" dirty="0" smtClean="0">
                <a:solidFill>
                  <a:srgbClr val="336699"/>
                </a:solidFill>
              </a:rPr>
              <a:t> / 9.46 x 10</a:t>
            </a:r>
            <a:r>
              <a:rPr lang="en-GB" baseline="30000" dirty="0" smtClean="0">
                <a:solidFill>
                  <a:srgbClr val="336699"/>
                </a:solidFill>
              </a:rPr>
              <a:t>15</a:t>
            </a:r>
            <a:r>
              <a:rPr lang="en-GB" dirty="0" smtClean="0">
                <a:solidFill>
                  <a:srgbClr val="336699"/>
                </a:solidFill>
              </a:rPr>
              <a:t> = 1400 </a:t>
            </a:r>
            <a:r>
              <a:rPr lang="en-GB" dirty="0" err="1" smtClean="0">
                <a:solidFill>
                  <a:srgbClr val="336699"/>
                </a:solidFill>
              </a:rPr>
              <a:t>ly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913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S3/S4 Physics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</vt:lpstr>
      <vt:lpstr>Cosmology – Review Questions</vt:lpstr>
      <vt:lpstr>Cosmology – Review Questions</vt:lpstr>
      <vt:lpstr>Cosmology – Review Answers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N5 Physics</dc:title>
  <dc:creator>I Downie</dc:creator>
  <cp:lastModifiedBy>Ian Downie</cp:lastModifiedBy>
  <cp:revision>25</cp:revision>
  <dcterms:created xsi:type="dcterms:W3CDTF">2018-01-11T11:45:14Z</dcterms:created>
  <dcterms:modified xsi:type="dcterms:W3CDTF">2020-07-27T16:07:18Z</dcterms:modified>
</cp:coreProperties>
</file>