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8" r:id="rId26"/>
    <p:sldId id="289" r:id="rId27"/>
    <p:sldId id="290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1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7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1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30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97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4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4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1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20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00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7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9457-25B6-4A1D-8984-3536F879C9C3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C117-08E2-4573-AD46-D50DCD705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7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Acceleration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8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One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137596"/>
              </p:ext>
            </p:extLst>
          </p:nvPr>
        </p:nvGraphicFramePr>
        <p:xfrm>
          <a:off x="1910702" y="2464490"/>
          <a:ext cx="8127999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Acceleration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-2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Change in Speed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Time for Change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(s)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16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37.5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0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To carry out an acceleration experiment in the lab. you need to be able to measure the following three quantities…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r>
              <a:rPr lang="en-GB" dirty="0" smtClean="0">
                <a:solidFill>
                  <a:srgbClr val="336699"/>
                </a:solidFill>
              </a:rPr>
              <a:t>the initial speed (velocity)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the final speed (velocity)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the time taken for the speed (velocity) to change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An experimental set up for measuring acceleration is shown on the next slide.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40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331" y="1759220"/>
            <a:ext cx="10070592" cy="439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8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Initial Speed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Use ruler to find length of card; use light gate X and its timer; carry out an instantaneous speed calculation.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F</a:t>
            </a:r>
            <a:r>
              <a:rPr lang="en-GB" b="1" u="sng" dirty="0" smtClean="0">
                <a:solidFill>
                  <a:srgbClr val="336699"/>
                </a:solidFill>
              </a:rPr>
              <a:t>inal Speed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Use ruler to find length of card; use light gate Y and its timer; carry out an instantaneous speed calculation.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Time Taken to Change Speed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Start stop-clock when trolley reaches X, stop stop-clock when trolley reaches 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possible set of data from the experiment is shown below: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Length of card = 0.048 m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Time for card to pass through light gate X = 0.012 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Time for card to pass through light gate Y = 0.01 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Time for trolley to travel between light gate X and light gate Y = 0.4 s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Show that for this data the acceleration of the trolley is 2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>
                <a:solidFill>
                  <a:srgbClr val="336699"/>
                </a:solidFill>
              </a:rPr>
              <a:t>  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Initial speed = length of card / time on timer X = 0.048 / 0.012 = 4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Final speed = length of card / time on timer Y = 0.048 / 0.01 = 4.8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Change in speed = (4.8 – 4) = 0.8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a = Δv / t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a = 0.8 / 0.4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a = 2 ms</a:t>
            </a:r>
            <a:r>
              <a:rPr lang="pt-BR" baseline="30000" dirty="0" smtClean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97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acceleration equation can also be written as follows: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here,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is acceleration measured in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is final speed (velocity) measured in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u</a:t>
            </a:r>
            <a:r>
              <a:rPr lang="en-GB" dirty="0" smtClean="0">
                <a:solidFill>
                  <a:srgbClr val="336699"/>
                </a:solidFill>
              </a:rPr>
              <a:t> is initial speed (velocity) measured in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 is time for change measured in 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881" y="2539552"/>
            <a:ext cx="1896237" cy="97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6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6699"/>
                </a:solidFill>
              </a:rPr>
              <a:t>Acceleration – Calculations Part Two</a:t>
            </a:r>
            <a:endParaRPr lang="en-GB" b="1" dirty="0">
              <a:solidFill>
                <a:srgbClr val="00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00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When overtaking a bus, a car increases its speed from 9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-1</a:t>
            </a:r>
            <a:r>
              <a:rPr lang="en-GB" altLang="en-US" dirty="0" smtClean="0">
                <a:solidFill>
                  <a:srgbClr val="006699"/>
                </a:solidFill>
              </a:rPr>
              <a:t> to 21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-1</a:t>
            </a:r>
            <a:r>
              <a:rPr lang="en-GB" altLang="en-US" dirty="0" smtClean="0">
                <a:solidFill>
                  <a:srgbClr val="006699"/>
                </a:solidFill>
              </a:rPr>
              <a:t> in a time of 4 s. Calculate the acceleration of the car.</a:t>
            </a:r>
          </a:p>
          <a:p>
            <a:pPr marL="0" indent="0">
              <a:buNone/>
            </a:pPr>
            <a:r>
              <a:rPr lang="en-GB" altLang="en-US" b="1" u="sng" dirty="0" smtClean="0">
                <a:solidFill>
                  <a:srgbClr val="00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(v - u) / t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(21 – 9) / 4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(12) / 4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3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-2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0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6699"/>
                </a:solidFill>
              </a:rPr>
              <a:t>Acceleration – Calculations Part Two</a:t>
            </a:r>
            <a:endParaRPr lang="en-GB" b="1" dirty="0">
              <a:solidFill>
                <a:srgbClr val="00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00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6699"/>
                </a:solidFill>
              </a:rPr>
              <a:t>A student, starting from rest, reaches a speed of 5.1 ms</a:t>
            </a:r>
            <a:r>
              <a:rPr lang="en-GB" baseline="30000" dirty="0" smtClean="0">
                <a:solidFill>
                  <a:srgbClr val="006699"/>
                </a:solidFill>
              </a:rPr>
              <a:t>-1</a:t>
            </a:r>
            <a:r>
              <a:rPr lang="en-GB" dirty="0" smtClean="0">
                <a:solidFill>
                  <a:srgbClr val="006699"/>
                </a:solidFill>
              </a:rPr>
              <a:t> when they are chasing another student in the corridor. Calculate the acceleration of the student if the chase lasts for 3 seconds.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00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(v - u) / t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(5.1 – 0) / 3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(5.1) / 3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1.7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-2</a:t>
            </a:r>
          </a:p>
          <a:p>
            <a:pPr marL="0" indent="0">
              <a:buNone/>
            </a:pPr>
            <a:endParaRPr lang="en-GB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6699"/>
                </a:solidFill>
              </a:rPr>
              <a:t>Acceleration – Calculations Part Two</a:t>
            </a:r>
            <a:endParaRPr lang="en-GB" b="1" dirty="0">
              <a:solidFill>
                <a:srgbClr val="00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u="sng" dirty="0" smtClean="0">
                <a:solidFill>
                  <a:srgbClr val="00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cyclist, travelling at 7.7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-1</a:t>
            </a:r>
            <a:r>
              <a:rPr lang="en-GB" altLang="en-US" dirty="0" smtClean="0">
                <a:solidFill>
                  <a:srgbClr val="006699"/>
                </a:solidFill>
              </a:rPr>
              <a:t>, applies the brakes and comes to rest in a time of 3.5 s. Calculate the acceleration of the cyclist.</a:t>
            </a:r>
          </a:p>
          <a:p>
            <a:pPr marL="0" indent="0">
              <a:buNone/>
            </a:pPr>
            <a:r>
              <a:rPr lang="en-GB" altLang="en-US" b="1" u="sng" dirty="0" smtClean="0">
                <a:solidFill>
                  <a:srgbClr val="00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(v - u) / t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(0 – 7.7) / 3.5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(-7.7) / 3.5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-2.2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-2</a:t>
            </a:r>
          </a:p>
          <a:p>
            <a:pPr marL="0" indent="0">
              <a:buNone/>
            </a:pPr>
            <a:endParaRPr lang="en-GB" altLang="en-US" dirty="0" smtClean="0">
              <a:solidFill>
                <a:srgbClr val="00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07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r>
              <a:rPr lang="en-GB" dirty="0" smtClean="0">
                <a:solidFill>
                  <a:srgbClr val="336699"/>
                </a:solidFill>
              </a:rPr>
              <a:t> is a quantity that describes how quickly the speed (velocity) of an object changes.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It is defined as the </a:t>
            </a:r>
            <a:r>
              <a:rPr lang="en-GB" b="1" dirty="0" smtClean="0">
                <a:solidFill>
                  <a:srgbClr val="336699"/>
                </a:solidFill>
              </a:rPr>
              <a:t>change in speed (velocity) per unit time.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979" y="3120263"/>
            <a:ext cx="4908042" cy="293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6699"/>
                </a:solidFill>
              </a:rPr>
              <a:t>Acceleration – Calculations Part Two</a:t>
            </a:r>
            <a:endParaRPr lang="en-GB" b="1" dirty="0">
              <a:solidFill>
                <a:srgbClr val="00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US" b="1" u="sng" dirty="0" smtClean="0">
                <a:solidFill>
                  <a:srgbClr val="006699"/>
                </a:solidFill>
              </a:rPr>
              <a:t>Example Four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jet aircraft accelerates, from rest, at 7.5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-2</a:t>
            </a:r>
            <a:r>
              <a:rPr lang="en-GB" altLang="en-US" dirty="0" smtClean="0">
                <a:solidFill>
                  <a:srgbClr val="006699"/>
                </a:solidFill>
              </a:rPr>
              <a:t> for 8 s. Calculate the final speed of the aircraft.</a:t>
            </a:r>
          </a:p>
          <a:p>
            <a:pPr marL="0" indent="0">
              <a:buNone/>
            </a:pPr>
            <a:r>
              <a:rPr lang="en-GB" altLang="en-US" b="1" u="sng" dirty="0" smtClean="0">
                <a:solidFill>
                  <a:srgbClr val="00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(v - u) / t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7.5 = (v – 0) / 8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7.5 = v / 8</a:t>
            </a:r>
          </a:p>
          <a:p>
            <a:pPr marL="0" indent="0">
              <a:buNone/>
            </a:pPr>
            <a:r>
              <a:rPr lang="en-GB" altLang="en-US" dirty="0">
                <a:solidFill>
                  <a:srgbClr val="006699"/>
                </a:solidFill>
              </a:rPr>
              <a:t>v</a:t>
            </a:r>
            <a:r>
              <a:rPr lang="en-GB" altLang="en-US" dirty="0" smtClean="0">
                <a:solidFill>
                  <a:srgbClr val="006699"/>
                </a:solidFill>
              </a:rPr>
              <a:t> = 7.5 x 8 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v = 60 ms</a:t>
            </a:r>
            <a:r>
              <a:rPr lang="en-GB" altLang="en-US" baseline="30000" dirty="0" smtClean="0">
                <a:solidFill>
                  <a:srgbClr val="006699"/>
                </a:solidFill>
              </a:rPr>
              <a:t>-1</a:t>
            </a:r>
          </a:p>
          <a:p>
            <a:pPr marL="0" indent="0">
              <a:buNone/>
            </a:pPr>
            <a:endParaRPr lang="en-GB" altLang="en-US" dirty="0" smtClean="0">
              <a:solidFill>
                <a:srgbClr val="00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5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Two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Five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rocket accelerates at 9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>
                <a:solidFill>
                  <a:srgbClr val="336699"/>
                </a:solidFill>
              </a:rPr>
              <a:t> and changes its speed from 376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to 592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. Calculate the time taken for this change in speed.</a:t>
            </a:r>
          </a:p>
          <a:p>
            <a:pPr marL="0" indent="0">
              <a:buNone/>
            </a:pPr>
            <a:r>
              <a:rPr lang="en-GB" altLang="en-US" b="1" u="sng" dirty="0" smtClean="0">
                <a:solidFill>
                  <a:srgbClr val="00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altLang="en-US" dirty="0" smtClean="0">
                <a:solidFill>
                  <a:srgbClr val="006699"/>
                </a:solidFill>
              </a:rPr>
              <a:t>a = (v - u) / t</a:t>
            </a:r>
          </a:p>
          <a:p>
            <a:pPr marL="0" indent="0">
              <a:buNone/>
            </a:pPr>
            <a:r>
              <a:rPr lang="en-GB" altLang="en-US" dirty="0">
                <a:solidFill>
                  <a:srgbClr val="006699"/>
                </a:solidFill>
              </a:rPr>
              <a:t>9</a:t>
            </a:r>
            <a:r>
              <a:rPr lang="en-GB" altLang="en-US" dirty="0" smtClean="0">
                <a:solidFill>
                  <a:srgbClr val="006699"/>
                </a:solidFill>
              </a:rPr>
              <a:t> = (592 – 376) / t</a:t>
            </a:r>
          </a:p>
          <a:p>
            <a:pPr marL="0" indent="0">
              <a:buNone/>
            </a:pPr>
            <a:r>
              <a:rPr lang="en-GB" altLang="en-US" dirty="0">
                <a:solidFill>
                  <a:srgbClr val="006699"/>
                </a:solidFill>
              </a:rPr>
              <a:t>9</a:t>
            </a:r>
            <a:r>
              <a:rPr lang="en-GB" altLang="en-US" dirty="0" smtClean="0">
                <a:solidFill>
                  <a:srgbClr val="006699"/>
                </a:solidFill>
              </a:rPr>
              <a:t> = 216 / t</a:t>
            </a:r>
          </a:p>
          <a:p>
            <a:pPr marL="0" indent="0">
              <a:buNone/>
            </a:pPr>
            <a:r>
              <a:rPr lang="en-GB" altLang="en-US" dirty="0">
                <a:solidFill>
                  <a:srgbClr val="006699"/>
                </a:solidFill>
              </a:rPr>
              <a:t>t</a:t>
            </a:r>
            <a:r>
              <a:rPr lang="en-GB" altLang="en-US" dirty="0" smtClean="0">
                <a:solidFill>
                  <a:srgbClr val="006699"/>
                </a:solidFill>
              </a:rPr>
              <a:t> = 216 </a:t>
            </a:r>
            <a:r>
              <a:rPr lang="en-GB" altLang="en-US" dirty="0">
                <a:solidFill>
                  <a:srgbClr val="006699"/>
                </a:solidFill>
              </a:rPr>
              <a:t>/</a:t>
            </a:r>
            <a:r>
              <a:rPr lang="en-GB" altLang="en-US" dirty="0" smtClean="0">
                <a:solidFill>
                  <a:srgbClr val="006699"/>
                </a:solidFill>
              </a:rPr>
              <a:t> </a:t>
            </a:r>
            <a:r>
              <a:rPr lang="en-GB" altLang="en-US" dirty="0">
                <a:solidFill>
                  <a:srgbClr val="006699"/>
                </a:solidFill>
              </a:rPr>
              <a:t>9</a:t>
            </a:r>
            <a:r>
              <a:rPr lang="en-GB" altLang="en-US" dirty="0" smtClean="0">
                <a:solidFill>
                  <a:srgbClr val="006699"/>
                </a:solidFill>
              </a:rPr>
              <a:t> </a:t>
            </a:r>
          </a:p>
          <a:p>
            <a:pPr marL="0" indent="0">
              <a:buNone/>
            </a:pPr>
            <a:r>
              <a:rPr lang="en-GB" altLang="en-US" dirty="0">
                <a:solidFill>
                  <a:srgbClr val="006699"/>
                </a:solidFill>
              </a:rPr>
              <a:t>t</a:t>
            </a:r>
            <a:r>
              <a:rPr lang="en-GB" altLang="en-US" dirty="0" smtClean="0">
                <a:solidFill>
                  <a:srgbClr val="006699"/>
                </a:solidFill>
              </a:rPr>
              <a:t> = 24 s</a:t>
            </a:r>
            <a:endParaRPr lang="en-GB" altLang="en-US" baseline="30000" dirty="0" smtClean="0">
              <a:solidFill>
                <a:srgbClr val="006699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116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Two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726700"/>
              </p:ext>
            </p:extLst>
          </p:nvPr>
        </p:nvGraphicFramePr>
        <p:xfrm>
          <a:off x="1780074" y="2672252"/>
          <a:ext cx="81280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Acceleration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-2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Final Speed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Initial Speed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36699"/>
                          </a:solidFill>
                        </a:rPr>
                        <a:t>Time for Change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336699"/>
                          </a:solidFill>
                        </a:rPr>
                        <a:t>(s)</a:t>
                      </a:r>
                      <a:endParaRPr lang="en-GB" sz="20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-5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Two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81022"/>
              </p:ext>
            </p:extLst>
          </p:nvPr>
        </p:nvGraphicFramePr>
        <p:xfrm>
          <a:off x="1780074" y="2672252"/>
          <a:ext cx="81280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Acceleration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-2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Final Speed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Initial Speed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36699"/>
                          </a:solidFill>
                        </a:rPr>
                        <a:t>Time for Change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336699"/>
                          </a:solidFill>
                        </a:rPr>
                        <a:t>(s)</a:t>
                      </a:r>
                      <a:endParaRPr lang="en-GB" sz="20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-4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-5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39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-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Acceleration can be calculated from any speed (velocity) – time graph.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24452"/>
            <a:ext cx="10487980" cy="340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8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-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Graph A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 = (v – u)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= </a:t>
            </a:r>
            <a:r>
              <a:rPr lang="en-GB" dirty="0" smtClean="0">
                <a:solidFill>
                  <a:srgbClr val="336699"/>
                </a:solidFill>
              </a:rPr>
              <a:t>(4 </a:t>
            </a:r>
            <a:r>
              <a:rPr lang="en-GB" dirty="0">
                <a:solidFill>
                  <a:srgbClr val="336699"/>
                </a:solidFill>
              </a:rPr>
              <a:t>– </a:t>
            </a:r>
            <a:r>
              <a:rPr lang="en-GB" dirty="0" smtClean="0">
                <a:solidFill>
                  <a:srgbClr val="336699"/>
                </a:solidFill>
              </a:rPr>
              <a:t>4) </a:t>
            </a:r>
            <a:r>
              <a:rPr lang="en-GB" dirty="0">
                <a:solidFill>
                  <a:srgbClr val="336699"/>
                </a:solidFill>
              </a:rPr>
              <a:t>/ 15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= </a:t>
            </a:r>
            <a:r>
              <a:rPr lang="en-GB" dirty="0" smtClean="0">
                <a:solidFill>
                  <a:srgbClr val="336699"/>
                </a:solidFill>
              </a:rPr>
              <a:t>0 </a:t>
            </a:r>
            <a:r>
              <a:rPr lang="en-GB" dirty="0">
                <a:solidFill>
                  <a:srgbClr val="336699"/>
                </a:solidFill>
              </a:rPr>
              <a:t>ms</a:t>
            </a:r>
            <a:r>
              <a:rPr lang="en-GB" baseline="30000" dirty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All </a:t>
            </a:r>
            <a:r>
              <a:rPr lang="en-GB" b="1" dirty="0" smtClean="0">
                <a:solidFill>
                  <a:srgbClr val="336699"/>
                </a:solidFill>
              </a:rPr>
              <a:t>horizontal </a:t>
            </a:r>
            <a:r>
              <a:rPr lang="en-GB" b="1" dirty="0">
                <a:solidFill>
                  <a:srgbClr val="336699"/>
                </a:solidFill>
              </a:rPr>
              <a:t>lines </a:t>
            </a:r>
            <a:r>
              <a:rPr lang="en-GB" dirty="0">
                <a:solidFill>
                  <a:srgbClr val="336699"/>
                </a:solidFill>
              </a:rPr>
              <a:t>on speed (velocity) – time graphs give a </a:t>
            </a:r>
            <a:r>
              <a:rPr lang="en-GB" dirty="0" smtClean="0">
                <a:solidFill>
                  <a:srgbClr val="336699"/>
                </a:solidFill>
              </a:rPr>
              <a:t>= 0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</a:t>
            </a:r>
            <a:r>
              <a:rPr lang="en-GB" b="1" dirty="0">
                <a:solidFill>
                  <a:srgbClr val="336699"/>
                </a:solidFill>
              </a:rPr>
              <a:t>gradient</a:t>
            </a:r>
            <a:r>
              <a:rPr lang="en-GB" dirty="0">
                <a:solidFill>
                  <a:srgbClr val="336699"/>
                </a:solidFill>
              </a:rPr>
              <a:t> of </a:t>
            </a:r>
            <a:r>
              <a:rPr lang="en-GB" dirty="0" smtClean="0">
                <a:solidFill>
                  <a:srgbClr val="336699"/>
                </a:solidFill>
              </a:rPr>
              <a:t>a horizontal </a:t>
            </a:r>
            <a:r>
              <a:rPr lang="en-GB" dirty="0">
                <a:solidFill>
                  <a:srgbClr val="336699"/>
                </a:solidFill>
              </a:rPr>
              <a:t>line is always </a:t>
            </a:r>
            <a:r>
              <a:rPr lang="en-GB" b="1" dirty="0" smtClean="0">
                <a:solidFill>
                  <a:srgbClr val="336699"/>
                </a:solidFill>
              </a:rPr>
              <a:t>zero</a:t>
            </a:r>
            <a:r>
              <a:rPr lang="en-GB" dirty="0" smtClean="0">
                <a:solidFill>
                  <a:srgbClr val="336699"/>
                </a:solidFill>
              </a:rPr>
              <a:t>. 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6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-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Graph B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 = (v – u)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= (6 – 0) / 15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= 0.4 ms</a:t>
            </a:r>
            <a:r>
              <a:rPr lang="en-GB" baseline="30000" dirty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All </a:t>
            </a:r>
            <a:r>
              <a:rPr lang="en-GB" b="1" dirty="0">
                <a:solidFill>
                  <a:srgbClr val="336699"/>
                </a:solidFill>
              </a:rPr>
              <a:t>upward sloping lines </a:t>
            </a:r>
            <a:r>
              <a:rPr lang="en-GB" dirty="0">
                <a:solidFill>
                  <a:srgbClr val="336699"/>
                </a:solidFill>
              </a:rPr>
              <a:t>on speed (velocity) – time graphs give a positive value from an acceleration calculation.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</a:t>
            </a:r>
            <a:r>
              <a:rPr lang="en-GB" b="1" dirty="0">
                <a:solidFill>
                  <a:srgbClr val="336699"/>
                </a:solidFill>
              </a:rPr>
              <a:t>gradient</a:t>
            </a:r>
            <a:r>
              <a:rPr lang="en-GB" dirty="0">
                <a:solidFill>
                  <a:srgbClr val="336699"/>
                </a:solidFill>
              </a:rPr>
              <a:t> of an upward sloping line is always a </a:t>
            </a:r>
            <a:r>
              <a:rPr lang="en-GB" b="1" dirty="0">
                <a:solidFill>
                  <a:srgbClr val="336699"/>
                </a:solidFill>
              </a:rPr>
              <a:t>positive value</a:t>
            </a:r>
            <a:r>
              <a:rPr lang="en-GB" dirty="0">
                <a:solidFill>
                  <a:srgbClr val="336699"/>
                </a:solidFill>
              </a:rPr>
              <a:t>. 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Show that the gradient of the line in Graph B is 0.4.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81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-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Graph C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 = (v – u)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= (0 – 4) / 15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= -0.27 ms</a:t>
            </a:r>
            <a:r>
              <a:rPr lang="en-GB" baseline="30000" dirty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All </a:t>
            </a:r>
            <a:r>
              <a:rPr lang="en-GB" b="1" dirty="0">
                <a:solidFill>
                  <a:srgbClr val="336699"/>
                </a:solidFill>
              </a:rPr>
              <a:t>downward sloping lines </a:t>
            </a:r>
            <a:r>
              <a:rPr lang="en-GB" dirty="0">
                <a:solidFill>
                  <a:srgbClr val="336699"/>
                </a:solidFill>
              </a:rPr>
              <a:t>on speed (velocity) – time graphs give a negative value from an acceleration calculation.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</a:t>
            </a:r>
            <a:r>
              <a:rPr lang="en-GB" b="1" dirty="0">
                <a:solidFill>
                  <a:srgbClr val="336699"/>
                </a:solidFill>
              </a:rPr>
              <a:t>gradient</a:t>
            </a:r>
            <a:r>
              <a:rPr lang="en-GB" dirty="0">
                <a:solidFill>
                  <a:srgbClr val="336699"/>
                </a:solidFill>
              </a:rPr>
              <a:t> of an downward sloping line is always a </a:t>
            </a:r>
            <a:r>
              <a:rPr lang="en-GB" b="1" dirty="0">
                <a:solidFill>
                  <a:srgbClr val="336699"/>
                </a:solidFill>
              </a:rPr>
              <a:t>negative value</a:t>
            </a:r>
            <a:r>
              <a:rPr lang="en-GB" dirty="0">
                <a:solidFill>
                  <a:srgbClr val="336699"/>
                </a:solidFill>
              </a:rPr>
              <a:t>. 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Show that the gradient of the line in Graph C is -0.27.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95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- Graphs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It can be shown for all speed (velocity) – time graphs that…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84" y="3147854"/>
            <a:ext cx="932383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8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336699"/>
                </a:solidFill>
              </a:rPr>
              <a:t>Q.1.</a:t>
            </a:r>
            <a:r>
              <a:rPr lang="en-GB" sz="2400" dirty="0" smtClean="0">
                <a:solidFill>
                  <a:srgbClr val="336699"/>
                </a:solidFill>
              </a:rPr>
              <a:t> A graph showing how the speed of a tennis ball changes while in contact with a racquet during a serve is shown below.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336699"/>
                </a:solidFill>
              </a:rPr>
              <a:t>Calculate the acceleration of the ball during the serve.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755" y="2567970"/>
            <a:ext cx="6291072" cy="31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As an equation the triangle becomes…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here,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</a:t>
            </a:r>
            <a:r>
              <a:rPr lang="en-GB" dirty="0" smtClean="0">
                <a:solidFill>
                  <a:srgbClr val="336699"/>
                </a:solidFill>
              </a:rPr>
              <a:t> is acceleration measured in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rgbClr val="336699"/>
                </a:solidFill>
              </a:rPr>
              <a:t>Δv</a:t>
            </a:r>
            <a:r>
              <a:rPr lang="en-GB" dirty="0" smtClean="0">
                <a:solidFill>
                  <a:srgbClr val="336699"/>
                </a:solidFill>
              </a:rPr>
              <a:t> is change in speed (velocity) measured in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is time for change measured in s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267" y="2314865"/>
            <a:ext cx="2337530" cy="151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The </a:t>
            </a:r>
            <a:r>
              <a:rPr lang="en-GB" dirty="0" smtClean="0">
                <a:solidFill>
                  <a:srgbClr val="336699"/>
                </a:solidFill>
              </a:rPr>
              <a:t>speed of a go-kart is recorded from the start of a race for the first 4 seconds. The go-kart is travelling at 12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after 4 seconds. Calculate the acceleration of the go-kart.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 </a:t>
            </a:r>
            <a:r>
              <a:rPr lang="en-GB" dirty="0" smtClean="0">
                <a:solidFill>
                  <a:srgbClr val="336699"/>
                </a:solidFill>
              </a:rPr>
              <a:t>A </a:t>
            </a:r>
            <a:r>
              <a:rPr lang="en-GB" dirty="0" smtClean="0">
                <a:solidFill>
                  <a:srgbClr val="336699"/>
                </a:solidFill>
              </a:rPr>
              <a:t>jet achieves its minimum take-off speed by accelerating, from rest, at 35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>
                <a:solidFill>
                  <a:srgbClr val="336699"/>
                </a:solidFill>
              </a:rPr>
              <a:t> for 2 seconds. Calculate the minimum take-off speed of the jet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Q.4.</a:t>
            </a:r>
            <a:r>
              <a:rPr lang="en-GB" dirty="0" smtClean="0">
                <a:solidFill>
                  <a:srgbClr val="336699"/>
                </a:solidFill>
              </a:rPr>
              <a:t> An athlete changes their speed from 3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to 14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, by accelerating at 5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>
                <a:solidFill>
                  <a:srgbClr val="336699"/>
                </a:solidFill>
              </a:rPr>
              <a:t>. Calculate the time taken to make this change in their speed. 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</a:t>
            </a:r>
            <a:r>
              <a:rPr lang="en-GB" b="1" dirty="0">
                <a:solidFill>
                  <a:srgbClr val="336699"/>
                </a:solidFill>
              </a:rPr>
              <a:t>R</a:t>
            </a:r>
            <a:r>
              <a:rPr lang="en-GB" b="1" dirty="0" smtClean="0">
                <a:solidFill>
                  <a:srgbClr val="336699"/>
                </a:solidFill>
              </a:rPr>
              <a:t>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Q.5.</a:t>
            </a:r>
            <a:r>
              <a:rPr lang="en-GB" dirty="0" smtClean="0">
                <a:solidFill>
                  <a:srgbClr val="336699"/>
                </a:solidFill>
              </a:rPr>
              <a:t> A graph of a cyclist’s motion during a race is shown below.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336699"/>
                </a:solidFill>
              </a:rPr>
              <a:t>State the time when they start travelling at constant speed.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336699"/>
                </a:solidFill>
              </a:rPr>
              <a:t>Calculate the acceleration of the cyclist.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796" y="3328098"/>
            <a:ext cx="5809869" cy="298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1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- Review Answers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 </a:t>
            </a:r>
            <a:r>
              <a:rPr lang="en-GB" dirty="0" smtClean="0">
                <a:solidFill>
                  <a:srgbClr val="336699"/>
                </a:solidFill>
              </a:rPr>
              <a:t>12500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</a:t>
            </a:r>
            <a:r>
              <a:rPr lang="en-GB" dirty="0" smtClean="0">
                <a:solidFill>
                  <a:srgbClr val="336699"/>
                </a:solidFill>
              </a:rPr>
              <a:t> 3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</a:t>
            </a:r>
            <a:r>
              <a:rPr lang="en-GB" dirty="0" smtClean="0">
                <a:solidFill>
                  <a:srgbClr val="336699"/>
                </a:solidFill>
              </a:rPr>
              <a:t> 70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Q.4.</a:t>
            </a:r>
            <a:r>
              <a:rPr lang="en-GB" dirty="0" smtClean="0">
                <a:solidFill>
                  <a:srgbClr val="336699"/>
                </a:solidFill>
              </a:rPr>
              <a:t> 2.2 s</a:t>
            </a:r>
          </a:p>
          <a:p>
            <a:pPr marL="0" indent="0">
              <a:buNone/>
            </a:pP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Q.5.</a:t>
            </a:r>
            <a:r>
              <a:rPr lang="en-GB" dirty="0" smtClean="0">
                <a:solidFill>
                  <a:srgbClr val="336699"/>
                </a:solidFill>
              </a:rPr>
              <a:t> a) 15 s         b) 1.2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96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One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speed of a car changes by 10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in 5 seconds. Calculate the acceleration of the car.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</a:t>
            </a:r>
            <a:r>
              <a:rPr lang="en-GB" dirty="0" smtClean="0">
                <a:solidFill>
                  <a:srgbClr val="336699"/>
                </a:solidFill>
              </a:rPr>
              <a:t> = </a:t>
            </a:r>
            <a:r>
              <a:rPr lang="el-GR" dirty="0" smtClean="0">
                <a:solidFill>
                  <a:srgbClr val="336699"/>
                </a:solidFill>
              </a:rPr>
              <a:t>Δ</a:t>
            </a:r>
            <a:r>
              <a:rPr lang="en-GB" dirty="0" smtClean="0">
                <a:solidFill>
                  <a:srgbClr val="336699"/>
                </a:solidFill>
              </a:rPr>
              <a:t>v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</a:t>
            </a:r>
            <a:r>
              <a:rPr lang="en-GB" dirty="0" smtClean="0">
                <a:solidFill>
                  <a:srgbClr val="336699"/>
                </a:solidFill>
              </a:rPr>
              <a:t> = 10 / 5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</a:t>
            </a:r>
            <a:r>
              <a:rPr lang="en-GB" dirty="0" smtClean="0">
                <a:solidFill>
                  <a:srgbClr val="336699"/>
                </a:solidFill>
              </a:rPr>
              <a:t> = 2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endParaRPr lang="en-GB" baseline="300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4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One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plane accelerates from rest to 36 ms</a:t>
            </a:r>
            <a:r>
              <a:rPr lang="en-GB" baseline="30000" dirty="0" smtClean="0">
                <a:solidFill>
                  <a:srgbClr val="336699"/>
                </a:solidFill>
              </a:rPr>
              <a:t>-1 </a:t>
            </a:r>
            <a:r>
              <a:rPr lang="en-GB" dirty="0" smtClean="0">
                <a:solidFill>
                  <a:srgbClr val="336699"/>
                </a:solidFill>
              </a:rPr>
              <a:t>in 20 seconds. Calculate the acceleration of the plane.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= </a:t>
            </a:r>
            <a:r>
              <a:rPr lang="el-GR" dirty="0" smtClean="0">
                <a:solidFill>
                  <a:srgbClr val="336699"/>
                </a:solidFill>
              </a:rPr>
              <a:t>Δ</a:t>
            </a:r>
            <a:r>
              <a:rPr lang="en-GB" dirty="0" smtClean="0">
                <a:solidFill>
                  <a:srgbClr val="336699"/>
                </a:solidFill>
              </a:rPr>
              <a:t>v / 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= (36 – 0) / 20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= 1.8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One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train travelling at 8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accelerates to 20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in 2 minutes. Calculate the acceleration of the train.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  <a:r>
              <a:rPr lang="en-GB" dirty="0" smtClean="0">
                <a:solidFill>
                  <a:srgbClr val="336699"/>
                </a:solidFill>
              </a:rPr>
              <a:t> (Remember that “t” is measured in seconds)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a = Δv / t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a = (20 – 8) / (2 x 60)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a = 0.1 ms</a:t>
            </a:r>
            <a:r>
              <a:rPr lang="pt-BR" baseline="30000" dirty="0" smtClean="0">
                <a:solidFill>
                  <a:srgbClr val="336699"/>
                </a:solidFill>
              </a:rPr>
              <a:t>-2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61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One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Four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car accelerates at 3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>
                <a:solidFill>
                  <a:srgbClr val="336699"/>
                </a:solidFill>
              </a:rPr>
              <a:t> for 4 seconds. Calculate the change in speed of the car.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a = Δv / t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3 = </a:t>
            </a:r>
            <a:r>
              <a:rPr lang="el-GR" dirty="0" smtClean="0">
                <a:solidFill>
                  <a:srgbClr val="336699"/>
                </a:solidFill>
              </a:rPr>
              <a:t>Δ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pt-BR" dirty="0" smtClean="0">
                <a:solidFill>
                  <a:srgbClr val="336699"/>
                </a:solidFill>
              </a:rPr>
              <a:t> / 4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Δv = 3 x 4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336699"/>
                </a:solidFill>
              </a:rPr>
              <a:t>Δv = 12 ms</a:t>
            </a:r>
            <a:r>
              <a:rPr lang="pt-BR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87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One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Five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racing car, starting at rest, accelerates at 5 ms</a:t>
            </a:r>
            <a:r>
              <a:rPr lang="en-GB" baseline="30000" dirty="0" smtClean="0">
                <a:solidFill>
                  <a:srgbClr val="336699"/>
                </a:solidFill>
              </a:rPr>
              <a:t>-2</a:t>
            </a:r>
            <a:r>
              <a:rPr lang="en-GB" dirty="0" smtClean="0">
                <a:solidFill>
                  <a:srgbClr val="336699"/>
                </a:solidFill>
              </a:rPr>
              <a:t>, and reaches a speed of 35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. Calculate the time taken to reach this speed.</a:t>
            </a:r>
          </a:p>
          <a:p>
            <a:pPr marL="0" indent="0">
              <a:buNone/>
            </a:pPr>
            <a:r>
              <a:rPr lang="fr-FR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336699"/>
                </a:solidFill>
              </a:rPr>
              <a:t>a = </a:t>
            </a:r>
            <a:r>
              <a:rPr lang="fr-FR" dirty="0" err="1" smtClean="0">
                <a:solidFill>
                  <a:srgbClr val="336699"/>
                </a:solidFill>
              </a:rPr>
              <a:t>Δv</a:t>
            </a:r>
            <a:r>
              <a:rPr lang="fr-FR" dirty="0" smtClean="0">
                <a:solidFill>
                  <a:srgbClr val="336699"/>
                </a:solidFill>
              </a:rPr>
              <a:t> / t</a:t>
            </a: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5</a:t>
            </a:r>
            <a:r>
              <a:rPr lang="fr-FR" dirty="0" smtClean="0">
                <a:solidFill>
                  <a:srgbClr val="336699"/>
                </a:solidFill>
              </a:rPr>
              <a:t> = 35 / t</a:t>
            </a: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t</a:t>
            </a:r>
            <a:r>
              <a:rPr lang="fr-FR" dirty="0" smtClean="0">
                <a:solidFill>
                  <a:srgbClr val="336699"/>
                </a:solidFill>
              </a:rPr>
              <a:t> = 35 </a:t>
            </a:r>
            <a:r>
              <a:rPr lang="fr-FR" dirty="0">
                <a:solidFill>
                  <a:srgbClr val="336699"/>
                </a:solidFill>
              </a:rPr>
              <a:t>/</a:t>
            </a:r>
            <a:r>
              <a:rPr lang="fr-FR" dirty="0" smtClean="0">
                <a:solidFill>
                  <a:srgbClr val="336699"/>
                </a:solidFill>
              </a:rPr>
              <a:t> </a:t>
            </a:r>
            <a:r>
              <a:rPr lang="fr-FR" dirty="0">
                <a:solidFill>
                  <a:srgbClr val="336699"/>
                </a:solidFill>
              </a:rPr>
              <a:t>5</a:t>
            </a:r>
            <a:endParaRPr lang="fr-FR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t</a:t>
            </a:r>
            <a:r>
              <a:rPr lang="fr-FR" dirty="0" smtClean="0">
                <a:solidFill>
                  <a:srgbClr val="336699"/>
                </a:solidFill>
              </a:rPr>
              <a:t> = 7 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6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Acceleration – Calculations Part One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46036"/>
              </p:ext>
            </p:extLst>
          </p:nvPr>
        </p:nvGraphicFramePr>
        <p:xfrm>
          <a:off x="1910702" y="2464490"/>
          <a:ext cx="8127999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Acceleration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-2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Change in Speed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Time for Change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(s)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37.5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6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1620</Words>
  <Application>Microsoft Office PowerPoint</Application>
  <PresentationFormat>Widescreen</PresentationFormat>
  <Paragraphs>292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S3/S4 Physics</vt:lpstr>
      <vt:lpstr>Acceleration</vt:lpstr>
      <vt:lpstr>Acceleration</vt:lpstr>
      <vt:lpstr>Acceleration – Calculations Part One</vt:lpstr>
      <vt:lpstr>Acceleration – Calculations Part One</vt:lpstr>
      <vt:lpstr>Acceleration – Calculations Part One</vt:lpstr>
      <vt:lpstr>Acceleration – Calculations Part One</vt:lpstr>
      <vt:lpstr>Acceleration – Calculations Part One</vt:lpstr>
      <vt:lpstr>Acceleration – Calculations Part One</vt:lpstr>
      <vt:lpstr>Acceleration – Calculations Part One</vt:lpstr>
      <vt:lpstr>Acceleration</vt:lpstr>
      <vt:lpstr>Acceleration</vt:lpstr>
      <vt:lpstr>Acceleration</vt:lpstr>
      <vt:lpstr>Acceleration</vt:lpstr>
      <vt:lpstr>Acceleration</vt:lpstr>
      <vt:lpstr>Acceleration</vt:lpstr>
      <vt:lpstr>Acceleration – Calculations Part Two</vt:lpstr>
      <vt:lpstr>Acceleration – Calculations Part Two</vt:lpstr>
      <vt:lpstr>Acceleration – Calculations Part Two</vt:lpstr>
      <vt:lpstr>Acceleration – Calculations Part Two</vt:lpstr>
      <vt:lpstr>Acceleration – Calculations Part Two</vt:lpstr>
      <vt:lpstr>Acceleration – Calculations Part Two</vt:lpstr>
      <vt:lpstr>Acceleration – Calculations Part Two</vt:lpstr>
      <vt:lpstr>Acceleration - Graphs</vt:lpstr>
      <vt:lpstr>Acceleration - Graphs</vt:lpstr>
      <vt:lpstr>Acceleration - Graphs</vt:lpstr>
      <vt:lpstr>Acceleration - Graphs</vt:lpstr>
      <vt:lpstr>Acceleration - Graphs</vt:lpstr>
      <vt:lpstr>Acceleration – Review Questions</vt:lpstr>
      <vt:lpstr>Acceleration – Review Questions</vt:lpstr>
      <vt:lpstr>Acceleration – Review Questions</vt:lpstr>
      <vt:lpstr>Acceleration - Review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S3/S4 Physics</dc:title>
  <dc:creator>Ian Downie</dc:creator>
  <cp:lastModifiedBy>Ian Downie</cp:lastModifiedBy>
  <cp:revision>24</cp:revision>
  <dcterms:created xsi:type="dcterms:W3CDTF">2020-07-15T10:03:21Z</dcterms:created>
  <dcterms:modified xsi:type="dcterms:W3CDTF">2020-07-15T20:13:17Z</dcterms:modified>
</cp:coreProperties>
</file>