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284" r:id="rId5"/>
    <p:sldId id="257" r:id="rId6"/>
    <p:sldId id="258" r:id="rId7"/>
    <p:sldId id="259" r:id="rId8"/>
    <p:sldId id="260" r:id="rId9"/>
    <p:sldId id="261" r:id="rId10"/>
    <p:sldId id="262" r:id="rId11"/>
    <p:sldId id="265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79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81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57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8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74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4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0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07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925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21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4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5633C-EA97-4CAE-A9E3-3B293B14B6E4}" type="datetimeFigureOut">
              <a:rPr lang="en-GB" smtClean="0"/>
              <a:t>28/06/2020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5E35A-3B93-449E-8B24-1F1B9DA134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45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S3/S4 Physics</a:t>
            </a:r>
            <a:endParaRPr lang="en-GB" dirty="0">
              <a:solidFill>
                <a:srgbClr val="33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99"/>
                </a:solidFill>
              </a:rPr>
              <a:t>Electrical Power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18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What do the appliances with the highest power ratings have in common?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Construct a bar graph for the appliances.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What problem do you have with the scale?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power rating of lamps and heaters can be checked in the lab using a joulemeter.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5775" y="2241401"/>
            <a:ext cx="5448300" cy="436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To calculate the power rating of an appliance the following equation can be used: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Where,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P is Power measured in Watts (W) or Joules per second (Js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 is energy measured in Joules (J)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</a:t>
            </a:r>
            <a:r>
              <a:rPr lang="en-GB" dirty="0" smtClean="0">
                <a:solidFill>
                  <a:srgbClr val="336699"/>
                </a:solidFill>
              </a:rPr>
              <a:t> is time measured in seconds (s)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 algn="ctr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776" y="2592546"/>
            <a:ext cx="2056448" cy="14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1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</a:t>
            </a:r>
            <a:r>
              <a:rPr lang="en-GB" dirty="0" smtClean="0">
                <a:solidFill>
                  <a:srgbClr val="336699"/>
                </a:solidFill>
              </a:rPr>
              <a:t>he power rating equation can written as a triangle: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5" y="2572074"/>
            <a:ext cx="3905250" cy="3139821"/>
          </a:xfrm>
          <a:prstGeom prst="rect">
            <a:avLst/>
          </a:prstGeom>
          <a:pattFill prst="pct5">
            <a:fgClr>
              <a:srgbClr val="FFFF99"/>
            </a:fgClr>
            <a:bgClr>
              <a:schemeClr val="bg1"/>
            </a:bgClr>
          </a:pattFill>
        </p:spPr>
      </p:pic>
    </p:spTree>
    <p:extLst>
      <p:ext uri="{BB962C8B-B14F-4D97-AF65-F5344CB8AC3E}">
        <p14:creationId xmlns:p14="http://schemas.microsoft.com/office/powerpoint/2010/main" val="7318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One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hairdryer uses 144 kJ of energy in a time of 90 seconds. Calculate the power rating of the hairdryer.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(Remember “k” or “kilo” means “x10</a:t>
            </a:r>
            <a:r>
              <a:rPr lang="en-GB" baseline="30000" dirty="0" smtClean="0">
                <a:solidFill>
                  <a:srgbClr val="336699"/>
                </a:solidFill>
              </a:rPr>
              <a:t>3</a:t>
            </a:r>
            <a:r>
              <a:rPr lang="en-GB" dirty="0" smtClean="0">
                <a:solidFill>
                  <a:srgbClr val="336699"/>
                </a:solidFill>
              </a:rPr>
              <a:t>” or multiply by 1000)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P = E / 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P = 144000 / 90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P = 1600 W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99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Two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36 W car headlamp is switched on for 30 minutes during a journey. Calculate the energy used by the headlamp.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(Remember time must be in seconds)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 = P x t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 = 36 x (30 x 60)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 = 6480 J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0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Example Three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 2.4 kW kettle uses 432 kJ of energy to boil water. Calculate the time that the kettle was switched on for.</a:t>
            </a:r>
          </a:p>
          <a:p>
            <a:pPr marL="0" indent="0">
              <a:buNone/>
            </a:pPr>
            <a:r>
              <a:rPr lang="en-GB" b="1" u="sng" dirty="0" smtClean="0">
                <a:solidFill>
                  <a:srgbClr val="336699"/>
                </a:solidFill>
              </a:rPr>
              <a:t>Solution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(Remember “k” or “kilo” means “x10</a:t>
            </a:r>
            <a:r>
              <a:rPr lang="en-GB" baseline="30000" dirty="0">
                <a:solidFill>
                  <a:srgbClr val="336699"/>
                </a:solidFill>
              </a:rPr>
              <a:t>3</a:t>
            </a:r>
            <a:r>
              <a:rPr lang="en-GB" dirty="0">
                <a:solidFill>
                  <a:srgbClr val="336699"/>
                </a:solidFill>
              </a:rPr>
              <a:t>” or multiply by 1000)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</a:t>
            </a:r>
            <a:r>
              <a:rPr lang="en-GB" dirty="0" smtClean="0">
                <a:solidFill>
                  <a:srgbClr val="336699"/>
                </a:solidFill>
              </a:rPr>
              <a:t> = E / P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</a:t>
            </a:r>
            <a:r>
              <a:rPr lang="en-GB" dirty="0" smtClean="0">
                <a:solidFill>
                  <a:srgbClr val="336699"/>
                </a:solidFill>
              </a:rPr>
              <a:t> = 432000 / 2400</a:t>
            </a:r>
          </a:p>
          <a:p>
            <a:pPr marL="0" indent="0">
              <a:buNone/>
            </a:pPr>
            <a:r>
              <a:rPr lang="en-GB" dirty="0">
                <a:solidFill>
                  <a:srgbClr val="336699"/>
                </a:solidFill>
              </a:rPr>
              <a:t>t</a:t>
            </a:r>
            <a:r>
              <a:rPr lang="en-GB" dirty="0" smtClean="0">
                <a:solidFill>
                  <a:srgbClr val="336699"/>
                </a:solidFill>
              </a:rPr>
              <a:t> = 180 s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2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and complete the following table:</a:t>
            </a:r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806683"/>
              </p:ext>
            </p:extLst>
          </p:nvPr>
        </p:nvGraphicFramePr>
        <p:xfrm>
          <a:off x="1938694" y="2501813"/>
          <a:ext cx="67680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6000"/>
                <a:gridCol w="2256000"/>
                <a:gridCol w="2256000"/>
              </a:tblGrid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Power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Energy 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Time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60 J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 600 s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endParaRPr lang="en-GB" sz="280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1.5 kJ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300 s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60 W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5 minutes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9.6 kW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400</a:t>
                      </a:r>
                      <a:r>
                        <a:rPr lang="en-GB" sz="2800" baseline="0" dirty="0" smtClean="0">
                          <a:solidFill>
                            <a:srgbClr val="336699"/>
                          </a:solidFill>
                        </a:rPr>
                        <a:t> s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1200 W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72000 J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2000 W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334 kJ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045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Copy and complete the following table:</a:t>
            </a:r>
          </a:p>
          <a:p>
            <a:pPr marL="0" indent="0" algn="ctr">
              <a:buNone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649510"/>
              </p:ext>
            </p:extLst>
          </p:nvPr>
        </p:nvGraphicFramePr>
        <p:xfrm>
          <a:off x="1938694" y="2501813"/>
          <a:ext cx="6768000" cy="3627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6000"/>
                <a:gridCol w="2256000"/>
                <a:gridCol w="2256000"/>
              </a:tblGrid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Power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Energy 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Time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0.1 W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60 J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 600 s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5 W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1.5 kJ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300 s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60 W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18000</a:t>
                      </a:r>
                      <a:r>
                        <a:rPr lang="en-GB" sz="2800" b="1" baseline="0" dirty="0" smtClean="0">
                          <a:solidFill>
                            <a:srgbClr val="336699"/>
                          </a:solidFill>
                        </a:rPr>
                        <a:t> J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5 minutes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9.6 kW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3840000 J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400</a:t>
                      </a:r>
                      <a:r>
                        <a:rPr lang="en-GB" sz="2800" baseline="0" dirty="0" smtClean="0">
                          <a:solidFill>
                            <a:srgbClr val="336699"/>
                          </a:solidFill>
                        </a:rPr>
                        <a:t> s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1200 W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72000 J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60 s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2000 W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336699"/>
                          </a:solidFill>
                        </a:rPr>
                        <a:t>334 kJ</a:t>
                      </a:r>
                      <a:endParaRPr lang="en-GB" sz="2800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solidFill>
                            <a:srgbClr val="336699"/>
                          </a:solidFill>
                        </a:rPr>
                        <a:t>167 s</a:t>
                      </a:r>
                      <a:endParaRPr lang="en-GB" sz="2800" b="1" dirty="0">
                        <a:solidFill>
                          <a:srgbClr val="3366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616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 -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</a:t>
            </a:r>
            <a:r>
              <a:rPr lang="en-GB" dirty="0" smtClean="0">
                <a:solidFill>
                  <a:srgbClr val="336699"/>
                </a:solidFill>
              </a:rPr>
              <a:t> Which of the following appliances will use more </a:t>
            </a:r>
            <a:r>
              <a:rPr lang="en-GB" dirty="0" smtClean="0">
                <a:solidFill>
                  <a:srgbClr val="336699"/>
                </a:solidFill>
              </a:rPr>
              <a:t>energy if they are all switched on for five minutes. </a:t>
            </a:r>
            <a:r>
              <a:rPr lang="en-GB" dirty="0" smtClean="0">
                <a:solidFill>
                  <a:srgbClr val="336699"/>
                </a:solidFill>
              </a:rPr>
              <a:t>Explain your answer.</a:t>
            </a:r>
          </a:p>
          <a:p>
            <a:pPr marL="0" indent="0" algn="ctr">
              <a:buNone/>
            </a:pPr>
            <a:r>
              <a:rPr lang="en-GB" i="1" dirty="0" smtClean="0">
                <a:solidFill>
                  <a:srgbClr val="336699"/>
                </a:solidFill>
              </a:rPr>
              <a:t>Laptop               Vacuum </a:t>
            </a:r>
            <a:r>
              <a:rPr lang="en-GB" i="1" dirty="0">
                <a:solidFill>
                  <a:srgbClr val="336699"/>
                </a:solidFill>
              </a:rPr>
              <a:t>C</a:t>
            </a:r>
            <a:r>
              <a:rPr lang="en-GB" i="1" dirty="0" smtClean="0">
                <a:solidFill>
                  <a:srgbClr val="336699"/>
                </a:solidFill>
              </a:rPr>
              <a:t>leaner              Toaster</a:t>
            </a:r>
          </a:p>
          <a:p>
            <a:pPr marL="0" indent="0">
              <a:buNone/>
            </a:pPr>
            <a:endParaRPr lang="en-GB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</a:t>
            </a:r>
            <a:r>
              <a:rPr lang="en-GB" dirty="0" smtClean="0">
                <a:solidFill>
                  <a:srgbClr val="336699"/>
                </a:solidFill>
              </a:rPr>
              <a:t> Which of the following is a unit for electrical power?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A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 err="1" smtClean="0">
                <a:solidFill>
                  <a:srgbClr val="336699"/>
                </a:solidFill>
              </a:rPr>
              <a:t>Js</a:t>
            </a:r>
            <a:r>
              <a:rPr lang="en-GB" dirty="0" smtClean="0">
                <a:solidFill>
                  <a:srgbClr val="336699"/>
                </a:solidFill>
              </a:rPr>
              <a:t>      </a:t>
            </a:r>
            <a:r>
              <a:rPr lang="en-GB" b="1" dirty="0" smtClean="0">
                <a:solidFill>
                  <a:srgbClr val="336699"/>
                </a:solidFill>
              </a:rPr>
              <a:t>B</a:t>
            </a:r>
            <a:r>
              <a:rPr lang="en-GB" dirty="0" smtClean="0">
                <a:solidFill>
                  <a:srgbClr val="336699"/>
                </a:solidFill>
              </a:rPr>
              <a:t> Ws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     </a:t>
            </a:r>
            <a:r>
              <a:rPr lang="en-GB" b="1" dirty="0" smtClean="0">
                <a:solidFill>
                  <a:srgbClr val="336699"/>
                </a:solidFill>
              </a:rPr>
              <a:t>C</a:t>
            </a:r>
            <a:r>
              <a:rPr lang="en-GB" dirty="0" smtClean="0">
                <a:solidFill>
                  <a:srgbClr val="336699"/>
                </a:solidFill>
              </a:rPr>
              <a:t> Js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  <a:r>
              <a:rPr lang="en-GB" dirty="0" smtClean="0">
                <a:solidFill>
                  <a:srgbClr val="336699"/>
                </a:solidFill>
              </a:rPr>
              <a:t>     </a:t>
            </a:r>
            <a:r>
              <a:rPr lang="en-GB" b="1" dirty="0" smtClean="0">
                <a:solidFill>
                  <a:srgbClr val="336699"/>
                </a:solidFill>
              </a:rPr>
              <a:t>D</a:t>
            </a:r>
            <a:r>
              <a:rPr lang="en-GB" dirty="0" smtClean="0">
                <a:solidFill>
                  <a:srgbClr val="336699"/>
                </a:solidFill>
              </a:rPr>
              <a:t> JW      </a:t>
            </a:r>
            <a:r>
              <a:rPr lang="en-GB" b="1" dirty="0" smtClean="0">
                <a:solidFill>
                  <a:srgbClr val="336699"/>
                </a:solidFill>
              </a:rPr>
              <a:t>E</a:t>
            </a:r>
            <a:r>
              <a:rPr lang="en-GB" dirty="0" smtClean="0">
                <a:solidFill>
                  <a:srgbClr val="336699"/>
                </a:solidFill>
              </a:rPr>
              <a:t> JW</a:t>
            </a:r>
            <a:r>
              <a:rPr lang="en-GB" baseline="30000" dirty="0" smtClean="0">
                <a:solidFill>
                  <a:srgbClr val="336699"/>
                </a:solidFill>
              </a:rPr>
              <a:t>-1</a:t>
            </a:r>
          </a:p>
          <a:p>
            <a:pPr marL="0" indent="0">
              <a:buNone/>
            </a:pPr>
            <a:endParaRPr lang="en-GB" b="1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</a:t>
            </a:r>
            <a:r>
              <a:rPr lang="en-GB" dirty="0" smtClean="0">
                <a:solidFill>
                  <a:srgbClr val="336699"/>
                </a:solidFill>
              </a:rPr>
              <a:t> </a:t>
            </a:r>
            <a:r>
              <a:rPr lang="en-GB" dirty="0">
                <a:solidFill>
                  <a:srgbClr val="336699"/>
                </a:solidFill>
              </a:rPr>
              <a:t>A </a:t>
            </a:r>
            <a:r>
              <a:rPr lang="en-GB" dirty="0" smtClean="0">
                <a:solidFill>
                  <a:srgbClr val="336699"/>
                </a:solidFill>
              </a:rPr>
              <a:t>pair of hair straighteners </a:t>
            </a:r>
            <a:r>
              <a:rPr lang="en-GB" dirty="0">
                <a:solidFill>
                  <a:srgbClr val="336699"/>
                </a:solidFill>
              </a:rPr>
              <a:t>uses </a:t>
            </a:r>
            <a:r>
              <a:rPr lang="en-GB" dirty="0" smtClean="0">
                <a:solidFill>
                  <a:srgbClr val="336699"/>
                </a:solidFill>
              </a:rPr>
              <a:t>288 </a:t>
            </a:r>
            <a:r>
              <a:rPr lang="en-GB" dirty="0">
                <a:solidFill>
                  <a:srgbClr val="336699"/>
                </a:solidFill>
              </a:rPr>
              <a:t>kJ of energy in a time of </a:t>
            </a:r>
            <a:r>
              <a:rPr lang="en-GB" dirty="0" smtClean="0">
                <a:solidFill>
                  <a:srgbClr val="336699"/>
                </a:solidFill>
              </a:rPr>
              <a:t>120 </a:t>
            </a:r>
            <a:r>
              <a:rPr lang="en-GB" dirty="0">
                <a:solidFill>
                  <a:srgbClr val="336699"/>
                </a:solidFill>
              </a:rPr>
              <a:t>seconds. Calculate the power rating of the </a:t>
            </a:r>
            <a:r>
              <a:rPr lang="en-GB" dirty="0" smtClean="0">
                <a:solidFill>
                  <a:srgbClr val="336699"/>
                </a:solidFill>
              </a:rPr>
              <a:t>hair straighteners.</a:t>
            </a: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"/>
            <a:ext cx="12192000" cy="685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 – Review Questions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336699"/>
                </a:solidFill>
              </a:rPr>
              <a:t>A 12 </a:t>
            </a:r>
            <a:r>
              <a:rPr lang="en-GB" dirty="0">
                <a:solidFill>
                  <a:srgbClr val="336699"/>
                </a:solidFill>
              </a:rPr>
              <a:t>W </a:t>
            </a:r>
            <a:r>
              <a:rPr lang="en-GB" dirty="0" smtClean="0">
                <a:solidFill>
                  <a:srgbClr val="336699"/>
                </a:solidFill>
              </a:rPr>
              <a:t>energy efficient lamp </a:t>
            </a:r>
            <a:r>
              <a:rPr lang="en-GB" dirty="0">
                <a:solidFill>
                  <a:srgbClr val="336699"/>
                </a:solidFill>
              </a:rPr>
              <a:t>is switched on for </a:t>
            </a:r>
            <a:r>
              <a:rPr lang="en-GB" dirty="0" smtClean="0">
                <a:solidFill>
                  <a:srgbClr val="336699"/>
                </a:solidFill>
              </a:rPr>
              <a:t>I hour 30 minutes. </a:t>
            </a:r>
            <a:r>
              <a:rPr lang="en-GB" dirty="0">
                <a:solidFill>
                  <a:srgbClr val="336699"/>
                </a:solidFill>
              </a:rPr>
              <a:t>Calculate the energy used by the </a:t>
            </a:r>
            <a:r>
              <a:rPr lang="en-GB" dirty="0" smtClean="0">
                <a:solidFill>
                  <a:srgbClr val="336699"/>
                </a:solidFill>
              </a:rPr>
              <a:t>lamp</a:t>
            </a:r>
            <a:r>
              <a:rPr lang="en-GB" dirty="0">
                <a:solidFill>
                  <a:srgbClr val="336699"/>
                </a:solidFill>
              </a:rPr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336699"/>
                </a:solidFill>
              </a:rPr>
              <a:t>An 0.8 </a:t>
            </a:r>
            <a:r>
              <a:rPr lang="en-GB" dirty="0">
                <a:solidFill>
                  <a:srgbClr val="336699"/>
                </a:solidFill>
              </a:rPr>
              <a:t>kW </a:t>
            </a:r>
            <a:r>
              <a:rPr lang="en-GB" dirty="0" smtClean="0">
                <a:solidFill>
                  <a:srgbClr val="336699"/>
                </a:solidFill>
              </a:rPr>
              <a:t>lawnmower </a:t>
            </a:r>
            <a:r>
              <a:rPr lang="en-GB" dirty="0">
                <a:solidFill>
                  <a:srgbClr val="336699"/>
                </a:solidFill>
              </a:rPr>
              <a:t>uses </a:t>
            </a:r>
            <a:r>
              <a:rPr lang="en-GB" dirty="0" smtClean="0">
                <a:solidFill>
                  <a:srgbClr val="336699"/>
                </a:solidFill>
              </a:rPr>
              <a:t>864 </a:t>
            </a:r>
            <a:r>
              <a:rPr lang="en-GB" dirty="0">
                <a:solidFill>
                  <a:srgbClr val="336699"/>
                </a:solidFill>
              </a:rPr>
              <a:t>kJ of </a:t>
            </a:r>
            <a:r>
              <a:rPr lang="en-GB" dirty="0" smtClean="0">
                <a:solidFill>
                  <a:srgbClr val="336699"/>
                </a:solidFill>
              </a:rPr>
              <a:t>energy. </a:t>
            </a:r>
            <a:r>
              <a:rPr lang="en-GB" dirty="0">
                <a:solidFill>
                  <a:srgbClr val="336699"/>
                </a:solidFill>
              </a:rPr>
              <a:t>Calculate the time that the </a:t>
            </a:r>
            <a:r>
              <a:rPr lang="en-GB" dirty="0" smtClean="0">
                <a:solidFill>
                  <a:srgbClr val="336699"/>
                </a:solidFill>
              </a:rPr>
              <a:t>lawnmower was used </a:t>
            </a:r>
            <a:r>
              <a:rPr lang="en-GB" dirty="0">
                <a:solidFill>
                  <a:srgbClr val="336699"/>
                </a:solidFill>
              </a:rPr>
              <a:t>for.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423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 - Answers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Q.1.</a:t>
            </a:r>
            <a:r>
              <a:rPr lang="en-GB" dirty="0" smtClean="0">
                <a:solidFill>
                  <a:srgbClr val="336699"/>
                </a:solidFill>
              </a:rPr>
              <a:t> Toaster. It changes electrical energy into heat energy.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Q.2. C. </a:t>
            </a:r>
            <a:r>
              <a:rPr lang="en-GB" dirty="0" smtClean="0">
                <a:solidFill>
                  <a:srgbClr val="336699"/>
                </a:solidFill>
              </a:rPr>
              <a:t>(Power is energy transferred per second)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Q.3.</a:t>
            </a:r>
            <a:r>
              <a:rPr lang="en-GB" dirty="0" smtClean="0">
                <a:solidFill>
                  <a:srgbClr val="336699"/>
                </a:solidFill>
              </a:rPr>
              <a:t> 2400 W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Q.4.</a:t>
            </a:r>
            <a:r>
              <a:rPr lang="en-GB" dirty="0" smtClean="0">
                <a:solidFill>
                  <a:srgbClr val="336699"/>
                </a:solidFill>
              </a:rPr>
              <a:t> 64800 J</a:t>
            </a:r>
          </a:p>
          <a:p>
            <a:pPr marL="0" indent="0">
              <a:buNone/>
            </a:pPr>
            <a:endParaRPr lang="en-GB" dirty="0" smtClean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336699"/>
                </a:solidFill>
              </a:rPr>
              <a:t>Q.5.</a:t>
            </a:r>
            <a:r>
              <a:rPr lang="en-GB" dirty="0" smtClean="0">
                <a:solidFill>
                  <a:srgbClr val="336699"/>
                </a:solidFill>
              </a:rPr>
              <a:t> 1080 s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Electrical Power - Efficiency</a:t>
            </a:r>
            <a:endParaRPr lang="en-GB" altLang="en-US" b="1" dirty="0">
              <a:solidFill>
                <a:srgbClr val="336699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sz="4000" dirty="0">
                <a:solidFill>
                  <a:srgbClr val="336699"/>
                </a:solidFill>
              </a:rPr>
              <a:t>Electrical systems are not 100% efficient.</a:t>
            </a:r>
          </a:p>
          <a:p>
            <a:pPr>
              <a:buFont typeface="Wingdings" panose="05000000000000000000" pitchFamily="2" charset="2"/>
              <a:buNone/>
            </a:pPr>
            <a:endParaRPr lang="en-GB" altLang="en-US" sz="4000" dirty="0">
              <a:solidFill>
                <a:srgbClr val="33669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sz="4000" dirty="0">
                <a:solidFill>
                  <a:srgbClr val="336699"/>
                </a:solidFill>
              </a:rPr>
              <a:t>The electrical energy that is put into a system does not always get changed into useful output energy.</a:t>
            </a:r>
          </a:p>
        </p:txBody>
      </p:sp>
    </p:spTree>
    <p:extLst>
      <p:ext uri="{BB962C8B-B14F-4D97-AF65-F5344CB8AC3E}">
        <p14:creationId xmlns:p14="http://schemas.microsoft.com/office/powerpoint/2010/main" val="299820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Electrical Power - Efficiency</a:t>
            </a:r>
            <a:endParaRPr lang="en-GB" altLang="en-US" b="1" dirty="0">
              <a:solidFill>
                <a:srgbClr val="3366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336699"/>
                </a:solidFill>
              </a:rPr>
              <a:t>A microwave oven is not 100% efficient because</a:t>
            </a:r>
            <a:r>
              <a:rPr lang="en-GB" altLang="en-US" dirty="0" smtClean="0">
                <a:solidFill>
                  <a:srgbClr val="336699"/>
                </a:solidFill>
              </a:rPr>
              <a:t>…</a:t>
            </a:r>
          </a:p>
          <a:p>
            <a:pPr algn="ctr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33669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  <a:p>
            <a:pPr>
              <a:buFont typeface="Wingdings" panose="05000000000000000000" pitchFamily="2" charset="2"/>
              <a:buNone/>
            </a:pPr>
            <a:endParaRPr lang="en-GB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429" y="2252551"/>
            <a:ext cx="4230815" cy="423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3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Electrical Power - Efficiency</a:t>
            </a:r>
            <a:endParaRPr lang="en-GB" altLang="en-US" b="1" dirty="0">
              <a:solidFill>
                <a:srgbClr val="336699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A </a:t>
            </a:r>
            <a:r>
              <a:rPr lang="en-GB" altLang="en-US" dirty="0">
                <a:solidFill>
                  <a:srgbClr val="336699"/>
                </a:solidFill>
              </a:rPr>
              <a:t>filament lamp is not 100% efficient because… </a:t>
            </a:r>
            <a:endParaRPr lang="en-GB" altLang="en-US" dirty="0" smtClean="0">
              <a:solidFill>
                <a:srgbClr val="336699"/>
              </a:solidFill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GB" altLang="en-US" dirty="0">
              <a:solidFill>
                <a:srgbClr val="3366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0" y="2240935"/>
            <a:ext cx="43815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1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 - Efficiency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Efficiency is usually quoted as a percentage and can be calculated using  the following equations: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508" y="2808586"/>
            <a:ext cx="4826984" cy="265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0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Electrical Power - Efficiency</a:t>
            </a:r>
            <a:endParaRPr lang="en-GB" altLang="en-US" b="1" dirty="0">
              <a:solidFill>
                <a:srgbClr val="336699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b="1" u="sng" dirty="0">
                <a:solidFill>
                  <a:srgbClr val="336699"/>
                </a:solidFill>
              </a:rPr>
              <a:t>Example One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336699"/>
                </a:solidFill>
              </a:rPr>
              <a:t>When the input energy to a microwave oven is 660J the useful </a:t>
            </a:r>
            <a:r>
              <a:rPr lang="en-GB" altLang="en-US" dirty="0" smtClean="0">
                <a:solidFill>
                  <a:srgbClr val="336699"/>
                </a:solidFill>
              </a:rPr>
              <a:t>output energy </a:t>
            </a:r>
            <a:r>
              <a:rPr lang="en-GB" altLang="en-US" dirty="0">
                <a:solidFill>
                  <a:srgbClr val="336699"/>
                </a:solidFill>
              </a:rPr>
              <a:t>is 231J. </a:t>
            </a:r>
            <a:r>
              <a:rPr lang="en-GB" altLang="en-US" dirty="0" smtClean="0">
                <a:solidFill>
                  <a:srgbClr val="336699"/>
                </a:solidFill>
              </a:rPr>
              <a:t>Calculate the </a:t>
            </a:r>
            <a:r>
              <a:rPr lang="en-GB" altLang="en-US" dirty="0">
                <a:solidFill>
                  <a:srgbClr val="336699"/>
                </a:solidFill>
              </a:rPr>
              <a:t>efficiency of the </a:t>
            </a:r>
            <a:r>
              <a:rPr lang="en-GB" altLang="en-US" dirty="0" smtClean="0">
                <a:solidFill>
                  <a:srgbClr val="336699"/>
                </a:solidFill>
              </a:rPr>
              <a:t>oven.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b="1" u="sng" dirty="0" smtClean="0">
                <a:solidFill>
                  <a:srgbClr val="336699"/>
                </a:solidFill>
              </a:rPr>
              <a:t>Solution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% efficiency = (Useful </a:t>
            </a:r>
            <a:r>
              <a:rPr lang="en-GB" altLang="en-US" dirty="0" err="1" smtClean="0">
                <a:solidFill>
                  <a:srgbClr val="336699"/>
                </a:solidFill>
              </a:rPr>
              <a:t>E</a:t>
            </a:r>
            <a:r>
              <a:rPr lang="en-GB" altLang="en-US" baseline="-25000" dirty="0" err="1" smtClean="0">
                <a:solidFill>
                  <a:srgbClr val="336699"/>
                </a:solidFill>
              </a:rPr>
              <a:t>o</a:t>
            </a:r>
            <a:r>
              <a:rPr lang="en-GB" altLang="en-US" dirty="0" smtClean="0">
                <a:solidFill>
                  <a:srgbClr val="336699"/>
                </a:solidFill>
              </a:rPr>
              <a:t> / </a:t>
            </a:r>
            <a:r>
              <a:rPr lang="en-GB" altLang="en-US" dirty="0" err="1" smtClean="0">
                <a:solidFill>
                  <a:srgbClr val="336699"/>
                </a:solidFill>
              </a:rPr>
              <a:t>E</a:t>
            </a:r>
            <a:r>
              <a:rPr lang="en-GB" altLang="en-US" baseline="-25000" dirty="0" err="1" smtClean="0">
                <a:solidFill>
                  <a:srgbClr val="336699"/>
                </a:solidFill>
              </a:rPr>
              <a:t>in</a:t>
            </a:r>
            <a:r>
              <a:rPr lang="en-GB" altLang="en-US" dirty="0" smtClean="0">
                <a:solidFill>
                  <a:srgbClr val="336699"/>
                </a:solidFill>
              </a:rPr>
              <a:t>) x 100</a:t>
            </a:r>
            <a:endParaRPr lang="en-GB" altLang="en-US" dirty="0" smtClean="0">
              <a:solidFill>
                <a:srgbClr val="33669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% efficiency = (231 / 660) x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% efficiency = (0.35) x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% efficiency = 35 %</a:t>
            </a:r>
            <a:endParaRPr lang="en-GB" alt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6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Electrical Power - Efficiency</a:t>
            </a:r>
            <a:endParaRPr lang="en-GB" altLang="en-US" b="1" dirty="0">
              <a:solidFill>
                <a:srgbClr val="336699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GB" altLang="en-US" b="1" u="sng" dirty="0" smtClean="0">
                <a:solidFill>
                  <a:srgbClr val="336699"/>
                </a:solidFill>
              </a:rPr>
              <a:t>Example </a:t>
            </a:r>
            <a:r>
              <a:rPr lang="en-GB" altLang="en-US" b="1" u="sng" dirty="0">
                <a:solidFill>
                  <a:srgbClr val="336699"/>
                </a:solidFill>
              </a:rPr>
              <a:t>Two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>
                <a:solidFill>
                  <a:srgbClr val="336699"/>
                </a:solidFill>
              </a:rPr>
              <a:t>A lamp has an input power of 36W. The useful power output 27W. </a:t>
            </a:r>
            <a:r>
              <a:rPr lang="en-GB" altLang="en-US" dirty="0" smtClean="0">
                <a:solidFill>
                  <a:srgbClr val="336699"/>
                </a:solidFill>
              </a:rPr>
              <a:t>Calculate the </a:t>
            </a:r>
            <a:r>
              <a:rPr lang="en-GB" altLang="en-US" dirty="0">
                <a:solidFill>
                  <a:srgbClr val="336699"/>
                </a:solidFill>
              </a:rPr>
              <a:t>efficiency of the </a:t>
            </a:r>
            <a:r>
              <a:rPr lang="en-GB" altLang="en-US" dirty="0" smtClean="0">
                <a:solidFill>
                  <a:srgbClr val="336699"/>
                </a:solidFill>
              </a:rPr>
              <a:t>lamp.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b="1" u="sng" dirty="0" smtClean="0">
                <a:solidFill>
                  <a:srgbClr val="336699"/>
                </a:solidFill>
              </a:rPr>
              <a:t>Solution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% efficiency = (Useful P</a:t>
            </a:r>
            <a:r>
              <a:rPr lang="en-GB" altLang="en-US" baseline="-25000" dirty="0" smtClean="0">
                <a:solidFill>
                  <a:srgbClr val="336699"/>
                </a:solidFill>
              </a:rPr>
              <a:t>o</a:t>
            </a:r>
            <a:r>
              <a:rPr lang="en-GB" altLang="en-US" dirty="0" smtClean="0">
                <a:solidFill>
                  <a:srgbClr val="336699"/>
                </a:solidFill>
              </a:rPr>
              <a:t> / P</a:t>
            </a:r>
            <a:r>
              <a:rPr lang="en-GB" altLang="en-US" baseline="-25000" dirty="0" smtClean="0">
                <a:solidFill>
                  <a:srgbClr val="336699"/>
                </a:solidFill>
              </a:rPr>
              <a:t>in</a:t>
            </a:r>
            <a:r>
              <a:rPr lang="en-GB" altLang="en-US" dirty="0" smtClean="0">
                <a:solidFill>
                  <a:srgbClr val="336699"/>
                </a:solidFill>
              </a:rPr>
              <a:t>) x 100</a:t>
            </a:r>
            <a:endParaRPr lang="en-GB" altLang="en-US" dirty="0" smtClean="0">
              <a:solidFill>
                <a:srgbClr val="336699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% efficiency = (27 / 36) x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% efficiency = (0.75) x 100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% efficiency = 75 %</a:t>
            </a:r>
            <a:endParaRPr lang="en-GB" alt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9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Electrical Power - Efficiency</a:t>
            </a:r>
            <a:endParaRPr lang="en-GB" altLang="en-US" b="1" dirty="0">
              <a:solidFill>
                <a:srgbClr val="336699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GB" altLang="en-US" b="1" u="sng" dirty="0">
                <a:solidFill>
                  <a:srgbClr val="336699"/>
                </a:solidFill>
              </a:rPr>
              <a:t>Example Three</a:t>
            </a:r>
          </a:p>
          <a:p>
            <a:pPr marL="609600" indent="-609600">
              <a:buNone/>
            </a:pPr>
            <a:r>
              <a:rPr lang="en-GB" altLang="en-US" dirty="0">
                <a:solidFill>
                  <a:srgbClr val="336699"/>
                </a:solidFill>
              </a:rPr>
              <a:t>A machine that is 80% efficient has a power input 25,000W. </a:t>
            </a:r>
            <a:r>
              <a:rPr lang="en-GB" altLang="en-US" dirty="0" smtClean="0">
                <a:solidFill>
                  <a:srgbClr val="336699"/>
                </a:solidFill>
              </a:rPr>
              <a:t>Calculate the </a:t>
            </a:r>
            <a:r>
              <a:rPr lang="en-GB" altLang="en-US" dirty="0">
                <a:solidFill>
                  <a:srgbClr val="336699"/>
                </a:solidFill>
              </a:rPr>
              <a:t>useful power output of the </a:t>
            </a:r>
            <a:r>
              <a:rPr lang="en-GB" altLang="en-US" dirty="0" smtClean="0">
                <a:solidFill>
                  <a:srgbClr val="336699"/>
                </a:solidFill>
              </a:rPr>
              <a:t>machine</a:t>
            </a:r>
            <a:r>
              <a:rPr lang="en-GB" altLang="en-US" dirty="0">
                <a:solidFill>
                  <a:srgbClr val="336699"/>
                </a:solidFill>
              </a:rPr>
              <a:t>.</a:t>
            </a:r>
            <a:endParaRPr lang="en-GB" altLang="en-US" dirty="0" smtClean="0">
              <a:solidFill>
                <a:srgbClr val="336699"/>
              </a:solidFill>
            </a:endParaRPr>
          </a:p>
          <a:p>
            <a:pPr marL="609600" indent="-609600">
              <a:buNone/>
            </a:pPr>
            <a:r>
              <a:rPr lang="en-GB" altLang="en-US" b="1" u="sng" dirty="0" smtClean="0">
                <a:solidFill>
                  <a:srgbClr val="336699"/>
                </a:solidFill>
              </a:rPr>
              <a:t>Solution</a:t>
            </a:r>
          </a:p>
          <a:p>
            <a:pPr marL="609600" indent="-609600">
              <a:buNone/>
            </a:pPr>
            <a:r>
              <a:rPr lang="en-GB" altLang="en-US" dirty="0">
                <a:solidFill>
                  <a:srgbClr val="336699"/>
                </a:solidFill>
              </a:rPr>
              <a:t>% efficiency = (Useful P</a:t>
            </a:r>
            <a:r>
              <a:rPr lang="en-GB" altLang="en-US" baseline="-25000" dirty="0">
                <a:solidFill>
                  <a:srgbClr val="336699"/>
                </a:solidFill>
              </a:rPr>
              <a:t>o</a:t>
            </a:r>
            <a:r>
              <a:rPr lang="en-GB" altLang="en-US" dirty="0">
                <a:solidFill>
                  <a:srgbClr val="336699"/>
                </a:solidFill>
              </a:rPr>
              <a:t> / P</a:t>
            </a:r>
            <a:r>
              <a:rPr lang="en-GB" altLang="en-US" baseline="-25000" dirty="0">
                <a:solidFill>
                  <a:srgbClr val="336699"/>
                </a:solidFill>
              </a:rPr>
              <a:t>in</a:t>
            </a:r>
            <a:r>
              <a:rPr lang="en-GB" altLang="en-US" dirty="0">
                <a:solidFill>
                  <a:srgbClr val="336699"/>
                </a:solidFill>
              </a:rPr>
              <a:t>) x </a:t>
            </a:r>
            <a:r>
              <a:rPr lang="en-GB" altLang="en-US" dirty="0" smtClean="0">
                <a:solidFill>
                  <a:srgbClr val="336699"/>
                </a:solidFill>
              </a:rPr>
              <a:t>100</a:t>
            </a:r>
            <a:endParaRPr lang="en-GB" altLang="en-US" b="1" u="sng" dirty="0" smtClean="0">
              <a:solidFill>
                <a:srgbClr val="336699"/>
              </a:solidFill>
            </a:endParaRPr>
          </a:p>
          <a:p>
            <a:pPr marL="609600" indent="-609600"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80 = </a:t>
            </a:r>
            <a:r>
              <a:rPr lang="en-GB" altLang="en-US" dirty="0" smtClean="0">
                <a:solidFill>
                  <a:srgbClr val="336699"/>
                </a:solidFill>
              </a:rPr>
              <a:t>(Useful P</a:t>
            </a:r>
            <a:r>
              <a:rPr lang="en-GB" altLang="en-US" baseline="-25000" dirty="0" smtClean="0">
                <a:solidFill>
                  <a:srgbClr val="336699"/>
                </a:solidFill>
              </a:rPr>
              <a:t>o</a:t>
            </a:r>
            <a:r>
              <a:rPr lang="en-GB" altLang="en-US" dirty="0" smtClean="0">
                <a:solidFill>
                  <a:srgbClr val="336699"/>
                </a:solidFill>
              </a:rPr>
              <a:t> </a:t>
            </a:r>
            <a:r>
              <a:rPr lang="en-GB" altLang="en-US" dirty="0" smtClean="0">
                <a:solidFill>
                  <a:srgbClr val="336699"/>
                </a:solidFill>
              </a:rPr>
              <a:t>/ 25000) x 100</a:t>
            </a:r>
          </a:p>
          <a:p>
            <a:pPr marL="609600" indent="-609600"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80 / 100 = </a:t>
            </a:r>
            <a:r>
              <a:rPr lang="en-GB" altLang="en-US" dirty="0">
                <a:solidFill>
                  <a:srgbClr val="336699"/>
                </a:solidFill>
              </a:rPr>
              <a:t>(Useful P</a:t>
            </a:r>
            <a:r>
              <a:rPr lang="en-GB" altLang="en-US" baseline="-25000" dirty="0">
                <a:solidFill>
                  <a:srgbClr val="336699"/>
                </a:solidFill>
              </a:rPr>
              <a:t>o</a:t>
            </a:r>
            <a:r>
              <a:rPr lang="en-GB" altLang="en-US" dirty="0" smtClean="0">
                <a:solidFill>
                  <a:srgbClr val="336699"/>
                </a:solidFill>
              </a:rPr>
              <a:t> </a:t>
            </a:r>
            <a:r>
              <a:rPr lang="en-GB" altLang="en-US" dirty="0">
                <a:solidFill>
                  <a:srgbClr val="336699"/>
                </a:solidFill>
              </a:rPr>
              <a:t>/ 25000</a:t>
            </a:r>
            <a:r>
              <a:rPr lang="en-GB" altLang="en-US" dirty="0" smtClean="0">
                <a:solidFill>
                  <a:srgbClr val="336699"/>
                </a:solidFill>
              </a:rPr>
              <a:t>)</a:t>
            </a:r>
          </a:p>
          <a:p>
            <a:pPr marL="609600" indent="-609600"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0.8 = </a:t>
            </a:r>
            <a:r>
              <a:rPr lang="en-GB" altLang="en-US" dirty="0">
                <a:solidFill>
                  <a:srgbClr val="336699"/>
                </a:solidFill>
              </a:rPr>
              <a:t>(Useful P</a:t>
            </a:r>
            <a:r>
              <a:rPr lang="en-GB" altLang="en-US" baseline="-25000" dirty="0">
                <a:solidFill>
                  <a:srgbClr val="336699"/>
                </a:solidFill>
              </a:rPr>
              <a:t>o</a:t>
            </a:r>
            <a:r>
              <a:rPr lang="en-GB" altLang="en-US" dirty="0" smtClean="0">
                <a:solidFill>
                  <a:srgbClr val="336699"/>
                </a:solidFill>
              </a:rPr>
              <a:t> </a:t>
            </a:r>
            <a:r>
              <a:rPr lang="en-GB" altLang="en-US" dirty="0">
                <a:solidFill>
                  <a:srgbClr val="336699"/>
                </a:solidFill>
              </a:rPr>
              <a:t>/ 25000</a:t>
            </a:r>
            <a:r>
              <a:rPr lang="en-GB" altLang="en-US" dirty="0" smtClean="0">
                <a:solidFill>
                  <a:srgbClr val="336699"/>
                </a:solidFill>
              </a:rPr>
              <a:t>)</a:t>
            </a:r>
          </a:p>
          <a:p>
            <a:pPr marL="609600" indent="-609600">
              <a:buNone/>
            </a:pPr>
            <a:r>
              <a:rPr lang="en-GB" altLang="en-US" dirty="0">
                <a:solidFill>
                  <a:srgbClr val="336699"/>
                </a:solidFill>
              </a:rPr>
              <a:t>Useful P</a:t>
            </a:r>
            <a:r>
              <a:rPr lang="en-GB" altLang="en-US" baseline="-25000" dirty="0">
                <a:solidFill>
                  <a:srgbClr val="336699"/>
                </a:solidFill>
              </a:rPr>
              <a:t>o</a:t>
            </a:r>
            <a:r>
              <a:rPr lang="en-GB" altLang="en-US" dirty="0" smtClean="0">
                <a:solidFill>
                  <a:srgbClr val="336699"/>
                </a:solidFill>
              </a:rPr>
              <a:t> </a:t>
            </a:r>
            <a:r>
              <a:rPr lang="en-GB" altLang="en-US" dirty="0" smtClean="0">
                <a:solidFill>
                  <a:srgbClr val="336699"/>
                </a:solidFill>
              </a:rPr>
              <a:t>= 0.8 x 25000 = 20000 W </a:t>
            </a:r>
            <a:endParaRPr lang="en-GB" alt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 smtClean="0">
                <a:solidFill>
                  <a:srgbClr val="336699"/>
                </a:solidFill>
              </a:rPr>
              <a:t>Electrical Power - Efficiency</a:t>
            </a:r>
            <a:endParaRPr lang="en-GB" altLang="en-US" b="1" dirty="0">
              <a:solidFill>
                <a:srgbClr val="336699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buNone/>
            </a:pPr>
            <a:r>
              <a:rPr lang="en-GB" altLang="en-US" b="1" u="sng" dirty="0" smtClean="0">
                <a:solidFill>
                  <a:srgbClr val="336699"/>
                </a:solidFill>
              </a:rPr>
              <a:t>Example </a:t>
            </a:r>
            <a:r>
              <a:rPr lang="en-GB" altLang="en-US" b="1" u="sng" dirty="0">
                <a:solidFill>
                  <a:srgbClr val="336699"/>
                </a:solidFill>
              </a:rPr>
              <a:t>Four</a:t>
            </a:r>
          </a:p>
          <a:p>
            <a:pPr marL="609600" indent="-609600">
              <a:buNone/>
            </a:pPr>
            <a:r>
              <a:rPr lang="en-GB" altLang="en-US" dirty="0">
                <a:solidFill>
                  <a:srgbClr val="336699"/>
                </a:solidFill>
              </a:rPr>
              <a:t>A motor which is 60% efficient gives out 600J of useful energy. </a:t>
            </a:r>
            <a:r>
              <a:rPr lang="en-GB" altLang="en-US" dirty="0" smtClean="0">
                <a:solidFill>
                  <a:srgbClr val="336699"/>
                </a:solidFill>
              </a:rPr>
              <a:t>Calculate the value of the energy taken in by the motor. </a:t>
            </a:r>
          </a:p>
          <a:p>
            <a:pPr marL="609600" indent="-609600">
              <a:buNone/>
            </a:pPr>
            <a:r>
              <a:rPr lang="en-GB" altLang="en-US" b="1" u="sng" dirty="0" smtClean="0">
                <a:solidFill>
                  <a:srgbClr val="336699"/>
                </a:solidFill>
              </a:rPr>
              <a:t>Solution</a:t>
            </a:r>
          </a:p>
          <a:p>
            <a:pPr marL="609600" indent="-609600">
              <a:buNone/>
            </a:pPr>
            <a:r>
              <a:rPr lang="en-GB" altLang="en-US" dirty="0">
                <a:solidFill>
                  <a:srgbClr val="336699"/>
                </a:solidFill>
              </a:rPr>
              <a:t>% efficiency = (Useful </a:t>
            </a:r>
            <a:r>
              <a:rPr lang="en-GB" altLang="en-US" dirty="0" err="1">
                <a:solidFill>
                  <a:srgbClr val="336699"/>
                </a:solidFill>
              </a:rPr>
              <a:t>E</a:t>
            </a:r>
            <a:r>
              <a:rPr lang="en-GB" altLang="en-US" baseline="-25000" dirty="0" err="1">
                <a:solidFill>
                  <a:srgbClr val="336699"/>
                </a:solidFill>
              </a:rPr>
              <a:t>o</a:t>
            </a:r>
            <a:r>
              <a:rPr lang="en-GB" altLang="en-US" dirty="0">
                <a:solidFill>
                  <a:srgbClr val="336699"/>
                </a:solidFill>
              </a:rPr>
              <a:t> / </a:t>
            </a:r>
            <a:r>
              <a:rPr lang="en-GB" altLang="en-US" dirty="0" err="1">
                <a:solidFill>
                  <a:srgbClr val="336699"/>
                </a:solidFill>
              </a:rPr>
              <a:t>E</a:t>
            </a:r>
            <a:r>
              <a:rPr lang="en-GB" altLang="en-US" baseline="-25000" dirty="0" err="1">
                <a:solidFill>
                  <a:srgbClr val="336699"/>
                </a:solidFill>
              </a:rPr>
              <a:t>in</a:t>
            </a:r>
            <a:r>
              <a:rPr lang="en-GB" altLang="en-US" dirty="0">
                <a:solidFill>
                  <a:srgbClr val="336699"/>
                </a:solidFill>
              </a:rPr>
              <a:t>) x 100</a:t>
            </a:r>
          </a:p>
          <a:p>
            <a:pPr marL="609600" indent="-609600"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60 </a:t>
            </a:r>
            <a:r>
              <a:rPr lang="en-GB" altLang="en-US" dirty="0" smtClean="0">
                <a:solidFill>
                  <a:srgbClr val="336699"/>
                </a:solidFill>
              </a:rPr>
              <a:t>= (600 / </a:t>
            </a:r>
            <a:r>
              <a:rPr lang="en-GB" altLang="en-US" dirty="0" err="1">
                <a:solidFill>
                  <a:srgbClr val="336699"/>
                </a:solidFill>
              </a:rPr>
              <a:t>E</a:t>
            </a:r>
            <a:r>
              <a:rPr lang="en-GB" altLang="en-US" baseline="-25000" dirty="0" err="1">
                <a:solidFill>
                  <a:srgbClr val="336699"/>
                </a:solidFill>
              </a:rPr>
              <a:t>in</a:t>
            </a:r>
            <a:r>
              <a:rPr lang="en-GB" altLang="en-US" dirty="0" smtClean="0">
                <a:solidFill>
                  <a:srgbClr val="336699"/>
                </a:solidFill>
              </a:rPr>
              <a:t>) </a:t>
            </a:r>
            <a:r>
              <a:rPr lang="en-GB" altLang="en-US" dirty="0" smtClean="0">
                <a:solidFill>
                  <a:srgbClr val="336699"/>
                </a:solidFill>
              </a:rPr>
              <a:t>x 100</a:t>
            </a:r>
          </a:p>
          <a:p>
            <a:pPr marL="609600" indent="-609600"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60 / 100 = </a:t>
            </a:r>
            <a:r>
              <a:rPr lang="en-GB" altLang="en-US" dirty="0">
                <a:solidFill>
                  <a:srgbClr val="336699"/>
                </a:solidFill>
              </a:rPr>
              <a:t>(600 / </a:t>
            </a:r>
            <a:r>
              <a:rPr lang="en-GB" altLang="en-US" dirty="0" err="1">
                <a:solidFill>
                  <a:srgbClr val="336699"/>
                </a:solidFill>
              </a:rPr>
              <a:t>E</a:t>
            </a:r>
            <a:r>
              <a:rPr lang="en-GB" altLang="en-US" baseline="-25000" dirty="0" err="1">
                <a:solidFill>
                  <a:srgbClr val="336699"/>
                </a:solidFill>
              </a:rPr>
              <a:t>in</a:t>
            </a:r>
            <a:r>
              <a:rPr lang="en-GB" altLang="en-US" dirty="0" smtClean="0">
                <a:solidFill>
                  <a:srgbClr val="336699"/>
                </a:solidFill>
              </a:rPr>
              <a:t>) </a:t>
            </a:r>
            <a:endParaRPr lang="en-GB" altLang="en-US" dirty="0" smtClean="0">
              <a:solidFill>
                <a:srgbClr val="336699"/>
              </a:solidFill>
            </a:endParaRPr>
          </a:p>
          <a:p>
            <a:pPr marL="609600" indent="-609600">
              <a:buNone/>
            </a:pPr>
            <a:r>
              <a:rPr lang="en-GB" altLang="en-US" dirty="0" smtClean="0">
                <a:solidFill>
                  <a:srgbClr val="336699"/>
                </a:solidFill>
              </a:rPr>
              <a:t>0.6  = </a:t>
            </a:r>
            <a:r>
              <a:rPr lang="en-GB" altLang="en-US" dirty="0">
                <a:solidFill>
                  <a:srgbClr val="336699"/>
                </a:solidFill>
              </a:rPr>
              <a:t>(600 / </a:t>
            </a:r>
            <a:r>
              <a:rPr lang="en-GB" altLang="en-US" dirty="0" err="1">
                <a:solidFill>
                  <a:srgbClr val="336699"/>
                </a:solidFill>
              </a:rPr>
              <a:t>E</a:t>
            </a:r>
            <a:r>
              <a:rPr lang="en-GB" altLang="en-US" baseline="-25000" dirty="0" err="1">
                <a:solidFill>
                  <a:srgbClr val="336699"/>
                </a:solidFill>
              </a:rPr>
              <a:t>in</a:t>
            </a:r>
            <a:r>
              <a:rPr lang="en-GB" altLang="en-US" dirty="0" smtClean="0">
                <a:solidFill>
                  <a:srgbClr val="336699"/>
                </a:solidFill>
              </a:rPr>
              <a:t>) </a:t>
            </a:r>
            <a:endParaRPr lang="en-GB" altLang="en-US" dirty="0" smtClean="0">
              <a:solidFill>
                <a:srgbClr val="336699"/>
              </a:solidFill>
            </a:endParaRPr>
          </a:p>
          <a:p>
            <a:pPr marL="609600" indent="-609600">
              <a:buNone/>
            </a:pPr>
            <a:r>
              <a:rPr lang="en-GB" altLang="en-US" dirty="0" err="1">
                <a:solidFill>
                  <a:srgbClr val="336699"/>
                </a:solidFill>
              </a:rPr>
              <a:t>E</a:t>
            </a:r>
            <a:r>
              <a:rPr lang="en-GB" altLang="en-US" baseline="-25000" dirty="0" err="1">
                <a:solidFill>
                  <a:srgbClr val="336699"/>
                </a:solidFill>
              </a:rPr>
              <a:t>in</a:t>
            </a:r>
            <a:r>
              <a:rPr lang="en-GB" altLang="en-US" dirty="0" smtClean="0">
                <a:solidFill>
                  <a:srgbClr val="336699"/>
                </a:solidFill>
              </a:rPr>
              <a:t> </a:t>
            </a:r>
            <a:r>
              <a:rPr lang="en-GB" altLang="en-US" dirty="0" smtClean="0">
                <a:solidFill>
                  <a:srgbClr val="336699"/>
                </a:solidFill>
              </a:rPr>
              <a:t>= 600 / 0.6 = 1000 J</a:t>
            </a:r>
            <a:endParaRPr lang="en-GB" altLang="en-US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-47625"/>
            <a:ext cx="10353675" cy="69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738" y="365126"/>
            <a:ext cx="9377363" cy="65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6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Appliances in our homes change electrical energy into other types of energy.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508" y="2160108"/>
            <a:ext cx="3070860" cy="3070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123" y="4030585"/>
            <a:ext cx="3924300" cy="261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6912" y="2020471"/>
            <a:ext cx="3619500" cy="32104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8298" y="3760464"/>
            <a:ext cx="2652998" cy="265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To compare the amount of electrical energy used by appliances, manufactures supply a value called a power rating.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They give this information because electrical power is defined as:</a:t>
            </a:r>
          </a:p>
          <a:p>
            <a:pPr marL="0" indent="0" algn="ctr">
              <a:buNone/>
            </a:pPr>
            <a:r>
              <a:rPr lang="en-GB" sz="4400" dirty="0" smtClean="0">
                <a:solidFill>
                  <a:srgbClr val="336699"/>
                </a:solidFill>
              </a:rPr>
              <a:t>“a measure of the energy transferred electrically to an appliance every second”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This means the higher the power rating the greater the electrical energy used by the appliance.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4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By using the catalogues provided ( or by carrying out personal research) copy and complete the following table.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The power rating of an appliance is given in Watts or kilowatts.</a:t>
            </a:r>
          </a:p>
          <a:p>
            <a:pPr marL="0" indent="0">
              <a:buNone/>
            </a:pPr>
            <a:endParaRPr lang="en-GB" dirty="0">
              <a:solidFill>
                <a:srgbClr val="336699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336699"/>
                </a:solidFill>
              </a:rPr>
              <a:t>Remember “k” for “kilo” means “x10</a:t>
            </a:r>
            <a:r>
              <a:rPr lang="en-GB" baseline="30000" dirty="0" smtClean="0">
                <a:solidFill>
                  <a:srgbClr val="336699"/>
                </a:solidFill>
              </a:rPr>
              <a:t>3</a:t>
            </a:r>
            <a:r>
              <a:rPr lang="en-GB" dirty="0" smtClean="0">
                <a:solidFill>
                  <a:srgbClr val="336699"/>
                </a:solidFill>
              </a:rPr>
              <a:t>” or multiply by 1000.</a:t>
            </a:r>
            <a:endParaRPr lang="en-GB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169735"/>
              </p:ext>
            </p:extLst>
          </p:nvPr>
        </p:nvGraphicFramePr>
        <p:xfrm>
          <a:off x="1024812" y="2174049"/>
          <a:ext cx="8820000" cy="4023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05000"/>
                <a:gridCol w="2205000"/>
                <a:gridCol w="2205000"/>
                <a:gridCol w="2205000"/>
              </a:tblGrid>
              <a:tr h="597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</a:rPr>
                        <a:t>Page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</a:rPr>
                        <a:t>Number</a:t>
                      </a:r>
                      <a:endParaRPr lang="en-GB" sz="2400" b="1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</a:rPr>
                        <a:t>Appliance</a:t>
                      </a:r>
                      <a:endParaRPr lang="en-GB" sz="2400" b="1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</a:rPr>
                        <a:t>Energy change</a:t>
                      </a:r>
                      <a:endParaRPr lang="en-GB" sz="2400" b="1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</a:rPr>
                        <a:t>Power Rating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336699"/>
                          </a:solidFill>
                          <a:effectLst/>
                        </a:rPr>
                        <a:t>Range</a:t>
                      </a:r>
                      <a:endParaRPr lang="en-GB" sz="2400" b="1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222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Hairdryer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Electrical to Heat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1200W to 2200W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474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Saw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597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Music System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613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Radio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820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Microwave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836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Kettle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1178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Bulbs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8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1243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Shower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rgbClr val="336699"/>
                          </a:solidFill>
                          <a:effectLst/>
                        </a:rPr>
                        <a:t> </a:t>
                      </a:r>
                      <a:endParaRPr lang="en-GB" sz="24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53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336699"/>
                </a:solidFill>
              </a:rPr>
              <a:t>Electrical Power</a:t>
            </a:r>
            <a:endParaRPr lang="en-GB" b="1" dirty="0">
              <a:solidFill>
                <a:srgbClr val="33669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616451"/>
              </p:ext>
            </p:extLst>
          </p:nvPr>
        </p:nvGraphicFramePr>
        <p:xfrm>
          <a:off x="838200" y="2006084"/>
          <a:ext cx="9036000" cy="3743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259000"/>
                <a:gridCol w="2259000"/>
                <a:gridCol w="2259000"/>
                <a:gridCol w="2259000"/>
              </a:tblGrid>
              <a:tr h="7487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</a:rPr>
                        <a:t>Page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</a:rPr>
                        <a:t>Number</a:t>
                      </a:r>
                      <a:endParaRPr lang="en-GB" sz="2000" b="1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</a:rPr>
                        <a:t>Appliance</a:t>
                      </a:r>
                      <a:endParaRPr lang="en-GB" sz="2000" b="1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</a:rPr>
                        <a:t>Energy change</a:t>
                      </a:r>
                      <a:endParaRPr lang="en-GB" sz="2000" b="1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336699"/>
                          </a:solidFill>
                          <a:effectLst/>
                        </a:rPr>
                        <a:t>Power Rating</a:t>
                      </a:r>
                      <a:endParaRPr lang="en-GB" sz="2000" b="1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222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Hairdryer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Electrical to Heat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1200W to 2200W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474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Saw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Electrical to Kinetic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350W to 1000W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597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Music System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Electrical to Sound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4W to 20W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613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Radio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Electrical to Sound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1W to 16W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820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Microwave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Electrical to Heat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800W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836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Kettle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Electrical to Heat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2.2kW to 3kW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1178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Bulbs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Electrical to Light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7W to 60W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44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1243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rgbClr val="336699"/>
                          </a:solidFill>
                          <a:effectLst/>
                        </a:rPr>
                        <a:t>Shower</a:t>
                      </a:r>
                      <a:endParaRPr lang="en-GB" sz="200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Electrical to Heat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336699"/>
                          </a:solidFill>
                          <a:effectLst/>
                        </a:rPr>
                        <a:t>8.5kW to 10.5kW</a:t>
                      </a:r>
                      <a:endParaRPr lang="en-GB" sz="2000" dirty="0">
                        <a:solidFill>
                          <a:srgbClr val="3366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753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1155</Words>
  <Application>Microsoft Office PowerPoint</Application>
  <PresentationFormat>Widescreen</PresentationFormat>
  <Paragraphs>241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Times New Roman</vt:lpstr>
      <vt:lpstr>Wingdings</vt:lpstr>
      <vt:lpstr>Office Theme</vt:lpstr>
      <vt:lpstr>S3/S4 Physics</vt:lpstr>
      <vt:lpstr>PowerPoint Presentation</vt:lpstr>
      <vt:lpstr>PowerPoint Presentation</vt:lpstr>
      <vt:lpstr>PowerPoint Presentation</vt:lpstr>
      <vt:lpstr>Electrical Power</vt:lpstr>
      <vt:lpstr>Electrical Power</vt:lpstr>
      <vt:lpstr>Electrical Power</vt:lpstr>
      <vt:lpstr>Electrical Power</vt:lpstr>
      <vt:lpstr>Electrical Power</vt:lpstr>
      <vt:lpstr>Electrical Power</vt:lpstr>
      <vt:lpstr>Electrical Power</vt:lpstr>
      <vt:lpstr>Electrical Power</vt:lpstr>
      <vt:lpstr>Electrical Power</vt:lpstr>
      <vt:lpstr>Electrical Power</vt:lpstr>
      <vt:lpstr>Electrical Power</vt:lpstr>
      <vt:lpstr>Electrical Power</vt:lpstr>
      <vt:lpstr>Electrical Power</vt:lpstr>
      <vt:lpstr>Electrical Power</vt:lpstr>
      <vt:lpstr>Electrical Power - Review Questions</vt:lpstr>
      <vt:lpstr>Electrical Power – Review Questions</vt:lpstr>
      <vt:lpstr>Electrical Power - Answers</vt:lpstr>
      <vt:lpstr>Electrical Power - Efficiency</vt:lpstr>
      <vt:lpstr>Electrical Power - Efficiency</vt:lpstr>
      <vt:lpstr>Electrical Power - Efficiency</vt:lpstr>
      <vt:lpstr>Electrical Power - Efficiency</vt:lpstr>
      <vt:lpstr>Electrical Power - Efficiency</vt:lpstr>
      <vt:lpstr>Electrical Power - Efficiency</vt:lpstr>
      <vt:lpstr>Electrical Power - Efficiency</vt:lpstr>
      <vt:lpstr>Electrical Power - Efficiency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S3/S4 Physics</dc:title>
  <dc:creator>Ian Downie</dc:creator>
  <cp:lastModifiedBy>Ian Downie</cp:lastModifiedBy>
  <cp:revision>19</cp:revision>
  <dcterms:created xsi:type="dcterms:W3CDTF">2020-06-27T11:23:03Z</dcterms:created>
  <dcterms:modified xsi:type="dcterms:W3CDTF">2020-06-28T13:47:25Z</dcterms:modified>
</cp:coreProperties>
</file>