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86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99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50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EB6D7-088B-4CB4-AA38-12A36993CE71}" type="datetimeFigureOut">
              <a:rPr lang="en-GB" smtClean="0"/>
              <a:t>01/07/2020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0C343-EBF8-4E3D-B235-0EFD86A16E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3721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EB6D7-088B-4CB4-AA38-12A36993CE71}" type="datetimeFigureOut">
              <a:rPr lang="en-GB" smtClean="0"/>
              <a:t>01/07/2020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0C343-EBF8-4E3D-B235-0EFD86A16E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2194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EB6D7-088B-4CB4-AA38-12A36993CE71}" type="datetimeFigureOut">
              <a:rPr lang="en-GB" smtClean="0"/>
              <a:t>01/07/2020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0C343-EBF8-4E3D-B235-0EFD86A16E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1558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EB6D7-088B-4CB4-AA38-12A36993CE71}" type="datetimeFigureOut">
              <a:rPr lang="en-GB" smtClean="0"/>
              <a:t>01/07/2020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0C343-EBF8-4E3D-B235-0EFD86A16E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9358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EB6D7-088B-4CB4-AA38-12A36993CE71}" type="datetimeFigureOut">
              <a:rPr lang="en-GB" smtClean="0"/>
              <a:t>01/07/2020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0C343-EBF8-4E3D-B235-0EFD86A16E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9574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EB6D7-088B-4CB4-AA38-12A36993CE71}" type="datetimeFigureOut">
              <a:rPr lang="en-GB" smtClean="0"/>
              <a:t>01/07/2020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0C343-EBF8-4E3D-B235-0EFD86A16E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5207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EB6D7-088B-4CB4-AA38-12A36993CE71}" type="datetimeFigureOut">
              <a:rPr lang="en-GB" smtClean="0"/>
              <a:t>01/07/2020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0C343-EBF8-4E3D-B235-0EFD86A16E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5293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EB6D7-088B-4CB4-AA38-12A36993CE71}" type="datetimeFigureOut">
              <a:rPr lang="en-GB" smtClean="0"/>
              <a:t>01/07/2020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0C343-EBF8-4E3D-B235-0EFD86A16E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1694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EB6D7-088B-4CB4-AA38-12A36993CE71}" type="datetimeFigureOut">
              <a:rPr lang="en-GB" smtClean="0"/>
              <a:t>01/07/2020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0C343-EBF8-4E3D-B235-0EFD86A16E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1997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EB6D7-088B-4CB4-AA38-12A36993CE71}" type="datetimeFigureOut">
              <a:rPr lang="en-GB" smtClean="0"/>
              <a:t>01/07/2020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0C343-EBF8-4E3D-B235-0EFD86A16E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9869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EB6D7-088B-4CB4-AA38-12A36993CE71}" type="datetimeFigureOut">
              <a:rPr lang="en-GB" smtClean="0"/>
              <a:t>01/07/2020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0C343-EBF8-4E3D-B235-0EFD86A16E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0524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AEB6D7-088B-4CB4-AA38-12A36993CE71}" type="datetimeFigureOut">
              <a:rPr lang="en-GB" smtClean="0"/>
              <a:t>01/07/2020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0C343-EBF8-4E3D-B235-0EFD86A16E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5600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9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9.png"/><Relationship Id="rId5" Type="http://schemas.openxmlformats.org/officeDocument/2006/relationships/oleObject" Target="../embeddings/oleObject6.bin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9.png"/><Relationship Id="rId5" Type="http://schemas.openxmlformats.org/officeDocument/2006/relationships/oleObject" Target="../embeddings/oleObject8.bin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9.png"/><Relationship Id="rId5" Type="http://schemas.openxmlformats.org/officeDocument/2006/relationships/oleObject" Target="../embeddings/oleObject10.bin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9.png"/><Relationship Id="rId5" Type="http://schemas.openxmlformats.org/officeDocument/2006/relationships/oleObject" Target="../embeddings/oleObject12.bin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9.png"/><Relationship Id="rId5" Type="http://schemas.openxmlformats.org/officeDocument/2006/relationships/oleObject" Target="../embeddings/oleObject14.bin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336699"/>
                </a:solidFill>
              </a:rPr>
              <a:t>S3/S4 Physics</a:t>
            </a:r>
            <a:endParaRPr lang="en-GB" dirty="0">
              <a:solidFill>
                <a:srgbClr val="336699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336699"/>
                </a:solidFill>
              </a:rPr>
              <a:t>Electromagnetism</a:t>
            </a:r>
            <a:endParaRPr lang="en-GB" dirty="0">
              <a:solidFill>
                <a:srgbClr val="33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80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Electromagnetism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dirty="0" smtClean="0">
                <a:solidFill>
                  <a:srgbClr val="336699"/>
                </a:solidFill>
              </a:rPr>
              <a:t>A magnetic field can also be created by passing a </a:t>
            </a:r>
            <a:r>
              <a:rPr lang="en-GB" sz="2400" b="1" dirty="0" smtClean="0">
                <a:solidFill>
                  <a:srgbClr val="336699"/>
                </a:solidFill>
              </a:rPr>
              <a:t>current through a wire</a:t>
            </a:r>
            <a:r>
              <a:rPr lang="en-GB" sz="2400" dirty="0" smtClean="0">
                <a:solidFill>
                  <a:srgbClr val="336699"/>
                </a:solidFill>
              </a:rPr>
              <a:t>. This will be a weak magnetic field.</a:t>
            </a:r>
          </a:p>
          <a:p>
            <a:pPr marL="0" indent="0">
              <a:buNone/>
            </a:pPr>
            <a:r>
              <a:rPr lang="en-GB" sz="2400" dirty="0" smtClean="0">
                <a:solidFill>
                  <a:srgbClr val="336699"/>
                </a:solidFill>
              </a:rPr>
              <a:t>To make the magnetic field stronger, the wire can be made into a </a:t>
            </a:r>
            <a:r>
              <a:rPr lang="en-GB" sz="2400" b="1" dirty="0" smtClean="0">
                <a:solidFill>
                  <a:srgbClr val="336699"/>
                </a:solidFill>
              </a:rPr>
              <a:t>coil.</a:t>
            </a:r>
            <a:r>
              <a:rPr lang="en-GB" sz="2400" dirty="0" smtClean="0">
                <a:solidFill>
                  <a:srgbClr val="336699"/>
                </a:solidFill>
              </a:rPr>
              <a:t> This is called a </a:t>
            </a:r>
            <a:r>
              <a:rPr lang="en-GB" sz="2400" b="1" dirty="0" smtClean="0">
                <a:solidFill>
                  <a:srgbClr val="336699"/>
                </a:solidFill>
              </a:rPr>
              <a:t>solenoid</a:t>
            </a:r>
            <a:r>
              <a:rPr lang="en-GB" sz="2400" dirty="0" smtClean="0">
                <a:solidFill>
                  <a:srgbClr val="336699"/>
                </a:solidFill>
              </a:rPr>
              <a:t>.</a:t>
            </a:r>
          </a:p>
          <a:p>
            <a:pPr marL="0" indent="0" algn="ctr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9530" y="2998916"/>
            <a:ext cx="5200650" cy="322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347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Electromagnetism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To make the magnetic field a lot stronger an </a:t>
            </a:r>
            <a:r>
              <a:rPr lang="en-GB" b="1" dirty="0" smtClean="0">
                <a:solidFill>
                  <a:srgbClr val="336699"/>
                </a:solidFill>
              </a:rPr>
              <a:t>iron nail or a C-core </a:t>
            </a:r>
            <a:r>
              <a:rPr lang="en-GB" dirty="0" smtClean="0">
                <a:solidFill>
                  <a:srgbClr val="336699"/>
                </a:solidFill>
              </a:rPr>
              <a:t>can be placed inside the coil. This is the basic arrangement of an </a:t>
            </a:r>
            <a:r>
              <a:rPr lang="en-GB" b="1" dirty="0" smtClean="0">
                <a:solidFill>
                  <a:srgbClr val="336699"/>
                </a:solidFill>
              </a:rPr>
              <a:t>electromagnet.</a:t>
            </a:r>
          </a:p>
          <a:p>
            <a:pPr marL="0" indent="0" algn="ctr">
              <a:buNone/>
            </a:pPr>
            <a:r>
              <a:rPr lang="en-GB" dirty="0" smtClean="0"/>
              <a:t> </a:t>
            </a:r>
          </a:p>
          <a:p>
            <a:pPr marL="0" indent="0" algn="ctr">
              <a:buNone/>
            </a:pP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8306" y="2652043"/>
            <a:ext cx="5852160" cy="363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664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Electromagnetism- Practical Task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b="1" u="sng" dirty="0" smtClean="0">
                <a:solidFill>
                  <a:srgbClr val="336699"/>
                </a:solidFill>
              </a:rPr>
              <a:t>Aim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To find out if decreasing the number of coils on an electromagnet changes the strength of the electromagnet.</a:t>
            </a:r>
          </a:p>
          <a:p>
            <a:pPr marL="0" indent="0">
              <a:buNone/>
            </a:pPr>
            <a:endParaRPr lang="en-GB" dirty="0" smtClean="0">
              <a:solidFill>
                <a:srgbClr val="336699"/>
              </a:solidFill>
            </a:endParaRPr>
          </a:p>
          <a:p>
            <a:pPr marL="0" indent="0">
              <a:buNone/>
            </a:pPr>
            <a:r>
              <a:rPr lang="en-GB" b="1" u="sng" dirty="0" smtClean="0">
                <a:solidFill>
                  <a:srgbClr val="336699"/>
                </a:solidFill>
              </a:rPr>
              <a:t>Apparatus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Lab Pack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Connecting Wires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Crocodile Clips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C-core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Coil of Wire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Paperclips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3143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Electromagnetism – </a:t>
            </a:r>
            <a:r>
              <a:rPr lang="en-GB" b="1" dirty="0">
                <a:solidFill>
                  <a:srgbClr val="336699"/>
                </a:solidFill>
              </a:rPr>
              <a:t>P</a:t>
            </a:r>
            <a:r>
              <a:rPr lang="en-GB" b="1" dirty="0" smtClean="0">
                <a:solidFill>
                  <a:srgbClr val="336699"/>
                </a:solidFill>
              </a:rPr>
              <a:t>ractical </a:t>
            </a:r>
            <a:r>
              <a:rPr lang="en-GB" b="1" dirty="0">
                <a:solidFill>
                  <a:srgbClr val="336699"/>
                </a:solidFill>
              </a:rPr>
              <a:t>T</a:t>
            </a:r>
            <a:r>
              <a:rPr lang="en-GB" b="1" dirty="0" smtClean="0">
                <a:solidFill>
                  <a:srgbClr val="336699"/>
                </a:solidFill>
              </a:rPr>
              <a:t>ask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u="sng" dirty="0" smtClean="0">
                <a:solidFill>
                  <a:srgbClr val="336699"/>
                </a:solidFill>
              </a:rPr>
              <a:t>Experimental Set-up </a:t>
            </a:r>
            <a:r>
              <a:rPr lang="en-GB" dirty="0" smtClean="0">
                <a:solidFill>
                  <a:srgbClr val="336699"/>
                </a:solidFill>
              </a:rPr>
              <a:t>(Insert a suitable diagram)</a:t>
            </a:r>
          </a:p>
          <a:p>
            <a:pPr marL="0" indent="0">
              <a:buNone/>
            </a:pPr>
            <a:r>
              <a:rPr lang="en-GB" b="1" u="sng" dirty="0" smtClean="0">
                <a:solidFill>
                  <a:srgbClr val="336699"/>
                </a:solidFill>
              </a:rPr>
              <a:t>Method</a:t>
            </a:r>
            <a:r>
              <a:rPr lang="en-GB" dirty="0" smtClean="0">
                <a:solidFill>
                  <a:srgbClr val="336699"/>
                </a:solidFill>
              </a:rPr>
              <a:t> (Describe the steps in the experiment)</a:t>
            </a:r>
          </a:p>
          <a:p>
            <a:pPr marL="0" indent="0">
              <a:buNone/>
            </a:pPr>
            <a:r>
              <a:rPr lang="en-GB" b="1" u="sng" dirty="0" smtClean="0">
                <a:solidFill>
                  <a:srgbClr val="336699"/>
                </a:solidFill>
              </a:rPr>
              <a:t>Results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8552922"/>
              </p:ext>
            </p:extLst>
          </p:nvPr>
        </p:nvGraphicFramePr>
        <p:xfrm>
          <a:off x="2232722" y="2821260"/>
          <a:ext cx="8928000" cy="3490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85600"/>
                <a:gridCol w="1785600"/>
                <a:gridCol w="1785600"/>
                <a:gridCol w="1785600"/>
                <a:gridCol w="1785600"/>
              </a:tblGrid>
              <a:tr h="162001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rgbClr val="336699"/>
                          </a:solidFill>
                        </a:rPr>
                        <a:t>Number</a:t>
                      </a:r>
                    </a:p>
                    <a:p>
                      <a:pPr algn="ctr"/>
                      <a:r>
                        <a:rPr lang="en-GB" sz="2400" b="1" dirty="0" smtClean="0">
                          <a:solidFill>
                            <a:srgbClr val="336699"/>
                          </a:solidFill>
                        </a:rPr>
                        <a:t> </a:t>
                      </a:r>
                      <a:r>
                        <a:rPr lang="en-GB" sz="2400" b="1" dirty="0" smtClean="0">
                          <a:solidFill>
                            <a:srgbClr val="336699"/>
                          </a:solidFill>
                        </a:rPr>
                        <a:t>of </a:t>
                      </a:r>
                      <a:endParaRPr lang="en-GB" sz="2400" b="1" dirty="0" smtClean="0">
                        <a:solidFill>
                          <a:srgbClr val="336699"/>
                        </a:solidFill>
                      </a:endParaRPr>
                    </a:p>
                    <a:p>
                      <a:pPr algn="ctr"/>
                      <a:r>
                        <a:rPr lang="en-GB" sz="2400" b="1" dirty="0" smtClean="0">
                          <a:solidFill>
                            <a:srgbClr val="336699"/>
                          </a:solidFill>
                        </a:rPr>
                        <a:t>coils</a:t>
                      </a:r>
                      <a:endParaRPr lang="en-GB" sz="2400" b="1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rgbClr val="336699"/>
                          </a:solidFill>
                        </a:rPr>
                        <a:t>Strength</a:t>
                      </a:r>
                      <a:r>
                        <a:rPr lang="en-GB" sz="2400" b="1" baseline="0" dirty="0" smtClean="0">
                          <a:solidFill>
                            <a:srgbClr val="336699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en-GB" sz="2400" b="1" baseline="0" dirty="0" smtClean="0">
                          <a:solidFill>
                            <a:srgbClr val="336699"/>
                          </a:solidFill>
                        </a:rPr>
                        <a:t>Try 1</a:t>
                      </a:r>
                    </a:p>
                    <a:p>
                      <a:pPr algn="ctr"/>
                      <a:r>
                        <a:rPr lang="en-GB" sz="2400" b="1" baseline="0" dirty="0" smtClean="0">
                          <a:solidFill>
                            <a:srgbClr val="336699"/>
                          </a:solidFill>
                        </a:rPr>
                        <a:t>(paperclips)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rgbClr val="336699"/>
                          </a:solidFill>
                        </a:rPr>
                        <a:t>Strength</a:t>
                      </a:r>
                      <a:r>
                        <a:rPr lang="en-GB" sz="2400" b="1" baseline="0" dirty="0" smtClean="0">
                          <a:solidFill>
                            <a:srgbClr val="336699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en-GB" sz="2400" b="1" baseline="0" dirty="0" smtClean="0">
                          <a:solidFill>
                            <a:srgbClr val="336699"/>
                          </a:solidFill>
                        </a:rPr>
                        <a:t>Try 2</a:t>
                      </a:r>
                    </a:p>
                    <a:p>
                      <a:pPr algn="ctr"/>
                      <a:r>
                        <a:rPr lang="en-GB" sz="2400" b="1" baseline="0" dirty="0" smtClean="0">
                          <a:solidFill>
                            <a:srgbClr val="336699"/>
                          </a:solidFill>
                        </a:rPr>
                        <a:t>(paperclips)</a:t>
                      </a:r>
                      <a:endParaRPr lang="en-GB" sz="2400" b="1" dirty="0" smtClean="0">
                        <a:solidFill>
                          <a:srgbClr val="336699"/>
                        </a:solidFill>
                      </a:endParaRPr>
                    </a:p>
                    <a:p>
                      <a:pPr algn="ctr"/>
                      <a:endParaRPr lang="en-GB" sz="2400" b="1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rgbClr val="336699"/>
                          </a:solidFill>
                        </a:rPr>
                        <a:t>Strength</a:t>
                      </a:r>
                      <a:r>
                        <a:rPr lang="en-GB" sz="2400" b="1" baseline="0" dirty="0" smtClean="0">
                          <a:solidFill>
                            <a:srgbClr val="336699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en-GB" sz="2400" b="1" baseline="0" dirty="0" smtClean="0">
                          <a:solidFill>
                            <a:srgbClr val="336699"/>
                          </a:solidFill>
                        </a:rPr>
                        <a:t>Try 3</a:t>
                      </a:r>
                    </a:p>
                    <a:p>
                      <a:pPr algn="ctr"/>
                      <a:r>
                        <a:rPr lang="en-GB" sz="2400" b="1" baseline="0" dirty="0" smtClean="0">
                          <a:solidFill>
                            <a:srgbClr val="336699"/>
                          </a:solidFill>
                        </a:rPr>
                        <a:t>(paperclips)</a:t>
                      </a:r>
                      <a:endParaRPr lang="en-GB" sz="2400" b="1" dirty="0" smtClean="0">
                        <a:solidFill>
                          <a:srgbClr val="336699"/>
                        </a:solidFill>
                      </a:endParaRPr>
                    </a:p>
                    <a:p>
                      <a:pPr algn="ctr"/>
                      <a:endParaRPr lang="en-GB" sz="2400" b="1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rgbClr val="336699"/>
                          </a:solidFill>
                        </a:rPr>
                        <a:t>Strength</a:t>
                      </a:r>
                      <a:r>
                        <a:rPr lang="en-GB" sz="2400" b="1" baseline="0" dirty="0" smtClean="0">
                          <a:solidFill>
                            <a:srgbClr val="336699"/>
                          </a:solidFill>
                        </a:rPr>
                        <a:t> Average</a:t>
                      </a:r>
                    </a:p>
                    <a:p>
                      <a:pPr algn="ctr"/>
                      <a:r>
                        <a:rPr lang="en-GB" sz="2400" b="1" baseline="0" dirty="0" smtClean="0">
                          <a:solidFill>
                            <a:srgbClr val="336699"/>
                          </a:solidFill>
                        </a:rPr>
                        <a:t>(paperclips)</a:t>
                      </a:r>
                      <a:endParaRPr lang="en-GB" sz="2400" b="1" dirty="0" smtClean="0">
                        <a:solidFill>
                          <a:srgbClr val="336699"/>
                        </a:solidFill>
                      </a:endParaRPr>
                    </a:p>
                    <a:p>
                      <a:pPr algn="ctr"/>
                      <a:endParaRPr lang="en-GB" sz="2400" b="1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</a:tr>
              <a:tr h="374126"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</a:tr>
              <a:tr h="374126"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</a:tr>
              <a:tr h="374126"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</a:tr>
              <a:tr h="374126"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</a:tr>
              <a:tr h="374126"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2246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Electromagnetism – Practical Task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u="sng" dirty="0" smtClean="0">
                <a:solidFill>
                  <a:srgbClr val="336699"/>
                </a:solidFill>
              </a:rPr>
              <a:t>Conclusion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(Write a statement to show what happens to strength when the number of coils decreases)</a:t>
            </a:r>
          </a:p>
          <a:p>
            <a:pPr marL="0" indent="0">
              <a:buNone/>
            </a:pPr>
            <a:endParaRPr lang="en-GB" dirty="0" smtClean="0">
              <a:solidFill>
                <a:srgbClr val="336699"/>
              </a:solidFill>
            </a:endParaRPr>
          </a:p>
          <a:p>
            <a:pPr marL="0" indent="0">
              <a:buNone/>
            </a:pPr>
            <a:r>
              <a:rPr lang="en-GB" b="1" u="sng" dirty="0" smtClean="0">
                <a:solidFill>
                  <a:srgbClr val="336699"/>
                </a:solidFill>
              </a:rPr>
              <a:t>Evaluation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(Write a statement to describe an improvement in experimental safety)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AND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(Write a statement to describe an improvement in experimental procedures)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355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2" name="WordArt 6"/>
          <p:cNvSpPr>
            <a:spLocks noChangeArrowheads="1" noChangeShapeType="1"/>
          </p:cNvSpPr>
          <p:nvPr/>
        </p:nvSpPr>
        <p:spPr bwMode="auto">
          <a:xfrm>
            <a:off x="1719264" y="228600"/>
            <a:ext cx="8015287" cy="9144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GB" sz="3600" kern="10" spc="-360" dirty="0" smtClean="0">
                <a:ln w="12700" cmpd="sng">
                  <a:solidFill>
                    <a:srgbClr val="000099"/>
                  </a:solidFill>
                  <a:prstDash val="solid"/>
                  <a:round/>
                  <a:headEnd/>
                  <a:tailEnd/>
                </a:ln>
                <a:solidFill>
                  <a:srgbClr val="336699"/>
                </a:solidFill>
                <a:latin typeface="Calibri Light" panose="020F0302020204030204" pitchFamily="34" charset="0"/>
              </a:rPr>
              <a:t>The electric bell</a:t>
            </a:r>
            <a:endParaRPr lang="en-GB" sz="3600" kern="10" spc="-360" dirty="0">
              <a:ln w="12700" cmpd="sng">
                <a:solidFill>
                  <a:srgbClr val="000099"/>
                </a:solidFill>
                <a:prstDash val="solid"/>
                <a:round/>
                <a:headEnd/>
                <a:tailEnd/>
              </a:ln>
              <a:solidFill>
                <a:srgbClr val="336699"/>
              </a:solidFill>
              <a:latin typeface="Calibri Light" panose="020F0302020204030204" pitchFamily="34" charset="0"/>
            </a:endParaRPr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endParaRPr lang="en-GB" altLang="en-US" dirty="0" smtClean="0">
              <a:solidFill>
                <a:srgbClr val="336699"/>
              </a:solidFill>
            </a:endParaRPr>
          </a:p>
          <a:p>
            <a:pPr marL="0" indent="0">
              <a:buNone/>
            </a:pPr>
            <a:r>
              <a:rPr lang="en-GB" altLang="en-US" dirty="0" smtClean="0">
                <a:solidFill>
                  <a:srgbClr val="336699"/>
                </a:solidFill>
              </a:rPr>
              <a:t>An </a:t>
            </a:r>
            <a:r>
              <a:rPr lang="en-GB" altLang="en-US" dirty="0">
                <a:solidFill>
                  <a:srgbClr val="336699"/>
                </a:solidFill>
              </a:rPr>
              <a:t>electric bell contains an electromagnet.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dirty="0"/>
          </a:p>
        </p:txBody>
      </p:sp>
      <p:sp>
        <p:nvSpPr>
          <p:cNvPr id="14344" name="Rectangle 8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14341" name="Picture 5" descr="Electric Be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1628776"/>
            <a:ext cx="3952875" cy="42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4224338" y="2997200"/>
            <a:ext cx="3384550" cy="647700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0567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3" grpId="0" build="p"/>
      <p:bldP spid="1434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WordArt 2"/>
          <p:cNvSpPr>
            <a:spLocks noChangeArrowheads="1" noChangeShapeType="1" noTextEdit="1"/>
          </p:cNvSpPr>
          <p:nvPr/>
        </p:nvSpPr>
        <p:spPr bwMode="auto">
          <a:xfrm>
            <a:off x="1719264" y="228600"/>
            <a:ext cx="8015287" cy="9144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GB" sz="3600" kern="10" spc="-360" dirty="0">
                <a:ln w="12700" cmpd="sng">
                  <a:solidFill>
                    <a:srgbClr val="000099"/>
                  </a:solidFill>
                  <a:prstDash val="solid"/>
                  <a:round/>
                  <a:headEnd/>
                  <a:tailEnd/>
                </a:ln>
                <a:solidFill>
                  <a:srgbClr val="336699"/>
                </a:solidFill>
                <a:latin typeface="Calibri Light" panose="020F0302020204030204" pitchFamily="34" charset="0"/>
              </a:rPr>
              <a:t>The electric bell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GB" altLang="en-US" dirty="0">
                <a:solidFill>
                  <a:srgbClr val="336699"/>
                </a:solidFill>
              </a:rPr>
              <a:t>When the switch is pressed the circuit is complete.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16389" name="Picture 5" descr="Electric Be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1628776"/>
            <a:ext cx="3952875" cy="42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0" name="Line 6"/>
          <p:cNvSpPr>
            <a:spLocks noChangeShapeType="1"/>
          </p:cNvSpPr>
          <p:nvPr/>
        </p:nvSpPr>
        <p:spPr bwMode="auto">
          <a:xfrm>
            <a:off x="4224338" y="2852739"/>
            <a:ext cx="4608512" cy="1584325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7781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build="p"/>
      <p:bldP spid="1639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WordArt 2"/>
          <p:cNvSpPr>
            <a:spLocks noChangeArrowheads="1" noChangeShapeType="1" noTextEdit="1"/>
          </p:cNvSpPr>
          <p:nvPr/>
        </p:nvSpPr>
        <p:spPr bwMode="auto">
          <a:xfrm>
            <a:off x="1719264" y="228600"/>
            <a:ext cx="8015287" cy="9144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GB" sz="3600" kern="10" spc="-360" dirty="0">
                <a:ln w="12700" cmpd="sng">
                  <a:solidFill>
                    <a:srgbClr val="000099"/>
                  </a:solidFill>
                  <a:prstDash val="solid"/>
                  <a:round/>
                  <a:headEnd/>
                  <a:tailEnd/>
                </a:ln>
                <a:solidFill>
                  <a:srgbClr val="336699"/>
                </a:solidFill>
                <a:latin typeface="Calibri Light" panose="020F0302020204030204" pitchFamily="34" charset="0"/>
              </a:rPr>
              <a:t>The electric bell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GB" altLang="en-US" dirty="0">
                <a:solidFill>
                  <a:srgbClr val="336699"/>
                </a:solidFill>
              </a:rPr>
              <a:t>As current flows through the circuit the electromagnet attracts the striker.</a:t>
            </a:r>
            <a:endParaRPr lang="en-US" altLang="en-US" dirty="0">
              <a:solidFill>
                <a:srgbClr val="336699"/>
              </a:solidFill>
            </a:endParaRP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17413" name="Picture 5" descr="Electric Be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1628776"/>
            <a:ext cx="3952875" cy="42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348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WordArt 2"/>
          <p:cNvSpPr>
            <a:spLocks noChangeArrowheads="1" noChangeShapeType="1" noTextEdit="1"/>
          </p:cNvSpPr>
          <p:nvPr/>
        </p:nvSpPr>
        <p:spPr bwMode="auto">
          <a:xfrm>
            <a:off x="1719264" y="228600"/>
            <a:ext cx="8015287" cy="9144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GB" sz="3600" kern="10" spc="-360" dirty="0">
                <a:ln w="12700" cmpd="sng">
                  <a:solidFill>
                    <a:srgbClr val="000099"/>
                  </a:solidFill>
                  <a:prstDash val="solid"/>
                  <a:round/>
                  <a:headEnd/>
                  <a:tailEnd/>
                </a:ln>
                <a:solidFill>
                  <a:srgbClr val="336699"/>
                </a:solidFill>
                <a:latin typeface="Calibri Light" panose="020F0302020204030204" pitchFamily="34" charset="0"/>
              </a:rPr>
              <a:t>The electric bell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GB" altLang="en-US" dirty="0">
                <a:solidFill>
                  <a:srgbClr val="336699"/>
                </a:solidFill>
              </a:rPr>
              <a:t>As the striker moves towards the bell the contact is broken.</a:t>
            </a:r>
            <a:endParaRPr lang="en-US" altLang="en-US" dirty="0">
              <a:solidFill>
                <a:srgbClr val="336699"/>
              </a:solidFill>
            </a:endParaRP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18437" name="Picture 5" descr="Electric Be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1628776"/>
            <a:ext cx="3952875" cy="42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9" name="Line 7"/>
          <p:cNvSpPr>
            <a:spLocks noChangeShapeType="1"/>
          </p:cNvSpPr>
          <p:nvPr/>
        </p:nvSpPr>
        <p:spPr bwMode="auto">
          <a:xfrm>
            <a:off x="5448301" y="2708275"/>
            <a:ext cx="1800225" cy="865188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101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build="p"/>
      <p:bldP spid="1843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WordArt 2"/>
          <p:cNvSpPr>
            <a:spLocks noChangeArrowheads="1" noChangeShapeType="1" noTextEdit="1"/>
          </p:cNvSpPr>
          <p:nvPr/>
        </p:nvSpPr>
        <p:spPr bwMode="auto">
          <a:xfrm>
            <a:off x="1719264" y="228600"/>
            <a:ext cx="8015287" cy="9144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GB" sz="3600" kern="10" spc="-360" dirty="0">
                <a:ln w="12700" cmpd="sng">
                  <a:solidFill>
                    <a:srgbClr val="000099"/>
                  </a:solidFill>
                  <a:prstDash val="solid"/>
                  <a:round/>
                  <a:headEnd/>
                  <a:tailEnd/>
                </a:ln>
                <a:solidFill>
                  <a:srgbClr val="336699"/>
                </a:solidFill>
                <a:latin typeface="Calibri Light" panose="020F0302020204030204" pitchFamily="34" charset="0"/>
              </a:rPr>
              <a:t>The electric bell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GB" altLang="en-US" dirty="0">
                <a:solidFill>
                  <a:srgbClr val="336699"/>
                </a:solidFill>
              </a:rPr>
              <a:t>This causes the current to stop flowing, the electromagnet is now switched off.</a:t>
            </a:r>
          </a:p>
          <a:p>
            <a:endParaRPr lang="en-GB" altLang="en-US" dirty="0" smtClean="0">
              <a:solidFill>
                <a:srgbClr val="336699"/>
              </a:solidFill>
            </a:endParaRPr>
          </a:p>
          <a:p>
            <a:endParaRPr lang="en-GB" altLang="en-US" dirty="0">
              <a:solidFill>
                <a:srgbClr val="336699"/>
              </a:solidFill>
            </a:endParaRPr>
          </a:p>
          <a:p>
            <a:r>
              <a:rPr lang="en-GB" altLang="en-US" dirty="0" smtClean="0">
                <a:solidFill>
                  <a:srgbClr val="336699"/>
                </a:solidFill>
              </a:rPr>
              <a:t>The </a:t>
            </a:r>
            <a:r>
              <a:rPr lang="en-GB" altLang="en-US" dirty="0">
                <a:solidFill>
                  <a:srgbClr val="336699"/>
                </a:solidFill>
              </a:rPr>
              <a:t>spring pulls the striker back and the contact is reconnected.</a:t>
            </a:r>
            <a:endParaRPr lang="en-US" altLang="en-US" dirty="0">
              <a:solidFill>
                <a:srgbClr val="336699"/>
              </a:solidFill>
            </a:endParaRPr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19461" name="Picture 5" descr="Electric Be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1628776"/>
            <a:ext cx="3952875" cy="42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2" name="Line 6"/>
          <p:cNvSpPr>
            <a:spLocks noChangeShapeType="1"/>
          </p:cNvSpPr>
          <p:nvPr/>
        </p:nvSpPr>
        <p:spPr bwMode="auto">
          <a:xfrm>
            <a:off x="4943476" y="5013325"/>
            <a:ext cx="2447925" cy="1588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6498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build="p"/>
      <p:bldP spid="1946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5551" y="659914"/>
            <a:ext cx="6545766" cy="56851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3302" y="1985477"/>
            <a:ext cx="6138932" cy="452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026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WordArt 2"/>
          <p:cNvSpPr>
            <a:spLocks noChangeArrowheads="1" noChangeShapeType="1" noTextEdit="1"/>
          </p:cNvSpPr>
          <p:nvPr/>
        </p:nvSpPr>
        <p:spPr bwMode="auto">
          <a:xfrm>
            <a:off x="1719264" y="228600"/>
            <a:ext cx="8015287" cy="9144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GB" sz="3600" kern="10" spc="-360" dirty="0">
                <a:ln w="12700" cmpd="sng">
                  <a:solidFill>
                    <a:srgbClr val="000099"/>
                  </a:solidFill>
                  <a:prstDash val="solid"/>
                  <a:round/>
                  <a:headEnd/>
                  <a:tailEnd/>
                </a:ln>
                <a:solidFill>
                  <a:srgbClr val="336699"/>
                </a:solidFill>
                <a:latin typeface="Calibri Light" panose="020F0302020204030204" pitchFamily="34" charset="0"/>
              </a:rPr>
              <a:t>The electric bell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GB" altLang="en-US" dirty="0">
                <a:solidFill>
                  <a:srgbClr val="336699"/>
                </a:solidFill>
              </a:rPr>
              <a:t>The whole process starts again and will continue as long as the switch is closed.</a:t>
            </a:r>
            <a:endParaRPr lang="en-US" altLang="en-US" dirty="0">
              <a:solidFill>
                <a:srgbClr val="336699"/>
              </a:solidFill>
            </a:endParaRPr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20485" name="Picture 5" descr="Electric Be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1628776"/>
            <a:ext cx="3952875" cy="42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33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WordArt 2"/>
          <p:cNvSpPr>
            <a:spLocks noChangeArrowheads="1" noChangeShapeType="1" noTextEdit="1"/>
          </p:cNvSpPr>
          <p:nvPr/>
        </p:nvSpPr>
        <p:spPr bwMode="auto">
          <a:xfrm>
            <a:off x="1719264" y="228600"/>
            <a:ext cx="8015287" cy="9144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GB" sz="3600" kern="10" spc="-360" dirty="0">
                <a:ln w="12700" cmpd="sng">
                  <a:solidFill>
                    <a:srgbClr val="000099"/>
                  </a:solidFill>
                  <a:prstDash val="solid"/>
                  <a:round/>
                  <a:headEnd/>
                  <a:tailEnd/>
                </a:ln>
                <a:solidFill>
                  <a:srgbClr val="336699"/>
                </a:solidFill>
                <a:latin typeface="Calibri Light" panose="020F0302020204030204" pitchFamily="34" charset="0"/>
              </a:rPr>
              <a:t>The electric bell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22536" name="Picture 8" descr="Electric_Bell_animatio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1844676"/>
            <a:ext cx="6624638" cy="373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33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1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5" y="1844675"/>
            <a:ext cx="398145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8" name="WordArt 8"/>
          <p:cNvSpPr>
            <a:spLocks noChangeArrowheads="1" noChangeShapeType="1" noTextEdit="1"/>
          </p:cNvSpPr>
          <p:nvPr/>
        </p:nvSpPr>
        <p:spPr bwMode="auto">
          <a:xfrm>
            <a:off x="1719264" y="228600"/>
            <a:ext cx="8015287" cy="9144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GB" sz="3600" kern="10" spc="-360" dirty="0" smtClean="0">
                <a:ln w="12700" cmpd="sng">
                  <a:solidFill>
                    <a:srgbClr val="000099"/>
                  </a:solidFill>
                  <a:prstDash val="solid"/>
                  <a:round/>
                  <a:headEnd/>
                  <a:tailEnd/>
                </a:ln>
                <a:solidFill>
                  <a:srgbClr val="336699"/>
                </a:solidFill>
                <a:latin typeface="Calibri Light" panose="020F0302020204030204" pitchFamily="34" charset="0"/>
              </a:rPr>
              <a:t>Review  question</a:t>
            </a:r>
            <a:endParaRPr lang="en-GB" sz="3600" kern="10" spc="-360" dirty="0">
              <a:ln w="12700" cmpd="sng">
                <a:solidFill>
                  <a:srgbClr val="000099"/>
                </a:solidFill>
                <a:prstDash val="solid"/>
                <a:round/>
                <a:headEnd/>
                <a:tailEnd/>
              </a:ln>
              <a:solidFill>
                <a:srgbClr val="336699"/>
              </a:solidFill>
              <a:latin typeface="Calibri Light" panose="020F0302020204030204" pitchFamily="34" charset="0"/>
            </a:endParaRPr>
          </a:p>
        </p:txBody>
      </p:sp>
      <p:sp>
        <p:nvSpPr>
          <p:cNvPr id="40970" name="Rectangle 10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dirty="0">
                <a:solidFill>
                  <a:srgbClr val="336699"/>
                </a:solidFill>
              </a:rPr>
              <a:t>Name the parts of the bell.</a:t>
            </a:r>
          </a:p>
          <a:p>
            <a:pPr marL="0" indent="0">
              <a:buNone/>
            </a:pPr>
            <a:endParaRPr lang="en-US" altLang="en-US" dirty="0"/>
          </a:p>
        </p:txBody>
      </p:sp>
      <p:sp>
        <p:nvSpPr>
          <p:cNvPr id="40972" name="Text Box 12"/>
          <p:cNvSpPr txBox="1">
            <a:spLocks noChangeArrowheads="1"/>
          </p:cNvSpPr>
          <p:nvPr/>
        </p:nvSpPr>
        <p:spPr bwMode="auto">
          <a:xfrm>
            <a:off x="4872038" y="2565401"/>
            <a:ext cx="3603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/>
              <a:t>1</a:t>
            </a:r>
            <a:endParaRPr lang="en-US" altLang="en-US"/>
          </a:p>
        </p:txBody>
      </p:sp>
      <p:sp>
        <p:nvSpPr>
          <p:cNvPr id="40973" name="Text Box 13"/>
          <p:cNvSpPr txBox="1">
            <a:spLocks noChangeArrowheads="1"/>
          </p:cNvSpPr>
          <p:nvPr/>
        </p:nvSpPr>
        <p:spPr bwMode="auto">
          <a:xfrm>
            <a:off x="4727576" y="3284538"/>
            <a:ext cx="3603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/>
              <a:t>2</a:t>
            </a:r>
            <a:endParaRPr lang="en-US" altLang="en-US"/>
          </a:p>
        </p:txBody>
      </p:sp>
      <p:sp>
        <p:nvSpPr>
          <p:cNvPr id="40974" name="Text Box 14"/>
          <p:cNvSpPr txBox="1">
            <a:spLocks noChangeArrowheads="1"/>
          </p:cNvSpPr>
          <p:nvPr/>
        </p:nvSpPr>
        <p:spPr bwMode="auto">
          <a:xfrm>
            <a:off x="7248526" y="3860801"/>
            <a:ext cx="3603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/>
              <a:t>5</a:t>
            </a:r>
            <a:endParaRPr lang="en-US" altLang="en-US"/>
          </a:p>
        </p:txBody>
      </p:sp>
      <p:sp>
        <p:nvSpPr>
          <p:cNvPr id="40975" name="Text Box 15"/>
          <p:cNvSpPr txBox="1">
            <a:spLocks noChangeArrowheads="1"/>
          </p:cNvSpPr>
          <p:nvPr/>
        </p:nvSpPr>
        <p:spPr bwMode="auto">
          <a:xfrm>
            <a:off x="4656138" y="3789363"/>
            <a:ext cx="3603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/>
              <a:t>3</a:t>
            </a:r>
            <a:endParaRPr lang="en-US" altLang="en-US"/>
          </a:p>
        </p:txBody>
      </p:sp>
      <p:sp>
        <p:nvSpPr>
          <p:cNvPr id="40976" name="Text Box 16"/>
          <p:cNvSpPr txBox="1">
            <a:spLocks noChangeArrowheads="1"/>
          </p:cNvSpPr>
          <p:nvPr/>
        </p:nvSpPr>
        <p:spPr bwMode="auto">
          <a:xfrm>
            <a:off x="7104063" y="4581526"/>
            <a:ext cx="3603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/>
              <a:t>4</a:t>
            </a:r>
            <a:endParaRPr lang="en-US" altLang="en-US"/>
          </a:p>
        </p:txBody>
      </p:sp>
      <p:sp>
        <p:nvSpPr>
          <p:cNvPr id="40977" name="Text Box 17"/>
          <p:cNvSpPr txBox="1">
            <a:spLocks noChangeArrowheads="1"/>
          </p:cNvSpPr>
          <p:nvPr/>
        </p:nvSpPr>
        <p:spPr bwMode="auto">
          <a:xfrm>
            <a:off x="5808663" y="4797426"/>
            <a:ext cx="3603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/>
              <a:t>6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304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Review Answers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 smtClean="0">
                <a:solidFill>
                  <a:srgbClr val="336699"/>
                </a:solidFill>
              </a:rPr>
              <a:t>1.</a:t>
            </a:r>
            <a:r>
              <a:rPr lang="en-GB" dirty="0" smtClean="0">
                <a:solidFill>
                  <a:srgbClr val="336699"/>
                </a:solidFill>
              </a:rPr>
              <a:t> Bell</a:t>
            </a:r>
          </a:p>
          <a:p>
            <a:pPr marL="0" indent="0">
              <a:buNone/>
            </a:pPr>
            <a:r>
              <a:rPr lang="en-GB" b="1" dirty="0" smtClean="0">
                <a:solidFill>
                  <a:srgbClr val="336699"/>
                </a:solidFill>
              </a:rPr>
              <a:t>2.</a:t>
            </a:r>
            <a:r>
              <a:rPr lang="en-GB" dirty="0" smtClean="0">
                <a:solidFill>
                  <a:srgbClr val="336699"/>
                </a:solidFill>
              </a:rPr>
              <a:t> Striker</a:t>
            </a:r>
          </a:p>
          <a:p>
            <a:pPr marL="0" indent="0">
              <a:buNone/>
            </a:pPr>
            <a:r>
              <a:rPr lang="en-GB" b="1" dirty="0" smtClean="0">
                <a:solidFill>
                  <a:srgbClr val="336699"/>
                </a:solidFill>
              </a:rPr>
              <a:t>3.</a:t>
            </a:r>
            <a:r>
              <a:rPr lang="en-GB" dirty="0" smtClean="0">
                <a:solidFill>
                  <a:srgbClr val="336699"/>
                </a:solidFill>
              </a:rPr>
              <a:t> Contact</a:t>
            </a:r>
          </a:p>
          <a:p>
            <a:pPr marL="0" indent="0">
              <a:buNone/>
            </a:pPr>
            <a:r>
              <a:rPr lang="en-GB" b="1" dirty="0" smtClean="0">
                <a:solidFill>
                  <a:srgbClr val="336699"/>
                </a:solidFill>
              </a:rPr>
              <a:t>4.</a:t>
            </a:r>
            <a:r>
              <a:rPr lang="en-GB" dirty="0" smtClean="0">
                <a:solidFill>
                  <a:srgbClr val="336699"/>
                </a:solidFill>
              </a:rPr>
              <a:t> Switch</a:t>
            </a:r>
          </a:p>
          <a:p>
            <a:pPr marL="0" indent="0">
              <a:buNone/>
            </a:pPr>
            <a:r>
              <a:rPr lang="en-GB" b="1" dirty="0" smtClean="0">
                <a:solidFill>
                  <a:srgbClr val="336699"/>
                </a:solidFill>
              </a:rPr>
              <a:t>5.</a:t>
            </a:r>
            <a:r>
              <a:rPr lang="en-GB" dirty="0" smtClean="0">
                <a:solidFill>
                  <a:srgbClr val="336699"/>
                </a:solidFill>
              </a:rPr>
              <a:t> Electromagnet</a:t>
            </a:r>
          </a:p>
          <a:p>
            <a:pPr marL="0" indent="0">
              <a:buNone/>
            </a:pPr>
            <a:r>
              <a:rPr lang="en-GB" b="1" dirty="0" smtClean="0">
                <a:solidFill>
                  <a:srgbClr val="336699"/>
                </a:solidFill>
              </a:rPr>
              <a:t>6.</a:t>
            </a:r>
            <a:r>
              <a:rPr lang="en-GB" dirty="0" smtClean="0">
                <a:solidFill>
                  <a:srgbClr val="336699"/>
                </a:solidFill>
              </a:rPr>
              <a:t> Spring</a:t>
            </a:r>
            <a:endParaRPr lang="en-GB" dirty="0">
              <a:solidFill>
                <a:srgbClr val="33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97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WordArt 2"/>
          <p:cNvSpPr>
            <a:spLocks noChangeArrowheads="1" noChangeShapeType="1" noTextEdit="1"/>
          </p:cNvSpPr>
          <p:nvPr/>
        </p:nvSpPr>
        <p:spPr bwMode="auto">
          <a:xfrm>
            <a:off x="1719264" y="228600"/>
            <a:ext cx="8015287" cy="9144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GB" sz="3600" kern="10" spc="-360" dirty="0">
                <a:ln w="12700" cmpd="sng">
                  <a:solidFill>
                    <a:srgbClr val="000099"/>
                  </a:solidFill>
                  <a:prstDash val="solid"/>
                  <a:round/>
                  <a:headEnd/>
                  <a:tailEnd/>
                </a:ln>
                <a:solidFill>
                  <a:srgbClr val="336699"/>
                </a:solidFill>
                <a:latin typeface="Calibri Light" panose="020F0302020204030204" pitchFamily="34" charset="0"/>
              </a:rPr>
              <a:t>The magnetic relay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dirty="0">
                <a:solidFill>
                  <a:srgbClr val="336699"/>
                </a:solidFill>
              </a:rPr>
              <a:t>The magnetic relay is an electronically operated switch</a:t>
            </a:r>
            <a:endParaRPr lang="en-US" altLang="en-US" dirty="0">
              <a:solidFill>
                <a:srgbClr val="336699"/>
              </a:solidFill>
            </a:endParaRPr>
          </a:p>
        </p:txBody>
      </p:sp>
      <p:grpSp>
        <p:nvGrpSpPr>
          <p:cNvPr id="25667" name="Group 67"/>
          <p:cNvGrpSpPr>
            <a:grpSpLocks/>
          </p:cNvGrpSpPr>
          <p:nvPr/>
        </p:nvGrpSpPr>
        <p:grpSpPr bwMode="auto">
          <a:xfrm>
            <a:off x="2566989" y="2997200"/>
            <a:ext cx="6624637" cy="3240088"/>
            <a:chOff x="657" y="1888"/>
            <a:chExt cx="4173" cy="2041"/>
          </a:xfrm>
        </p:grpSpPr>
        <p:grpSp>
          <p:nvGrpSpPr>
            <p:cNvPr id="25668" name="Group 68"/>
            <p:cNvGrpSpPr>
              <a:grpSpLocks/>
            </p:cNvGrpSpPr>
            <p:nvPr/>
          </p:nvGrpSpPr>
          <p:grpSpPr bwMode="auto">
            <a:xfrm>
              <a:off x="657" y="2069"/>
              <a:ext cx="2086" cy="1860"/>
              <a:chOff x="930" y="1933"/>
              <a:chExt cx="2086" cy="1860"/>
            </a:xfrm>
          </p:grpSpPr>
          <p:sp>
            <p:nvSpPr>
              <p:cNvPr id="25669" name="Rectangle 69"/>
              <p:cNvSpPr>
                <a:spLocks noChangeArrowheads="1"/>
              </p:cNvSpPr>
              <p:nvPr/>
            </p:nvSpPr>
            <p:spPr bwMode="auto">
              <a:xfrm>
                <a:off x="930" y="2205"/>
                <a:ext cx="2086" cy="363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5670" name="Rectangle 70"/>
              <p:cNvSpPr>
                <a:spLocks noChangeArrowheads="1"/>
              </p:cNvSpPr>
              <p:nvPr/>
            </p:nvSpPr>
            <p:spPr bwMode="auto">
              <a:xfrm>
                <a:off x="930" y="2205"/>
                <a:ext cx="362" cy="1089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5671" name="Line 71"/>
              <p:cNvSpPr>
                <a:spLocks noChangeShapeType="1"/>
              </p:cNvSpPr>
              <p:nvPr/>
            </p:nvSpPr>
            <p:spPr bwMode="auto">
              <a:xfrm flipV="1">
                <a:off x="1292" y="2251"/>
                <a:ext cx="0" cy="317"/>
              </a:xfrm>
              <a:prstGeom prst="line">
                <a:avLst/>
              </a:prstGeom>
              <a:noFill/>
              <a:ln w="9525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672" name="Rectangle 72"/>
              <p:cNvSpPr>
                <a:spLocks noChangeArrowheads="1"/>
              </p:cNvSpPr>
              <p:nvPr/>
            </p:nvSpPr>
            <p:spPr bwMode="auto">
              <a:xfrm>
                <a:off x="1292" y="2795"/>
                <a:ext cx="1407" cy="363"/>
              </a:xfrm>
              <a:prstGeom prst="rect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25673" name="Group 73"/>
              <p:cNvGrpSpPr>
                <a:grpSpLocks/>
              </p:cNvGrpSpPr>
              <p:nvPr/>
            </p:nvGrpSpPr>
            <p:grpSpPr bwMode="auto">
              <a:xfrm>
                <a:off x="2517" y="1933"/>
                <a:ext cx="408" cy="1225"/>
                <a:chOff x="3379" y="2296"/>
                <a:chExt cx="408" cy="1225"/>
              </a:xfrm>
            </p:grpSpPr>
            <p:grpSp>
              <p:nvGrpSpPr>
                <p:cNvPr id="25674" name="Group 74"/>
                <p:cNvGrpSpPr>
                  <a:grpSpLocks/>
                </p:cNvGrpSpPr>
                <p:nvPr/>
              </p:nvGrpSpPr>
              <p:grpSpPr bwMode="auto">
                <a:xfrm>
                  <a:off x="3379" y="2296"/>
                  <a:ext cx="408" cy="1225"/>
                  <a:chOff x="3379" y="2296"/>
                  <a:chExt cx="408" cy="1225"/>
                </a:xfrm>
              </p:grpSpPr>
              <p:sp>
                <p:nvSpPr>
                  <p:cNvPr id="25675" name="Rectangle 75"/>
                  <p:cNvSpPr>
                    <a:spLocks noChangeArrowheads="1"/>
                  </p:cNvSpPr>
                  <p:nvPr/>
                </p:nvSpPr>
                <p:spPr bwMode="auto">
                  <a:xfrm>
                    <a:off x="3379" y="2296"/>
                    <a:ext cx="91" cy="272"/>
                  </a:xfrm>
                  <a:prstGeom prst="rect">
                    <a:avLst/>
                  </a:prstGeom>
                  <a:solidFill>
                    <a:srgbClr val="333333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25676" name="Rectangle 76"/>
                  <p:cNvSpPr>
                    <a:spLocks noChangeArrowheads="1"/>
                  </p:cNvSpPr>
                  <p:nvPr/>
                </p:nvSpPr>
                <p:spPr bwMode="auto">
                  <a:xfrm>
                    <a:off x="3379" y="2478"/>
                    <a:ext cx="408" cy="90"/>
                  </a:xfrm>
                  <a:prstGeom prst="rect">
                    <a:avLst/>
                  </a:prstGeom>
                  <a:solidFill>
                    <a:srgbClr val="333333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25677" name="Rectangle 77"/>
                  <p:cNvSpPr>
                    <a:spLocks noChangeArrowheads="1"/>
                  </p:cNvSpPr>
                  <p:nvPr/>
                </p:nvSpPr>
                <p:spPr bwMode="auto">
                  <a:xfrm>
                    <a:off x="3696" y="2478"/>
                    <a:ext cx="91" cy="1043"/>
                  </a:xfrm>
                  <a:prstGeom prst="rect">
                    <a:avLst/>
                  </a:prstGeom>
                  <a:solidFill>
                    <a:srgbClr val="333333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  <p:sp>
              <p:nvSpPr>
                <p:cNvPr id="25678" name="Oval 78"/>
                <p:cNvSpPr>
                  <a:spLocks noChangeArrowheads="1"/>
                </p:cNvSpPr>
                <p:nvPr/>
              </p:nvSpPr>
              <p:spPr bwMode="auto">
                <a:xfrm>
                  <a:off x="3696" y="2704"/>
                  <a:ext cx="91" cy="91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25679" name="Freeform 79"/>
              <p:cNvSpPr>
                <a:spLocks/>
              </p:cNvSpPr>
              <p:nvPr/>
            </p:nvSpPr>
            <p:spPr bwMode="auto">
              <a:xfrm>
                <a:off x="2381" y="2704"/>
                <a:ext cx="272" cy="596"/>
              </a:xfrm>
              <a:custGeom>
                <a:avLst/>
                <a:gdLst>
                  <a:gd name="T0" fmla="*/ 0 w 272"/>
                  <a:gd name="T1" fmla="*/ 483 h 596"/>
                  <a:gd name="T2" fmla="*/ 45 w 272"/>
                  <a:gd name="T3" fmla="*/ 528 h 596"/>
                  <a:gd name="T4" fmla="*/ 181 w 272"/>
                  <a:gd name="T5" fmla="*/ 75 h 596"/>
                  <a:gd name="T6" fmla="*/ 272 w 272"/>
                  <a:gd name="T7" fmla="*/ 75 h 5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2" h="596">
                    <a:moveTo>
                      <a:pt x="0" y="483"/>
                    </a:moveTo>
                    <a:cubicBezTo>
                      <a:pt x="7" y="539"/>
                      <a:pt x="15" y="596"/>
                      <a:pt x="45" y="528"/>
                    </a:cubicBezTo>
                    <a:cubicBezTo>
                      <a:pt x="75" y="460"/>
                      <a:pt x="143" y="150"/>
                      <a:pt x="181" y="75"/>
                    </a:cubicBezTo>
                    <a:cubicBezTo>
                      <a:pt x="219" y="0"/>
                      <a:pt x="257" y="83"/>
                      <a:pt x="272" y="7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680" name="Freeform 80"/>
              <p:cNvSpPr>
                <a:spLocks/>
              </p:cNvSpPr>
              <p:nvPr/>
            </p:nvSpPr>
            <p:spPr bwMode="auto">
              <a:xfrm>
                <a:off x="1474" y="2704"/>
                <a:ext cx="272" cy="596"/>
              </a:xfrm>
              <a:custGeom>
                <a:avLst/>
                <a:gdLst>
                  <a:gd name="T0" fmla="*/ 0 w 272"/>
                  <a:gd name="T1" fmla="*/ 483 h 596"/>
                  <a:gd name="T2" fmla="*/ 45 w 272"/>
                  <a:gd name="T3" fmla="*/ 528 h 596"/>
                  <a:gd name="T4" fmla="*/ 181 w 272"/>
                  <a:gd name="T5" fmla="*/ 75 h 596"/>
                  <a:gd name="T6" fmla="*/ 272 w 272"/>
                  <a:gd name="T7" fmla="*/ 75 h 5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2" h="596">
                    <a:moveTo>
                      <a:pt x="0" y="483"/>
                    </a:moveTo>
                    <a:cubicBezTo>
                      <a:pt x="7" y="539"/>
                      <a:pt x="15" y="596"/>
                      <a:pt x="45" y="528"/>
                    </a:cubicBezTo>
                    <a:cubicBezTo>
                      <a:pt x="75" y="460"/>
                      <a:pt x="143" y="150"/>
                      <a:pt x="181" y="75"/>
                    </a:cubicBezTo>
                    <a:cubicBezTo>
                      <a:pt x="219" y="0"/>
                      <a:pt x="257" y="83"/>
                      <a:pt x="272" y="7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681" name="Freeform 81"/>
              <p:cNvSpPr>
                <a:spLocks/>
              </p:cNvSpPr>
              <p:nvPr/>
            </p:nvSpPr>
            <p:spPr bwMode="auto">
              <a:xfrm>
                <a:off x="1655" y="2704"/>
                <a:ext cx="272" cy="596"/>
              </a:xfrm>
              <a:custGeom>
                <a:avLst/>
                <a:gdLst>
                  <a:gd name="T0" fmla="*/ 0 w 272"/>
                  <a:gd name="T1" fmla="*/ 483 h 596"/>
                  <a:gd name="T2" fmla="*/ 45 w 272"/>
                  <a:gd name="T3" fmla="*/ 528 h 596"/>
                  <a:gd name="T4" fmla="*/ 181 w 272"/>
                  <a:gd name="T5" fmla="*/ 75 h 596"/>
                  <a:gd name="T6" fmla="*/ 272 w 272"/>
                  <a:gd name="T7" fmla="*/ 75 h 5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2" h="596">
                    <a:moveTo>
                      <a:pt x="0" y="483"/>
                    </a:moveTo>
                    <a:cubicBezTo>
                      <a:pt x="7" y="539"/>
                      <a:pt x="15" y="596"/>
                      <a:pt x="45" y="528"/>
                    </a:cubicBezTo>
                    <a:cubicBezTo>
                      <a:pt x="75" y="460"/>
                      <a:pt x="143" y="150"/>
                      <a:pt x="181" y="75"/>
                    </a:cubicBezTo>
                    <a:cubicBezTo>
                      <a:pt x="219" y="0"/>
                      <a:pt x="257" y="83"/>
                      <a:pt x="272" y="7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682" name="Freeform 82"/>
              <p:cNvSpPr>
                <a:spLocks/>
              </p:cNvSpPr>
              <p:nvPr/>
            </p:nvSpPr>
            <p:spPr bwMode="auto">
              <a:xfrm>
                <a:off x="1837" y="2704"/>
                <a:ext cx="272" cy="596"/>
              </a:xfrm>
              <a:custGeom>
                <a:avLst/>
                <a:gdLst>
                  <a:gd name="T0" fmla="*/ 0 w 272"/>
                  <a:gd name="T1" fmla="*/ 483 h 596"/>
                  <a:gd name="T2" fmla="*/ 45 w 272"/>
                  <a:gd name="T3" fmla="*/ 528 h 596"/>
                  <a:gd name="T4" fmla="*/ 181 w 272"/>
                  <a:gd name="T5" fmla="*/ 75 h 596"/>
                  <a:gd name="T6" fmla="*/ 272 w 272"/>
                  <a:gd name="T7" fmla="*/ 75 h 5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2" h="596">
                    <a:moveTo>
                      <a:pt x="0" y="483"/>
                    </a:moveTo>
                    <a:cubicBezTo>
                      <a:pt x="7" y="539"/>
                      <a:pt x="15" y="596"/>
                      <a:pt x="45" y="528"/>
                    </a:cubicBezTo>
                    <a:cubicBezTo>
                      <a:pt x="75" y="460"/>
                      <a:pt x="143" y="150"/>
                      <a:pt x="181" y="75"/>
                    </a:cubicBezTo>
                    <a:cubicBezTo>
                      <a:pt x="219" y="0"/>
                      <a:pt x="257" y="83"/>
                      <a:pt x="272" y="7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683" name="Freeform 83"/>
              <p:cNvSpPr>
                <a:spLocks/>
              </p:cNvSpPr>
              <p:nvPr/>
            </p:nvSpPr>
            <p:spPr bwMode="auto">
              <a:xfrm>
                <a:off x="2018" y="2704"/>
                <a:ext cx="272" cy="596"/>
              </a:xfrm>
              <a:custGeom>
                <a:avLst/>
                <a:gdLst>
                  <a:gd name="T0" fmla="*/ 0 w 272"/>
                  <a:gd name="T1" fmla="*/ 483 h 596"/>
                  <a:gd name="T2" fmla="*/ 45 w 272"/>
                  <a:gd name="T3" fmla="*/ 528 h 596"/>
                  <a:gd name="T4" fmla="*/ 181 w 272"/>
                  <a:gd name="T5" fmla="*/ 75 h 596"/>
                  <a:gd name="T6" fmla="*/ 272 w 272"/>
                  <a:gd name="T7" fmla="*/ 75 h 5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2" h="596">
                    <a:moveTo>
                      <a:pt x="0" y="483"/>
                    </a:moveTo>
                    <a:cubicBezTo>
                      <a:pt x="7" y="539"/>
                      <a:pt x="15" y="596"/>
                      <a:pt x="45" y="528"/>
                    </a:cubicBezTo>
                    <a:cubicBezTo>
                      <a:pt x="75" y="460"/>
                      <a:pt x="143" y="150"/>
                      <a:pt x="181" y="75"/>
                    </a:cubicBezTo>
                    <a:cubicBezTo>
                      <a:pt x="219" y="0"/>
                      <a:pt x="257" y="83"/>
                      <a:pt x="272" y="7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684" name="Freeform 84"/>
              <p:cNvSpPr>
                <a:spLocks/>
              </p:cNvSpPr>
              <p:nvPr/>
            </p:nvSpPr>
            <p:spPr bwMode="auto">
              <a:xfrm>
                <a:off x="2200" y="2704"/>
                <a:ext cx="272" cy="596"/>
              </a:xfrm>
              <a:custGeom>
                <a:avLst/>
                <a:gdLst>
                  <a:gd name="T0" fmla="*/ 0 w 272"/>
                  <a:gd name="T1" fmla="*/ 483 h 596"/>
                  <a:gd name="T2" fmla="*/ 45 w 272"/>
                  <a:gd name="T3" fmla="*/ 528 h 596"/>
                  <a:gd name="T4" fmla="*/ 181 w 272"/>
                  <a:gd name="T5" fmla="*/ 75 h 596"/>
                  <a:gd name="T6" fmla="*/ 272 w 272"/>
                  <a:gd name="T7" fmla="*/ 75 h 5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2" h="596">
                    <a:moveTo>
                      <a:pt x="0" y="483"/>
                    </a:moveTo>
                    <a:cubicBezTo>
                      <a:pt x="7" y="539"/>
                      <a:pt x="15" y="596"/>
                      <a:pt x="45" y="528"/>
                    </a:cubicBezTo>
                    <a:cubicBezTo>
                      <a:pt x="75" y="460"/>
                      <a:pt x="143" y="150"/>
                      <a:pt x="181" y="75"/>
                    </a:cubicBezTo>
                    <a:cubicBezTo>
                      <a:pt x="219" y="0"/>
                      <a:pt x="257" y="83"/>
                      <a:pt x="272" y="7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685" name="Freeform 85"/>
              <p:cNvSpPr>
                <a:spLocks/>
              </p:cNvSpPr>
              <p:nvPr/>
            </p:nvSpPr>
            <p:spPr bwMode="auto">
              <a:xfrm>
                <a:off x="1292" y="2704"/>
                <a:ext cx="272" cy="596"/>
              </a:xfrm>
              <a:custGeom>
                <a:avLst/>
                <a:gdLst>
                  <a:gd name="T0" fmla="*/ 0 w 272"/>
                  <a:gd name="T1" fmla="*/ 483 h 596"/>
                  <a:gd name="T2" fmla="*/ 45 w 272"/>
                  <a:gd name="T3" fmla="*/ 528 h 596"/>
                  <a:gd name="T4" fmla="*/ 181 w 272"/>
                  <a:gd name="T5" fmla="*/ 75 h 596"/>
                  <a:gd name="T6" fmla="*/ 272 w 272"/>
                  <a:gd name="T7" fmla="*/ 75 h 5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2" h="596">
                    <a:moveTo>
                      <a:pt x="0" y="483"/>
                    </a:moveTo>
                    <a:cubicBezTo>
                      <a:pt x="7" y="539"/>
                      <a:pt x="15" y="596"/>
                      <a:pt x="45" y="528"/>
                    </a:cubicBezTo>
                    <a:cubicBezTo>
                      <a:pt x="75" y="460"/>
                      <a:pt x="143" y="150"/>
                      <a:pt x="181" y="75"/>
                    </a:cubicBezTo>
                    <a:cubicBezTo>
                      <a:pt x="219" y="0"/>
                      <a:pt x="257" y="83"/>
                      <a:pt x="272" y="7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686" name="Line 86"/>
              <p:cNvSpPr>
                <a:spLocks noChangeShapeType="1"/>
              </p:cNvSpPr>
              <p:nvPr/>
            </p:nvSpPr>
            <p:spPr bwMode="auto">
              <a:xfrm>
                <a:off x="1247" y="3294"/>
                <a:ext cx="0" cy="3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687" name="Line 87"/>
              <p:cNvSpPr>
                <a:spLocks noChangeShapeType="1"/>
              </p:cNvSpPr>
              <p:nvPr/>
            </p:nvSpPr>
            <p:spPr bwMode="auto">
              <a:xfrm>
                <a:off x="1247" y="3657"/>
                <a:ext cx="31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688" name="Oval 88"/>
              <p:cNvSpPr>
                <a:spLocks noChangeArrowheads="1"/>
              </p:cNvSpPr>
              <p:nvPr/>
            </p:nvSpPr>
            <p:spPr bwMode="auto">
              <a:xfrm>
                <a:off x="1565" y="3612"/>
                <a:ext cx="91" cy="9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5689" name="Oval 89"/>
              <p:cNvSpPr>
                <a:spLocks noChangeArrowheads="1"/>
              </p:cNvSpPr>
              <p:nvPr/>
            </p:nvSpPr>
            <p:spPr bwMode="auto">
              <a:xfrm>
                <a:off x="1791" y="3612"/>
                <a:ext cx="91" cy="9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5690" name="Line 90"/>
              <p:cNvSpPr>
                <a:spLocks noChangeShapeType="1"/>
              </p:cNvSpPr>
              <p:nvPr/>
            </p:nvSpPr>
            <p:spPr bwMode="auto">
              <a:xfrm>
                <a:off x="1655" y="3657"/>
                <a:ext cx="136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691" name="Line 91"/>
              <p:cNvSpPr>
                <a:spLocks noChangeShapeType="1"/>
              </p:cNvSpPr>
              <p:nvPr/>
            </p:nvSpPr>
            <p:spPr bwMode="auto">
              <a:xfrm>
                <a:off x="1882" y="3657"/>
                <a:ext cx="45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692" name="Line 92"/>
              <p:cNvSpPr>
                <a:spLocks noChangeShapeType="1"/>
              </p:cNvSpPr>
              <p:nvPr/>
            </p:nvSpPr>
            <p:spPr bwMode="auto">
              <a:xfrm>
                <a:off x="2336" y="3521"/>
                <a:ext cx="0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693" name="Line 93"/>
              <p:cNvSpPr>
                <a:spLocks noChangeShapeType="1"/>
              </p:cNvSpPr>
              <p:nvPr/>
            </p:nvSpPr>
            <p:spPr bwMode="auto">
              <a:xfrm>
                <a:off x="2517" y="3521"/>
                <a:ext cx="0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694" name="Rectangle 94"/>
              <p:cNvSpPr>
                <a:spLocks noChangeArrowheads="1"/>
              </p:cNvSpPr>
              <p:nvPr/>
            </p:nvSpPr>
            <p:spPr bwMode="auto">
              <a:xfrm>
                <a:off x="2381" y="3566"/>
                <a:ext cx="45" cy="18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5695" name="Rectangle 95"/>
              <p:cNvSpPr>
                <a:spLocks noChangeArrowheads="1"/>
              </p:cNvSpPr>
              <p:nvPr/>
            </p:nvSpPr>
            <p:spPr bwMode="auto">
              <a:xfrm>
                <a:off x="2562" y="3566"/>
                <a:ext cx="45" cy="18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5696" name="Line 96"/>
              <p:cNvSpPr>
                <a:spLocks noChangeShapeType="1"/>
              </p:cNvSpPr>
              <p:nvPr/>
            </p:nvSpPr>
            <p:spPr bwMode="auto">
              <a:xfrm>
                <a:off x="2608" y="3657"/>
                <a:ext cx="4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697" name="Line 97"/>
              <p:cNvSpPr>
                <a:spLocks noChangeShapeType="1"/>
              </p:cNvSpPr>
              <p:nvPr/>
            </p:nvSpPr>
            <p:spPr bwMode="auto">
              <a:xfrm flipV="1">
                <a:off x="2653" y="3158"/>
                <a:ext cx="0" cy="49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25698" name="Group 98"/>
            <p:cNvGrpSpPr>
              <a:grpSpLocks/>
            </p:cNvGrpSpPr>
            <p:nvPr/>
          </p:nvGrpSpPr>
          <p:grpSpPr bwMode="auto">
            <a:xfrm>
              <a:off x="2018" y="1888"/>
              <a:ext cx="2812" cy="1451"/>
              <a:chOff x="2018" y="1888"/>
              <a:chExt cx="2812" cy="1451"/>
            </a:xfrm>
          </p:grpSpPr>
          <p:grpSp>
            <p:nvGrpSpPr>
              <p:cNvPr id="25699" name="Group 99"/>
              <p:cNvGrpSpPr>
                <a:grpSpLocks/>
              </p:cNvGrpSpPr>
              <p:nvPr/>
            </p:nvGrpSpPr>
            <p:grpSpPr bwMode="auto">
              <a:xfrm>
                <a:off x="2018" y="1888"/>
                <a:ext cx="1406" cy="136"/>
                <a:chOff x="2018" y="1888"/>
                <a:chExt cx="1406" cy="136"/>
              </a:xfrm>
            </p:grpSpPr>
            <p:grpSp>
              <p:nvGrpSpPr>
                <p:cNvPr id="25700" name="Group 100"/>
                <p:cNvGrpSpPr>
                  <a:grpSpLocks/>
                </p:cNvGrpSpPr>
                <p:nvPr/>
              </p:nvGrpSpPr>
              <p:grpSpPr bwMode="auto">
                <a:xfrm>
                  <a:off x="2018" y="1888"/>
                  <a:ext cx="136" cy="136"/>
                  <a:chOff x="3878" y="1752"/>
                  <a:chExt cx="504" cy="663"/>
                </a:xfrm>
              </p:grpSpPr>
              <p:graphicFrame>
                <p:nvGraphicFramePr>
                  <p:cNvPr id="25701" name="Object 101"/>
                  <p:cNvGraphicFramePr>
                    <a:graphicFrameLocks noChangeAspect="1"/>
                  </p:cNvGraphicFramePr>
                  <p:nvPr/>
                </p:nvGraphicFramePr>
                <p:xfrm>
                  <a:off x="3878" y="1752"/>
                  <a:ext cx="504" cy="300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1036" name="Bitmap Image" r:id="rId3" imgW="800212" imgH="476316" progId="Paint.Picture">
                          <p:embed/>
                        </p:oleObj>
                      </mc:Choice>
                      <mc:Fallback>
                        <p:oleObj name="Bitmap Image" r:id="rId3" imgW="800212" imgH="476316" progId="Paint.Picture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4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3878" y="1752"/>
                                <a:ext cx="504" cy="300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chemeClr val="accent1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chemeClr val="tx1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chemeClr val="bg2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25702" name="Object 102"/>
                  <p:cNvGraphicFramePr>
                    <a:graphicFrameLocks noChangeAspect="1"/>
                  </p:cNvGraphicFramePr>
                  <p:nvPr/>
                </p:nvGraphicFramePr>
                <p:xfrm>
                  <a:off x="3878" y="2115"/>
                  <a:ext cx="504" cy="300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1037" name="Bitmap Image" r:id="rId5" imgW="800212" imgH="476316" progId="Paint.Picture">
                          <p:embed/>
                        </p:oleObj>
                      </mc:Choice>
                      <mc:Fallback>
                        <p:oleObj name="Bitmap Image" r:id="rId5" imgW="800212" imgH="476316" progId="Paint.Picture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6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3878" y="2115"/>
                                <a:ext cx="504" cy="300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chemeClr val="accent1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chemeClr val="tx1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chemeClr val="bg2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p:grpSp>
            <p:sp>
              <p:nvSpPr>
                <p:cNvPr id="25703" name="Line 103"/>
                <p:cNvSpPr>
                  <a:spLocks noChangeShapeType="1"/>
                </p:cNvSpPr>
                <p:nvPr/>
              </p:nvSpPr>
              <p:spPr bwMode="auto">
                <a:xfrm>
                  <a:off x="2018" y="2024"/>
                  <a:ext cx="140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5704" name="Line 104"/>
                <p:cNvSpPr>
                  <a:spLocks noChangeShapeType="1"/>
                </p:cNvSpPr>
                <p:nvPr/>
              </p:nvSpPr>
              <p:spPr bwMode="auto">
                <a:xfrm>
                  <a:off x="2018" y="1888"/>
                  <a:ext cx="140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25705" name="Group 105"/>
              <p:cNvGrpSpPr>
                <a:grpSpLocks/>
              </p:cNvGrpSpPr>
              <p:nvPr/>
            </p:nvGrpSpPr>
            <p:grpSpPr bwMode="auto">
              <a:xfrm>
                <a:off x="3379" y="1888"/>
                <a:ext cx="1451" cy="1451"/>
                <a:chOff x="3379" y="1888"/>
                <a:chExt cx="1451" cy="1451"/>
              </a:xfrm>
            </p:grpSpPr>
            <p:grpSp>
              <p:nvGrpSpPr>
                <p:cNvPr id="25706" name="Group 106"/>
                <p:cNvGrpSpPr>
                  <a:grpSpLocks/>
                </p:cNvGrpSpPr>
                <p:nvPr/>
              </p:nvGrpSpPr>
              <p:grpSpPr bwMode="auto">
                <a:xfrm>
                  <a:off x="3923" y="3067"/>
                  <a:ext cx="363" cy="272"/>
                  <a:chOff x="3787" y="2795"/>
                  <a:chExt cx="363" cy="272"/>
                </a:xfrm>
              </p:grpSpPr>
              <p:sp>
                <p:nvSpPr>
                  <p:cNvPr id="25707" name="Rectangle 107"/>
                  <p:cNvSpPr>
                    <a:spLocks noChangeArrowheads="1"/>
                  </p:cNvSpPr>
                  <p:nvPr/>
                </p:nvSpPr>
                <p:spPr bwMode="auto">
                  <a:xfrm>
                    <a:off x="3833" y="2840"/>
                    <a:ext cx="45" cy="182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25708" name="Rectangle 108"/>
                  <p:cNvSpPr>
                    <a:spLocks noChangeArrowheads="1"/>
                  </p:cNvSpPr>
                  <p:nvPr/>
                </p:nvSpPr>
                <p:spPr bwMode="auto">
                  <a:xfrm>
                    <a:off x="3969" y="2840"/>
                    <a:ext cx="45" cy="182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25709" name="Rectangle 109"/>
                  <p:cNvSpPr>
                    <a:spLocks noChangeArrowheads="1"/>
                  </p:cNvSpPr>
                  <p:nvPr/>
                </p:nvSpPr>
                <p:spPr bwMode="auto">
                  <a:xfrm>
                    <a:off x="4105" y="2840"/>
                    <a:ext cx="45" cy="182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25710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3787" y="2795"/>
                    <a:ext cx="0" cy="27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5711" name="Line 111"/>
                  <p:cNvSpPr>
                    <a:spLocks noChangeShapeType="1"/>
                  </p:cNvSpPr>
                  <p:nvPr/>
                </p:nvSpPr>
                <p:spPr bwMode="auto">
                  <a:xfrm>
                    <a:off x="3923" y="2795"/>
                    <a:ext cx="0" cy="27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5712" name="Line 112"/>
                  <p:cNvSpPr>
                    <a:spLocks noChangeShapeType="1"/>
                  </p:cNvSpPr>
                  <p:nvPr/>
                </p:nvSpPr>
                <p:spPr bwMode="auto">
                  <a:xfrm>
                    <a:off x="4059" y="2795"/>
                    <a:ext cx="0" cy="27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sp>
              <p:nvSpPr>
                <p:cNvPr id="25713" name="Line 113"/>
                <p:cNvSpPr>
                  <a:spLocks noChangeShapeType="1"/>
                </p:cNvSpPr>
                <p:nvPr/>
              </p:nvSpPr>
              <p:spPr bwMode="auto">
                <a:xfrm>
                  <a:off x="3379" y="1888"/>
                  <a:ext cx="131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5714" name="Line 114"/>
                <p:cNvSpPr>
                  <a:spLocks noChangeShapeType="1"/>
                </p:cNvSpPr>
                <p:nvPr/>
              </p:nvSpPr>
              <p:spPr bwMode="auto">
                <a:xfrm>
                  <a:off x="4694" y="1888"/>
                  <a:ext cx="0" cy="5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5715" name="Oval 115"/>
                <p:cNvSpPr>
                  <a:spLocks noChangeArrowheads="1"/>
                </p:cNvSpPr>
                <p:nvPr/>
              </p:nvSpPr>
              <p:spPr bwMode="auto">
                <a:xfrm>
                  <a:off x="4558" y="2432"/>
                  <a:ext cx="272" cy="318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5716" name="Line 116"/>
                <p:cNvSpPr>
                  <a:spLocks noChangeShapeType="1"/>
                </p:cNvSpPr>
                <p:nvPr/>
              </p:nvSpPr>
              <p:spPr bwMode="auto">
                <a:xfrm>
                  <a:off x="3424" y="2024"/>
                  <a:ext cx="0" cy="117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5717" name="Line 117"/>
                <p:cNvSpPr>
                  <a:spLocks noChangeShapeType="1"/>
                </p:cNvSpPr>
                <p:nvPr/>
              </p:nvSpPr>
              <p:spPr bwMode="auto">
                <a:xfrm>
                  <a:off x="3424" y="3203"/>
                  <a:ext cx="49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5718" name="Line 118"/>
                <p:cNvSpPr>
                  <a:spLocks noChangeShapeType="1"/>
                </p:cNvSpPr>
                <p:nvPr/>
              </p:nvSpPr>
              <p:spPr bwMode="auto">
                <a:xfrm>
                  <a:off x="4286" y="3203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5719" name="Line 119"/>
                <p:cNvSpPr>
                  <a:spLocks noChangeShapeType="1"/>
                </p:cNvSpPr>
                <p:nvPr/>
              </p:nvSpPr>
              <p:spPr bwMode="auto">
                <a:xfrm flipV="1">
                  <a:off x="4694" y="2750"/>
                  <a:ext cx="0" cy="45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5720" name="Text Box 120"/>
                <p:cNvSpPr txBox="1">
                  <a:spLocks noChangeArrowheads="1"/>
                </p:cNvSpPr>
                <p:nvPr/>
              </p:nvSpPr>
              <p:spPr bwMode="auto">
                <a:xfrm>
                  <a:off x="4558" y="2478"/>
                  <a:ext cx="181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GB" altLang="en-US"/>
                    <a:t>M</a:t>
                  </a:r>
                  <a:endParaRPr lang="en-US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66535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WordArt 2"/>
          <p:cNvSpPr>
            <a:spLocks noChangeArrowheads="1" noChangeShapeType="1" noTextEdit="1"/>
          </p:cNvSpPr>
          <p:nvPr/>
        </p:nvSpPr>
        <p:spPr bwMode="auto">
          <a:xfrm>
            <a:off x="1719264" y="228600"/>
            <a:ext cx="8015287" cy="9144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GB" sz="3600" kern="10" spc="-360" dirty="0">
                <a:ln w="12700" cmpd="sng">
                  <a:solidFill>
                    <a:srgbClr val="000099"/>
                  </a:solidFill>
                  <a:prstDash val="solid"/>
                  <a:round/>
                  <a:headEnd/>
                  <a:tailEnd/>
                </a:ln>
                <a:solidFill>
                  <a:srgbClr val="336699"/>
                </a:solidFill>
                <a:latin typeface="Calibri Light" panose="020F0302020204030204" pitchFamily="34" charset="0"/>
              </a:rPr>
              <a:t>The magnetic relay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dirty="0">
                <a:solidFill>
                  <a:srgbClr val="336699"/>
                </a:solidFill>
              </a:rPr>
              <a:t>When switch S is closed there is a small current in the electromagnet.</a:t>
            </a:r>
            <a:endParaRPr lang="en-US" altLang="en-US" dirty="0">
              <a:solidFill>
                <a:srgbClr val="336699"/>
              </a:solidFill>
            </a:endParaRPr>
          </a:p>
        </p:txBody>
      </p:sp>
      <p:grpSp>
        <p:nvGrpSpPr>
          <p:cNvPr id="33796" name="Group 4"/>
          <p:cNvGrpSpPr>
            <a:grpSpLocks/>
          </p:cNvGrpSpPr>
          <p:nvPr/>
        </p:nvGrpSpPr>
        <p:grpSpPr bwMode="auto">
          <a:xfrm>
            <a:off x="2566989" y="2997200"/>
            <a:ext cx="6624637" cy="3240088"/>
            <a:chOff x="657" y="1888"/>
            <a:chExt cx="4173" cy="2041"/>
          </a:xfrm>
        </p:grpSpPr>
        <p:grpSp>
          <p:nvGrpSpPr>
            <p:cNvPr id="33797" name="Group 5"/>
            <p:cNvGrpSpPr>
              <a:grpSpLocks/>
            </p:cNvGrpSpPr>
            <p:nvPr/>
          </p:nvGrpSpPr>
          <p:grpSpPr bwMode="auto">
            <a:xfrm>
              <a:off x="657" y="2069"/>
              <a:ext cx="2086" cy="1860"/>
              <a:chOff x="930" y="1933"/>
              <a:chExt cx="2086" cy="1860"/>
            </a:xfrm>
          </p:grpSpPr>
          <p:sp>
            <p:nvSpPr>
              <p:cNvPr id="33798" name="Rectangle 6"/>
              <p:cNvSpPr>
                <a:spLocks noChangeArrowheads="1"/>
              </p:cNvSpPr>
              <p:nvPr/>
            </p:nvSpPr>
            <p:spPr bwMode="auto">
              <a:xfrm>
                <a:off x="930" y="2205"/>
                <a:ext cx="2086" cy="363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3799" name="Rectangle 7"/>
              <p:cNvSpPr>
                <a:spLocks noChangeArrowheads="1"/>
              </p:cNvSpPr>
              <p:nvPr/>
            </p:nvSpPr>
            <p:spPr bwMode="auto">
              <a:xfrm>
                <a:off x="930" y="2205"/>
                <a:ext cx="362" cy="1089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3800" name="Line 8"/>
              <p:cNvSpPr>
                <a:spLocks noChangeShapeType="1"/>
              </p:cNvSpPr>
              <p:nvPr/>
            </p:nvSpPr>
            <p:spPr bwMode="auto">
              <a:xfrm flipV="1">
                <a:off x="1292" y="2251"/>
                <a:ext cx="0" cy="317"/>
              </a:xfrm>
              <a:prstGeom prst="line">
                <a:avLst/>
              </a:prstGeom>
              <a:noFill/>
              <a:ln w="9525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801" name="Rectangle 9"/>
              <p:cNvSpPr>
                <a:spLocks noChangeArrowheads="1"/>
              </p:cNvSpPr>
              <p:nvPr/>
            </p:nvSpPr>
            <p:spPr bwMode="auto">
              <a:xfrm>
                <a:off x="1292" y="2795"/>
                <a:ext cx="1407" cy="363"/>
              </a:xfrm>
              <a:prstGeom prst="rect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33802" name="Group 10"/>
              <p:cNvGrpSpPr>
                <a:grpSpLocks/>
              </p:cNvGrpSpPr>
              <p:nvPr/>
            </p:nvGrpSpPr>
            <p:grpSpPr bwMode="auto">
              <a:xfrm>
                <a:off x="2517" y="1933"/>
                <a:ext cx="408" cy="1225"/>
                <a:chOff x="3379" y="2296"/>
                <a:chExt cx="408" cy="1225"/>
              </a:xfrm>
            </p:grpSpPr>
            <p:grpSp>
              <p:nvGrpSpPr>
                <p:cNvPr id="33803" name="Group 11"/>
                <p:cNvGrpSpPr>
                  <a:grpSpLocks/>
                </p:cNvGrpSpPr>
                <p:nvPr/>
              </p:nvGrpSpPr>
              <p:grpSpPr bwMode="auto">
                <a:xfrm>
                  <a:off x="3379" y="2296"/>
                  <a:ext cx="408" cy="1225"/>
                  <a:chOff x="3379" y="2296"/>
                  <a:chExt cx="408" cy="1225"/>
                </a:xfrm>
              </p:grpSpPr>
              <p:sp>
                <p:nvSpPr>
                  <p:cNvPr id="33804" name="Rectangle 12"/>
                  <p:cNvSpPr>
                    <a:spLocks noChangeArrowheads="1"/>
                  </p:cNvSpPr>
                  <p:nvPr/>
                </p:nvSpPr>
                <p:spPr bwMode="auto">
                  <a:xfrm>
                    <a:off x="3379" y="2296"/>
                    <a:ext cx="91" cy="272"/>
                  </a:xfrm>
                  <a:prstGeom prst="rect">
                    <a:avLst/>
                  </a:prstGeom>
                  <a:solidFill>
                    <a:srgbClr val="333333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33805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3379" y="2478"/>
                    <a:ext cx="408" cy="90"/>
                  </a:xfrm>
                  <a:prstGeom prst="rect">
                    <a:avLst/>
                  </a:prstGeom>
                  <a:solidFill>
                    <a:srgbClr val="333333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33806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3696" y="2478"/>
                    <a:ext cx="91" cy="1043"/>
                  </a:xfrm>
                  <a:prstGeom prst="rect">
                    <a:avLst/>
                  </a:prstGeom>
                  <a:solidFill>
                    <a:srgbClr val="333333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  <p:sp>
              <p:nvSpPr>
                <p:cNvPr id="33807" name="Oval 15"/>
                <p:cNvSpPr>
                  <a:spLocks noChangeArrowheads="1"/>
                </p:cNvSpPr>
                <p:nvPr/>
              </p:nvSpPr>
              <p:spPr bwMode="auto">
                <a:xfrm>
                  <a:off x="3696" y="2704"/>
                  <a:ext cx="91" cy="91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33808" name="Freeform 16"/>
              <p:cNvSpPr>
                <a:spLocks/>
              </p:cNvSpPr>
              <p:nvPr/>
            </p:nvSpPr>
            <p:spPr bwMode="auto">
              <a:xfrm>
                <a:off x="2381" y="2704"/>
                <a:ext cx="272" cy="596"/>
              </a:xfrm>
              <a:custGeom>
                <a:avLst/>
                <a:gdLst>
                  <a:gd name="T0" fmla="*/ 0 w 272"/>
                  <a:gd name="T1" fmla="*/ 483 h 596"/>
                  <a:gd name="T2" fmla="*/ 45 w 272"/>
                  <a:gd name="T3" fmla="*/ 528 h 596"/>
                  <a:gd name="T4" fmla="*/ 181 w 272"/>
                  <a:gd name="T5" fmla="*/ 75 h 596"/>
                  <a:gd name="T6" fmla="*/ 272 w 272"/>
                  <a:gd name="T7" fmla="*/ 75 h 5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2" h="596">
                    <a:moveTo>
                      <a:pt x="0" y="483"/>
                    </a:moveTo>
                    <a:cubicBezTo>
                      <a:pt x="7" y="539"/>
                      <a:pt x="15" y="596"/>
                      <a:pt x="45" y="528"/>
                    </a:cubicBezTo>
                    <a:cubicBezTo>
                      <a:pt x="75" y="460"/>
                      <a:pt x="143" y="150"/>
                      <a:pt x="181" y="75"/>
                    </a:cubicBezTo>
                    <a:cubicBezTo>
                      <a:pt x="219" y="0"/>
                      <a:pt x="257" y="83"/>
                      <a:pt x="272" y="7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809" name="Freeform 17"/>
              <p:cNvSpPr>
                <a:spLocks/>
              </p:cNvSpPr>
              <p:nvPr/>
            </p:nvSpPr>
            <p:spPr bwMode="auto">
              <a:xfrm>
                <a:off x="1474" y="2704"/>
                <a:ext cx="272" cy="596"/>
              </a:xfrm>
              <a:custGeom>
                <a:avLst/>
                <a:gdLst>
                  <a:gd name="T0" fmla="*/ 0 w 272"/>
                  <a:gd name="T1" fmla="*/ 483 h 596"/>
                  <a:gd name="T2" fmla="*/ 45 w 272"/>
                  <a:gd name="T3" fmla="*/ 528 h 596"/>
                  <a:gd name="T4" fmla="*/ 181 w 272"/>
                  <a:gd name="T5" fmla="*/ 75 h 596"/>
                  <a:gd name="T6" fmla="*/ 272 w 272"/>
                  <a:gd name="T7" fmla="*/ 75 h 5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2" h="596">
                    <a:moveTo>
                      <a:pt x="0" y="483"/>
                    </a:moveTo>
                    <a:cubicBezTo>
                      <a:pt x="7" y="539"/>
                      <a:pt x="15" y="596"/>
                      <a:pt x="45" y="528"/>
                    </a:cubicBezTo>
                    <a:cubicBezTo>
                      <a:pt x="75" y="460"/>
                      <a:pt x="143" y="150"/>
                      <a:pt x="181" y="75"/>
                    </a:cubicBezTo>
                    <a:cubicBezTo>
                      <a:pt x="219" y="0"/>
                      <a:pt x="257" y="83"/>
                      <a:pt x="272" y="7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810" name="Freeform 18"/>
              <p:cNvSpPr>
                <a:spLocks/>
              </p:cNvSpPr>
              <p:nvPr/>
            </p:nvSpPr>
            <p:spPr bwMode="auto">
              <a:xfrm>
                <a:off x="1655" y="2704"/>
                <a:ext cx="272" cy="596"/>
              </a:xfrm>
              <a:custGeom>
                <a:avLst/>
                <a:gdLst>
                  <a:gd name="T0" fmla="*/ 0 w 272"/>
                  <a:gd name="T1" fmla="*/ 483 h 596"/>
                  <a:gd name="T2" fmla="*/ 45 w 272"/>
                  <a:gd name="T3" fmla="*/ 528 h 596"/>
                  <a:gd name="T4" fmla="*/ 181 w 272"/>
                  <a:gd name="T5" fmla="*/ 75 h 596"/>
                  <a:gd name="T6" fmla="*/ 272 w 272"/>
                  <a:gd name="T7" fmla="*/ 75 h 5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2" h="596">
                    <a:moveTo>
                      <a:pt x="0" y="483"/>
                    </a:moveTo>
                    <a:cubicBezTo>
                      <a:pt x="7" y="539"/>
                      <a:pt x="15" y="596"/>
                      <a:pt x="45" y="528"/>
                    </a:cubicBezTo>
                    <a:cubicBezTo>
                      <a:pt x="75" y="460"/>
                      <a:pt x="143" y="150"/>
                      <a:pt x="181" y="75"/>
                    </a:cubicBezTo>
                    <a:cubicBezTo>
                      <a:pt x="219" y="0"/>
                      <a:pt x="257" y="83"/>
                      <a:pt x="272" y="7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811" name="Freeform 19"/>
              <p:cNvSpPr>
                <a:spLocks/>
              </p:cNvSpPr>
              <p:nvPr/>
            </p:nvSpPr>
            <p:spPr bwMode="auto">
              <a:xfrm>
                <a:off x="1837" y="2704"/>
                <a:ext cx="272" cy="596"/>
              </a:xfrm>
              <a:custGeom>
                <a:avLst/>
                <a:gdLst>
                  <a:gd name="T0" fmla="*/ 0 w 272"/>
                  <a:gd name="T1" fmla="*/ 483 h 596"/>
                  <a:gd name="T2" fmla="*/ 45 w 272"/>
                  <a:gd name="T3" fmla="*/ 528 h 596"/>
                  <a:gd name="T4" fmla="*/ 181 w 272"/>
                  <a:gd name="T5" fmla="*/ 75 h 596"/>
                  <a:gd name="T6" fmla="*/ 272 w 272"/>
                  <a:gd name="T7" fmla="*/ 75 h 5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2" h="596">
                    <a:moveTo>
                      <a:pt x="0" y="483"/>
                    </a:moveTo>
                    <a:cubicBezTo>
                      <a:pt x="7" y="539"/>
                      <a:pt x="15" y="596"/>
                      <a:pt x="45" y="528"/>
                    </a:cubicBezTo>
                    <a:cubicBezTo>
                      <a:pt x="75" y="460"/>
                      <a:pt x="143" y="150"/>
                      <a:pt x="181" y="75"/>
                    </a:cubicBezTo>
                    <a:cubicBezTo>
                      <a:pt x="219" y="0"/>
                      <a:pt x="257" y="83"/>
                      <a:pt x="272" y="7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812" name="Freeform 20"/>
              <p:cNvSpPr>
                <a:spLocks/>
              </p:cNvSpPr>
              <p:nvPr/>
            </p:nvSpPr>
            <p:spPr bwMode="auto">
              <a:xfrm>
                <a:off x="2018" y="2704"/>
                <a:ext cx="272" cy="596"/>
              </a:xfrm>
              <a:custGeom>
                <a:avLst/>
                <a:gdLst>
                  <a:gd name="T0" fmla="*/ 0 w 272"/>
                  <a:gd name="T1" fmla="*/ 483 h 596"/>
                  <a:gd name="T2" fmla="*/ 45 w 272"/>
                  <a:gd name="T3" fmla="*/ 528 h 596"/>
                  <a:gd name="T4" fmla="*/ 181 w 272"/>
                  <a:gd name="T5" fmla="*/ 75 h 596"/>
                  <a:gd name="T6" fmla="*/ 272 w 272"/>
                  <a:gd name="T7" fmla="*/ 75 h 5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2" h="596">
                    <a:moveTo>
                      <a:pt x="0" y="483"/>
                    </a:moveTo>
                    <a:cubicBezTo>
                      <a:pt x="7" y="539"/>
                      <a:pt x="15" y="596"/>
                      <a:pt x="45" y="528"/>
                    </a:cubicBezTo>
                    <a:cubicBezTo>
                      <a:pt x="75" y="460"/>
                      <a:pt x="143" y="150"/>
                      <a:pt x="181" y="75"/>
                    </a:cubicBezTo>
                    <a:cubicBezTo>
                      <a:pt x="219" y="0"/>
                      <a:pt x="257" y="83"/>
                      <a:pt x="272" y="7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813" name="Freeform 21"/>
              <p:cNvSpPr>
                <a:spLocks/>
              </p:cNvSpPr>
              <p:nvPr/>
            </p:nvSpPr>
            <p:spPr bwMode="auto">
              <a:xfrm>
                <a:off x="2200" y="2704"/>
                <a:ext cx="272" cy="596"/>
              </a:xfrm>
              <a:custGeom>
                <a:avLst/>
                <a:gdLst>
                  <a:gd name="T0" fmla="*/ 0 w 272"/>
                  <a:gd name="T1" fmla="*/ 483 h 596"/>
                  <a:gd name="T2" fmla="*/ 45 w 272"/>
                  <a:gd name="T3" fmla="*/ 528 h 596"/>
                  <a:gd name="T4" fmla="*/ 181 w 272"/>
                  <a:gd name="T5" fmla="*/ 75 h 596"/>
                  <a:gd name="T6" fmla="*/ 272 w 272"/>
                  <a:gd name="T7" fmla="*/ 75 h 5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2" h="596">
                    <a:moveTo>
                      <a:pt x="0" y="483"/>
                    </a:moveTo>
                    <a:cubicBezTo>
                      <a:pt x="7" y="539"/>
                      <a:pt x="15" y="596"/>
                      <a:pt x="45" y="528"/>
                    </a:cubicBezTo>
                    <a:cubicBezTo>
                      <a:pt x="75" y="460"/>
                      <a:pt x="143" y="150"/>
                      <a:pt x="181" y="75"/>
                    </a:cubicBezTo>
                    <a:cubicBezTo>
                      <a:pt x="219" y="0"/>
                      <a:pt x="257" y="83"/>
                      <a:pt x="272" y="7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814" name="Freeform 22"/>
              <p:cNvSpPr>
                <a:spLocks/>
              </p:cNvSpPr>
              <p:nvPr/>
            </p:nvSpPr>
            <p:spPr bwMode="auto">
              <a:xfrm>
                <a:off x="1292" y="2704"/>
                <a:ext cx="272" cy="596"/>
              </a:xfrm>
              <a:custGeom>
                <a:avLst/>
                <a:gdLst>
                  <a:gd name="T0" fmla="*/ 0 w 272"/>
                  <a:gd name="T1" fmla="*/ 483 h 596"/>
                  <a:gd name="T2" fmla="*/ 45 w 272"/>
                  <a:gd name="T3" fmla="*/ 528 h 596"/>
                  <a:gd name="T4" fmla="*/ 181 w 272"/>
                  <a:gd name="T5" fmla="*/ 75 h 596"/>
                  <a:gd name="T6" fmla="*/ 272 w 272"/>
                  <a:gd name="T7" fmla="*/ 75 h 5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2" h="596">
                    <a:moveTo>
                      <a:pt x="0" y="483"/>
                    </a:moveTo>
                    <a:cubicBezTo>
                      <a:pt x="7" y="539"/>
                      <a:pt x="15" y="596"/>
                      <a:pt x="45" y="528"/>
                    </a:cubicBezTo>
                    <a:cubicBezTo>
                      <a:pt x="75" y="460"/>
                      <a:pt x="143" y="150"/>
                      <a:pt x="181" y="75"/>
                    </a:cubicBezTo>
                    <a:cubicBezTo>
                      <a:pt x="219" y="0"/>
                      <a:pt x="257" y="83"/>
                      <a:pt x="272" y="7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815" name="Line 23"/>
              <p:cNvSpPr>
                <a:spLocks noChangeShapeType="1"/>
              </p:cNvSpPr>
              <p:nvPr/>
            </p:nvSpPr>
            <p:spPr bwMode="auto">
              <a:xfrm>
                <a:off x="1247" y="3294"/>
                <a:ext cx="0" cy="3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816" name="Line 24"/>
              <p:cNvSpPr>
                <a:spLocks noChangeShapeType="1"/>
              </p:cNvSpPr>
              <p:nvPr/>
            </p:nvSpPr>
            <p:spPr bwMode="auto">
              <a:xfrm>
                <a:off x="1247" y="3657"/>
                <a:ext cx="31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817" name="Oval 25"/>
              <p:cNvSpPr>
                <a:spLocks noChangeArrowheads="1"/>
              </p:cNvSpPr>
              <p:nvPr/>
            </p:nvSpPr>
            <p:spPr bwMode="auto">
              <a:xfrm>
                <a:off x="1565" y="3612"/>
                <a:ext cx="91" cy="9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3818" name="Oval 26"/>
              <p:cNvSpPr>
                <a:spLocks noChangeArrowheads="1"/>
              </p:cNvSpPr>
              <p:nvPr/>
            </p:nvSpPr>
            <p:spPr bwMode="auto">
              <a:xfrm>
                <a:off x="1791" y="3612"/>
                <a:ext cx="91" cy="9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3819" name="Line 27"/>
              <p:cNvSpPr>
                <a:spLocks noChangeShapeType="1"/>
              </p:cNvSpPr>
              <p:nvPr/>
            </p:nvSpPr>
            <p:spPr bwMode="auto">
              <a:xfrm>
                <a:off x="1655" y="3657"/>
                <a:ext cx="136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820" name="Line 28"/>
              <p:cNvSpPr>
                <a:spLocks noChangeShapeType="1"/>
              </p:cNvSpPr>
              <p:nvPr/>
            </p:nvSpPr>
            <p:spPr bwMode="auto">
              <a:xfrm>
                <a:off x="1882" y="3657"/>
                <a:ext cx="45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821" name="Line 29"/>
              <p:cNvSpPr>
                <a:spLocks noChangeShapeType="1"/>
              </p:cNvSpPr>
              <p:nvPr/>
            </p:nvSpPr>
            <p:spPr bwMode="auto">
              <a:xfrm>
                <a:off x="2336" y="3521"/>
                <a:ext cx="0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822" name="Line 30"/>
              <p:cNvSpPr>
                <a:spLocks noChangeShapeType="1"/>
              </p:cNvSpPr>
              <p:nvPr/>
            </p:nvSpPr>
            <p:spPr bwMode="auto">
              <a:xfrm>
                <a:off x="2517" y="3521"/>
                <a:ext cx="0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823" name="Rectangle 31"/>
              <p:cNvSpPr>
                <a:spLocks noChangeArrowheads="1"/>
              </p:cNvSpPr>
              <p:nvPr/>
            </p:nvSpPr>
            <p:spPr bwMode="auto">
              <a:xfrm>
                <a:off x="2381" y="3566"/>
                <a:ext cx="45" cy="18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3824" name="Rectangle 32"/>
              <p:cNvSpPr>
                <a:spLocks noChangeArrowheads="1"/>
              </p:cNvSpPr>
              <p:nvPr/>
            </p:nvSpPr>
            <p:spPr bwMode="auto">
              <a:xfrm>
                <a:off x="2562" y="3566"/>
                <a:ext cx="45" cy="18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3825" name="Line 33"/>
              <p:cNvSpPr>
                <a:spLocks noChangeShapeType="1"/>
              </p:cNvSpPr>
              <p:nvPr/>
            </p:nvSpPr>
            <p:spPr bwMode="auto">
              <a:xfrm>
                <a:off x="2608" y="3657"/>
                <a:ext cx="4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826" name="Line 34"/>
              <p:cNvSpPr>
                <a:spLocks noChangeShapeType="1"/>
              </p:cNvSpPr>
              <p:nvPr/>
            </p:nvSpPr>
            <p:spPr bwMode="auto">
              <a:xfrm flipV="1">
                <a:off x="2653" y="3158"/>
                <a:ext cx="0" cy="49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33827" name="Group 35"/>
            <p:cNvGrpSpPr>
              <a:grpSpLocks/>
            </p:cNvGrpSpPr>
            <p:nvPr/>
          </p:nvGrpSpPr>
          <p:grpSpPr bwMode="auto">
            <a:xfrm>
              <a:off x="2018" y="1888"/>
              <a:ext cx="2812" cy="1451"/>
              <a:chOff x="2018" y="1888"/>
              <a:chExt cx="2812" cy="1451"/>
            </a:xfrm>
          </p:grpSpPr>
          <p:grpSp>
            <p:nvGrpSpPr>
              <p:cNvPr id="33828" name="Group 36"/>
              <p:cNvGrpSpPr>
                <a:grpSpLocks/>
              </p:cNvGrpSpPr>
              <p:nvPr/>
            </p:nvGrpSpPr>
            <p:grpSpPr bwMode="auto">
              <a:xfrm>
                <a:off x="2018" y="1888"/>
                <a:ext cx="1406" cy="136"/>
                <a:chOff x="2018" y="1888"/>
                <a:chExt cx="1406" cy="136"/>
              </a:xfrm>
            </p:grpSpPr>
            <p:grpSp>
              <p:nvGrpSpPr>
                <p:cNvPr id="33829" name="Group 37"/>
                <p:cNvGrpSpPr>
                  <a:grpSpLocks/>
                </p:cNvGrpSpPr>
                <p:nvPr/>
              </p:nvGrpSpPr>
              <p:grpSpPr bwMode="auto">
                <a:xfrm>
                  <a:off x="2018" y="1888"/>
                  <a:ext cx="136" cy="136"/>
                  <a:chOff x="3878" y="1752"/>
                  <a:chExt cx="504" cy="663"/>
                </a:xfrm>
              </p:grpSpPr>
              <p:graphicFrame>
                <p:nvGraphicFramePr>
                  <p:cNvPr id="33830" name="Object 38"/>
                  <p:cNvGraphicFramePr>
                    <a:graphicFrameLocks noChangeAspect="1"/>
                  </p:cNvGraphicFramePr>
                  <p:nvPr/>
                </p:nvGraphicFramePr>
                <p:xfrm>
                  <a:off x="3878" y="1752"/>
                  <a:ext cx="504" cy="300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2060" name="Bitmap Image" r:id="rId3" imgW="800212" imgH="476316" progId="Paint.Picture">
                          <p:embed/>
                        </p:oleObj>
                      </mc:Choice>
                      <mc:Fallback>
                        <p:oleObj name="Bitmap Image" r:id="rId3" imgW="800212" imgH="476316" progId="Paint.Picture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4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3878" y="1752"/>
                                <a:ext cx="504" cy="300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chemeClr val="accent1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chemeClr val="tx1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chemeClr val="bg2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33831" name="Object 39"/>
                  <p:cNvGraphicFramePr>
                    <a:graphicFrameLocks noChangeAspect="1"/>
                  </p:cNvGraphicFramePr>
                  <p:nvPr/>
                </p:nvGraphicFramePr>
                <p:xfrm>
                  <a:off x="3878" y="2115"/>
                  <a:ext cx="504" cy="300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2061" name="Bitmap Image" r:id="rId5" imgW="800212" imgH="476316" progId="Paint.Picture">
                          <p:embed/>
                        </p:oleObj>
                      </mc:Choice>
                      <mc:Fallback>
                        <p:oleObj name="Bitmap Image" r:id="rId5" imgW="800212" imgH="476316" progId="Paint.Picture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6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3878" y="2115"/>
                                <a:ext cx="504" cy="300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chemeClr val="accent1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chemeClr val="tx1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chemeClr val="bg2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p:grpSp>
            <p:sp>
              <p:nvSpPr>
                <p:cNvPr id="33832" name="Line 40"/>
                <p:cNvSpPr>
                  <a:spLocks noChangeShapeType="1"/>
                </p:cNvSpPr>
                <p:nvPr/>
              </p:nvSpPr>
              <p:spPr bwMode="auto">
                <a:xfrm>
                  <a:off x="2018" y="2024"/>
                  <a:ext cx="140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3833" name="Line 41"/>
                <p:cNvSpPr>
                  <a:spLocks noChangeShapeType="1"/>
                </p:cNvSpPr>
                <p:nvPr/>
              </p:nvSpPr>
              <p:spPr bwMode="auto">
                <a:xfrm>
                  <a:off x="2018" y="1888"/>
                  <a:ext cx="140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33834" name="Group 42"/>
              <p:cNvGrpSpPr>
                <a:grpSpLocks/>
              </p:cNvGrpSpPr>
              <p:nvPr/>
            </p:nvGrpSpPr>
            <p:grpSpPr bwMode="auto">
              <a:xfrm>
                <a:off x="3379" y="1888"/>
                <a:ext cx="1451" cy="1451"/>
                <a:chOff x="3379" y="1888"/>
                <a:chExt cx="1451" cy="1451"/>
              </a:xfrm>
            </p:grpSpPr>
            <p:grpSp>
              <p:nvGrpSpPr>
                <p:cNvPr id="33835" name="Group 43"/>
                <p:cNvGrpSpPr>
                  <a:grpSpLocks/>
                </p:cNvGrpSpPr>
                <p:nvPr/>
              </p:nvGrpSpPr>
              <p:grpSpPr bwMode="auto">
                <a:xfrm>
                  <a:off x="3923" y="3067"/>
                  <a:ext cx="363" cy="272"/>
                  <a:chOff x="3787" y="2795"/>
                  <a:chExt cx="363" cy="272"/>
                </a:xfrm>
              </p:grpSpPr>
              <p:sp>
                <p:nvSpPr>
                  <p:cNvPr id="33836" name="Rectangle 44"/>
                  <p:cNvSpPr>
                    <a:spLocks noChangeArrowheads="1"/>
                  </p:cNvSpPr>
                  <p:nvPr/>
                </p:nvSpPr>
                <p:spPr bwMode="auto">
                  <a:xfrm>
                    <a:off x="3833" y="2840"/>
                    <a:ext cx="45" cy="182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33837" name="Rectangle 45"/>
                  <p:cNvSpPr>
                    <a:spLocks noChangeArrowheads="1"/>
                  </p:cNvSpPr>
                  <p:nvPr/>
                </p:nvSpPr>
                <p:spPr bwMode="auto">
                  <a:xfrm>
                    <a:off x="3969" y="2840"/>
                    <a:ext cx="45" cy="182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33838" name="Rectangle 46"/>
                  <p:cNvSpPr>
                    <a:spLocks noChangeArrowheads="1"/>
                  </p:cNvSpPr>
                  <p:nvPr/>
                </p:nvSpPr>
                <p:spPr bwMode="auto">
                  <a:xfrm>
                    <a:off x="4105" y="2840"/>
                    <a:ext cx="45" cy="182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33839" name="Line 47"/>
                  <p:cNvSpPr>
                    <a:spLocks noChangeShapeType="1"/>
                  </p:cNvSpPr>
                  <p:nvPr/>
                </p:nvSpPr>
                <p:spPr bwMode="auto">
                  <a:xfrm>
                    <a:off x="3787" y="2795"/>
                    <a:ext cx="0" cy="27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3840" name="Line 48"/>
                  <p:cNvSpPr>
                    <a:spLocks noChangeShapeType="1"/>
                  </p:cNvSpPr>
                  <p:nvPr/>
                </p:nvSpPr>
                <p:spPr bwMode="auto">
                  <a:xfrm>
                    <a:off x="3923" y="2795"/>
                    <a:ext cx="0" cy="27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3841" name="Line 49"/>
                  <p:cNvSpPr>
                    <a:spLocks noChangeShapeType="1"/>
                  </p:cNvSpPr>
                  <p:nvPr/>
                </p:nvSpPr>
                <p:spPr bwMode="auto">
                  <a:xfrm>
                    <a:off x="4059" y="2795"/>
                    <a:ext cx="0" cy="27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sp>
              <p:nvSpPr>
                <p:cNvPr id="33842" name="Line 50"/>
                <p:cNvSpPr>
                  <a:spLocks noChangeShapeType="1"/>
                </p:cNvSpPr>
                <p:nvPr/>
              </p:nvSpPr>
              <p:spPr bwMode="auto">
                <a:xfrm>
                  <a:off x="3379" y="1888"/>
                  <a:ext cx="131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3843" name="Line 51"/>
                <p:cNvSpPr>
                  <a:spLocks noChangeShapeType="1"/>
                </p:cNvSpPr>
                <p:nvPr/>
              </p:nvSpPr>
              <p:spPr bwMode="auto">
                <a:xfrm>
                  <a:off x="4694" y="1888"/>
                  <a:ext cx="0" cy="5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3844" name="Oval 52"/>
                <p:cNvSpPr>
                  <a:spLocks noChangeArrowheads="1"/>
                </p:cNvSpPr>
                <p:nvPr/>
              </p:nvSpPr>
              <p:spPr bwMode="auto">
                <a:xfrm>
                  <a:off x="4558" y="2432"/>
                  <a:ext cx="272" cy="318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33845" name="Line 53"/>
                <p:cNvSpPr>
                  <a:spLocks noChangeShapeType="1"/>
                </p:cNvSpPr>
                <p:nvPr/>
              </p:nvSpPr>
              <p:spPr bwMode="auto">
                <a:xfrm>
                  <a:off x="3424" y="2024"/>
                  <a:ext cx="0" cy="117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3846" name="Line 54"/>
                <p:cNvSpPr>
                  <a:spLocks noChangeShapeType="1"/>
                </p:cNvSpPr>
                <p:nvPr/>
              </p:nvSpPr>
              <p:spPr bwMode="auto">
                <a:xfrm>
                  <a:off x="3424" y="3203"/>
                  <a:ext cx="49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3847" name="Line 55"/>
                <p:cNvSpPr>
                  <a:spLocks noChangeShapeType="1"/>
                </p:cNvSpPr>
                <p:nvPr/>
              </p:nvSpPr>
              <p:spPr bwMode="auto">
                <a:xfrm>
                  <a:off x="4286" y="3203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3848" name="Line 56"/>
                <p:cNvSpPr>
                  <a:spLocks noChangeShapeType="1"/>
                </p:cNvSpPr>
                <p:nvPr/>
              </p:nvSpPr>
              <p:spPr bwMode="auto">
                <a:xfrm flipV="1">
                  <a:off x="4694" y="2750"/>
                  <a:ext cx="0" cy="45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3849" name="Text Box 57"/>
                <p:cNvSpPr txBox="1">
                  <a:spLocks noChangeArrowheads="1"/>
                </p:cNvSpPr>
                <p:nvPr/>
              </p:nvSpPr>
              <p:spPr bwMode="auto">
                <a:xfrm>
                  <a:off x="4558" y="2478"/>
                  <a:ext cx="181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GB" altLang="en-US"/>
                    <a:t>M</a:t>
                  </a:r>
                  <a:endParaRPr lang="en-US" altLang="en-US"/>
                </a:p>
              </p:txBody>
            </p:sp>
          </p:grpSp>
        </p:grpSp>
      </p:grpSp>
      <p:grpSp>
        <p:nvGrpSpPr>
          <p:cNvPr id="33857" name="Group 65"/>
          <p:cNvGrpSpPr>
            <a:grpSpLocks/>
          </p:cNvGrpSpPr>
          <p:nvPr/>
        </p:nvGrpSpPr>
        <p:grpSpPr bwMode="auto">
          <a:xfrm>
            <a:off x="2424114" y="6165851"/>
            <a:ext cx="2879725" cy="468313"/>
            <a:chOff x="567" y="3884"/>
            <a:chExt cx="1814" cy="295"/>
          </a:xfrm>
        </p:grpSpPr>
        <p:sp>
          <p:nvSpPr>
            <p:cNvPr id="33855" name="Line 63"/>
            <p:cNvSpPr>
              <a:spLocks noChangeShapeType="1"/>
            </p:cNvSpPr>
            <p:nvPr/>
          </p:nvSpPr>
          <p:spPr bwMode="auto">
            <a:xfrm flipV="1">
              <a:off x="567" y="3884"/>
              <a:ext cx="725" cy="27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3856" name="Text Box 64"/>
            <p:cNvSpPr txBox="1">
              <a:spLocks noChangeArrowheads="1"/>
            </p:cNvSpPr>
            <p:nvPr/>
          </p:nvSpPr>
          <p:spPr bwMode="auto">
            <a:xfrm>
              <a:off x="1202" y="3929"/>
              <a:ext cx="117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altLang="en-US" sz="2000"/>
                <a:t>Switch S</a:t>
              </a:r>
              <a:endParaRPr lang="en-US" altLang="en-US" sz="2000"/>
            </a:p>
          </p:txBody>
        </p:sp>
      </p:grpSp>
    </p:spTree>
    <p:extLst>
      <p:ext uri="{BB962C8B-B14F-4D97-AF65-F5344CB8AC3E}">
        <p14:creationId xmlns:p14="http://schemas.microsoft.com/office/powerpoint/2010/main" val="3517330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8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8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8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8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WordArt 2"/>
          <p:cNvSpPr>
            <a:spLocks noChangeArrowheads="1" noChangeShapeType="1" noTextEdit="1"/>
          </p:cNvSpPr>
          <p:nvPr/>
        </p:nvSpPr>
        <p:spPr bwMode="auto">
          <a:xfrm>
            <a:off x="1719264" y="228600"/>
            <a:ext cx="8015287" cy="9144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GB" sz="3600" kern="10" spc="-360" dirty="0">
                <a:ln w="12700" cmpd="sng">
                  <a:solidFill>
                    <a:srgbClr val="000099"/>
                  </a:solidFill>
                  <a:prstDash val="solid"/>
                  <a:round/>
                  <a:headEnd/>
                  <a:tailEnd/>
                </a:ln>
                <a:solidFill>
                  <a:srgbClr val="336699"/>
                </a:solidFill>
                <a:latin typeface="Calibri Light" panose="020F0302020204030204" pitchFamily="34" charset="0"/>
              </a:rPr>
              <a:t>The magnetic relay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dirty="0">
                <a:solidFill>
                  <a:srgbClr val="336699"/>
                </a:solidFill>
              </a:rPr>
              <a:t>The magnetic field produced pulls the pivoted armature towards the magnet.</a:t>
            </a:r>
            <a:endParaRPr lang="en-US" altLang="en-US" dirty="0">
              <a:solidFill>
                <a:srgbClr val="336699"/>
              </a:solidFill>
            </a:endParaRPr>
          </a:p>
        </p:txBody>
      </p:sp>
      <p:grpSp>
        <p:nvGrpSpPr>
          <p:cNvPr id="34820" name="Group 4"/>
          <p:cNvGrpSpPr>
            <a:grpSpLocks/>
          </p:cNvGrpSpPr>
          <p:nvPr/>
        </p:nvGrpSpPr>
        <p:grpSpPr bwMode="auto">
          <a:xfrm>
            <a:off x="2566989" y="2997200"/>
            <a:ext cx="6624637" cy="3240088"/>
            <a:chOff x="657" y="1888"/>
            <a:chExt cx="4173" cy="2041"/>
          </a:xfrm>
        </p:grpSpPr>
        <p:grpSp>
          <p:nvGrpSpPr>
            <p:cNvPr id="34821" name="Group 5"/>
            <p:cNvGrpSpPr>
              <a:grpSpLocks/>
            </p:cNvGrpSpPr>
            <p:nvPr/>
          </p:nvGrpSpPr>
          <p:grpSpPr bwMode="auto">
            <a:xfrm>
              <a:off x="657" y="2069"/>
              <a:ext cx="2086" cy="1860"/>
              <a:chOff x="930" y="1933"/>
              <a:chExt cx="2086" cy="1860"/>
            </a:xfrm>
          </p:grpSpPr>
          <p:sp>
            <p:nvSpPr>
              <p:cNvPr id="34822" name="Rectangle 6"/>
              <p:cNvSpPr>
                <a:spLocks noChangeArrowheads="1"/>
              </p:cNvSpPr>
              <p:nvPr/>
            </p:nvSpPr>
            <p:spPr bwMode="auto">
              <a:xfrm>
                <a:off x="930" y="2205"/>
                <a:ext cx="2086" cy="363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4823" name="Rectangle 7"/>
              <p:cNvSpPr>
                <a:spLocks noChangeArrowheads="1"/>
              </p:cNvSpPr>
              <p:nvPr/>
            </p:nvSpPr>
            <p:spPr bwMode="auto">
              <a:xfrm>
                <a:off x="930" y="2205"/>
                <a:ext cx="362" cy="1089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4824" name="Line 8"/>
              <p:cNvSpPr>
                <a:spLocks noChangeShapeType="1"/>
              </p:cNvSpPr>
              <p:nvPr/>
            </p:nvSpPr>
            <p:spPr bwMode="auto">
              <a:xfrm flipV="1">
                <a:off x="1292" y="2251"/>
                <a:ext cx="0" cy="317"/>
              </a:xfrm>
              <a:prstGeom prst="line">
                <a:avLst/>
              </a:prstGeom>
              <a:noFill/>
              <a:ln w="9525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825" name="Rectangle 9"/>
              <p:cNvSpPr>
                <a:spLocks noChangeArrowheads="1"/>
              </p:cNvSpPr>
              <p:nvPr/>
            </p:nvSpPr>
            <p:spPr bwMode="auto">
              <a:xfrm>
                <a:off x="1292" y="2795"/>
                <a:ext cx="1407" cy="363"/>
              </a:xfrm>
              <a:prstGeom prst="rect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34826" name="Group 10"/>
              <p:cNvGrpSpPr>
                <a:grpSpLocks/>
              </p:cNvGrpSpPr>
              <p:nvPr/>
            </p:nvGrpSpPr>
            <p:grpSpPr bwMode="auto">
              <a:xfrm>
                <a:off x="2517" y="1933"/>
                <a:ext cx="408" cy="1225"/>
                <a:chOff x="3379" y="2296"/>
                <a:chExt cx="408" cy="1225"/>
              </a:xfrm>
            </p:grpSpPr>
            <p:grpSp>
              <p:nvGrpSpPr>
                <p:cNvPr id="34827" name="Group 11"/>
                <p:cNvGrpSpPr>
                  <a:grpSpLocks/>
                </p:cNvGrpSpPr>
                <p:nvPr/>
              </p:nvGrpSpPr>
              <p:grpSpPr bwMode="auto">
                <a:xfrm>
                  <a:off x="3379" y="2296"/>
                  <a:ext cx="408" cy="1225"/>
                  <a:chOff x="3379" y="2296"/>
                  <a:chExt cx="408" cy="1225"/>
                </a:xfrm>
              </p:grpSpPr>
              <p:sp>
                <p:nvSpPr>
                  <p:cNvPr id="34828" name="Rectangle 12"/>
                  <p:cNvSpPr>
                    <a:spLocks noChangeArrowheads="1"/>
                  </p:cNvSpPr>
                  <p:nvPr/>
                </p:nvSpPr>
                <p:spPr bwMode="auto">
                  <a:xfrm>
                    <a:off x="3379" y="2296"/>
                    <a:ext cx="91" cy="272"/>
                  </a:xfrm>
                  <a:prstGeom prst="rect">
                    <a:avLst/>
                  </a:prstGeom>
                  <a:solidFill>
                    <a:srgbClr val="333333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34829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3379" y="2478"/>
                    <a:ext cx="408" cy="90"/>
                  </a:xfrm>
                  <a:prstGeom prst="rect">
                    <a:avLst/>
                  </a:prstGeom>
                  <a:solidFill>
                    <a:srgbClr val="333333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34830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3696" y="2478"/>
                    <a:ext cx="91" cy="1043"/>
                  </a:xfrm>
                  <a:prstGeom prst="rect">
                    <a:avLst/>
                  </a:prstGeom>
                  <a:solidFill>
                    <a:srgbClr val="333333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  <p:sp>
              <p:nvSpPr>
                <p:cNvPr id="34831" name="Oval 15"/>
                <p:cNvSpPr>
                  <a:spLocks noChangeArrowheads="1"/>
                </p:cNvSpPr>
                <p:nvPr/>
              </p:nvSpPr>
              <p:spPr bwMode="auto">
                <a:xfrm>
                  <a:off x="3696" y="2704"/>
                  <a:ext cx="91" cy="91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34832" name="Freeform 16"/>
              <p:cNvSpPr>
                <a:spLocks/>
              </p:cNvSpPr>
              <p:nvPr/>
            </p:nvSpPr>
            <p:spPr bwMode="auto">
              <a:xfrm>
                <a:off x="2381" y="2704"/>
                <a:ext cx="272" cy="596"/>
              </a:xfrm>
              <a:custGeom>
                <a:avLst/>
                <a:gdLst>
                  <a:gd name="T0" fmla="*/ 0 w 272"/>
                  <a:gd name="T1" fmla="*/ 483 h 596"/>
                  <a:gd name="T2" fmla="*/ 45 w 272"/>
                  <a:gd name="T3" fmla="*/ 528 h 596"/>
                  <a:gd name="T4" fmla="*/ 181 w 272"/>
                  <a:gd name="T5" fmla="*/ 75 h 596"/>
                  <a:gd name="T6" fmla="*/ 272 w 272"/>
                  <a:gd name="T7" fmla="*/ 75 h 5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2" h="596">
                    <a:moveTo>
                      <a:pt x="0" y="483"/>
                    </a:moveTo>
                    <a:cubicBezTo>
                      <a:pt x="7" y="539"/>
                      <a:pt x="15" y="596"/>
                      <a:pt x="45" y="528"/>
                    </a:cubicBezTo>
                    <a:cubicBezTo>
                      <a:pt x="75" y="460"/>
                      <a:pt x="143" y="150"/>
                      <a:pt x="181" y="75"/>
                    </a:cubicBezTo>
                    <a:cubicBezTo>
                      <a:pt x="219" y="0"/>
                      <a:pt x="257" y="83"/>
                      <a:pt x="272" y="7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833" name="Freeform 17"/>
              <p:cNvSpPr>
                <a:spLocks/>
              </p:cNvSpPr>
              <p:nvPr/>
            </p:nvSpPr>
            <p:spPr bwMode="auto">
              <a:xfrm>
                <a:off x="1474" y="2704"/>
                <a:ext cx="272" cy="596"/>
              </a:xfrm>
              <a:custGeom>
                <a:avLst/>
                <a:gdLst>
                  <a:gd name="T0" fmla="*/ 0 w 272"/>
                  <a:gd name="T1" fmla="*/ 483 h 596"/>
                  <a:gd name="T2" fmla="*/ 45 w 272"/>
                  <a:gd name="T3" fmla="*/ 528 h 596"/>
                  <a:gd name="T4" fmla="*/ 181 w 272"/>
                  <a:gd name="T5" fmla="*/ 75 h 596"/>
                  <a:gd name="T6" fmla="*/ 272 w 272"/>
                  <a:gd name="T7" fmla="*/ 75 h 5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2" h="596">
                    <a:moveTo>
                      <a:pt x="0" y="483"/>
                    </a:moveTo>
                    <a:cubicBezTo>
                      <a:pt x="7" y="539"/>
                      <a:pt x="15" y="596"/>
                      <a:pt x="45" y="528"/>
                    </a:cubicBezTo>
                    <a:cubicBezTo>
                      <a:pt x="75" y="460"/>
                      <a:pt x="143" y="150"/>
                      <a:pt x="181" y="75"/>
                    </a:cubicBezTo>
                    <a:cubicBezTo>
                      <a:pt x="219" y="0"/>
                      <a:pt x="257" y="83"/>
                      <a:pt x="272" y="7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834" name="Freeform 18"/>
              <p:cNvSpPr>
                <a:spLocks/>
              </p:cNvSpPr>
              <p:nvPr/>
            </p:nvSpPr>
            <p:spPr bwMode="auto">
              <a:xfrm>
                <a:off x="1655" y="2704"/>
                <a:ext cx="272" cy="596"/>
              </a:xfrm>
              <a:custGeom>
                <a:avLst/>
                <a:gdLst>
                  <a:gd name="T0" fmla="*/ 0 w 272"/>
                  <a:gd name="T1" fmla="*/ 483 h 596"/>
                  <a:gd name="T2" fmla="*/ 45 w 272"/>
                  <a:gd name="T3" fmla="*/ 528 h 596"/>
                  <a:gd name="T4" fmla="*/ 181 w 272"/>
                  <a:gd name="T5" fmla="*/ 75 h 596"/>
                  <a:gd name="T6" fmla="*/ 272 w 272"/>
                  <a:gd name="T7" fmla="*/ 75 h 5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2" h="596">
                    <a:moveTo>
                      <a:pt x="0" y="483"/>
                    </a:moveTo>
                    <a:cubicBezTo>
                      <a:pt x="7" y="539"/>
                      <a:pt x="15" y="596"/>
                      <a:pt x="45" y="528"/>
                    </a:cubicBezTo>
                    <a:cubicBezTo>
                      <a:pt x="75" y="460"/>
                      <a:pt x="143" y="150"/>
                      <a:pt x="181" y="75"/>
                    </a:cubicBezTo>
                    <a:cubicBezTo>
                      <a:pt x="219" y="0"/>
                      <a:pt x="257" y="83"/>
                      <a:pt x="272" y="7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835" name="Freeform 19"/>
              <p:cNvSpPr>
                <a:spLocks/>
              </p:cNvSpPr>
              <p:nvPr/>
            </p:nvSpPr>
            <p:spPr bwMode="auto">
              <a:xfrm>
                <a:off x="1837" y="2704"/>
                <a:ext cx="272" cy="596"/>
              </a:xfrm>
              <a:custGeom>
                <a:avLst/>
                <a:gdLst>
                  <a:gd name="T0" fmla="*/ 0 w 272"/>
                  <a:gd name="T1" fmla="*/ 483 h 596"/>
                  <a:gd name="T2" fmla="*/ 45 w 272"/>
                  <a:gd name="T3" fmla="*/ 528 h 596"/>
                  <a:gd name="T4" fmla="*/ 181 w 272"/>
                  <a:gd name="T5" fmla="*/ 75 h 596"/>
                  <a:gd name="T6" fmla="*/ 272 w 272"/>
                  <a:gd name="T7" fmla="*/ 75 h 5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2" h="596">
                    <a:moveTo>
                      <a:pt x="0" y="483"/>
                    </a:moveTo>
                    <a:cubicBezTo>
                      <a:pt x="7" y="539"/>
                      <a:pt x="15" y="596"/>
                      <a:pt x="45" y="528"/>
                    </a:cubicBezTo>
                    <a:cubicBezTo>
                      <a:pt x="75" y="460"/>
                      <a:pt x="143" y="150"/>
                      <a:pt x="181" y="75"/>
                    </a:cubicBezTo>
                    <a:cubicBezTo>
                      <a:pt x="219" y="0"/>
                      <a:pt x="257" y="83"/>
                      <a:pt x="272" y="7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836" name="Freeform 20"/>
              <p:cNvSpPr>
                <a:spLocks/>
              </p:cNvSpPr>
              <p:nvPr/>
            </p:nvSpPr>
            <p:spPr bwMode="auto">
              <a:xfrm>
                <a:off x="2018" y="2704"/>
                <a:ext cx="272" cy="596"/>
              </a:xfrm>
              <a:custGeom>
                <a:avLst/>
                <a:gdLst>
                  <a:gd name="T0" fmla="*/ 0 w 272"/>
                  <a:gd name="T1" fmla="*/ 483 h 596"/>
                  <a:gd name="T2" fmla="*/ 45 w 272"/>
                  <a:gd name="T3" fmla="*/ 528 h 596"/>
                  <a:gd name="T4" fmla="*/ 181 w 272"/>
                  <a:gd name="T5" fmla="*/ 75 h 596"/>
                  <a:gd name="T6" fmla="*/ 272 w 272"/>
                  <a:gd name="T7" fmla="*/ 75 h 5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2" h="596">
                    <a:moveTo>
                      <a:pt x="0" y="483"/>
                    </a:moveTo>
                    <a:cubicBezTo>
                      <a:pt x="7" y="539"/>
                      <a:pt x="15" y="596"/>
                      <a:pt x="45" y="528"/>
                    </a:cubicBezTo>
                    <a:cubicBezTo>
                      <a:pt x="75" y="460"/>
                      <a:pt x="143" y="150"/>
                      <a:pt x="181" y="75"/>
                    </a:cubicBezTo>
                    <a:cubicBezTo>
                      <a:pt x="219" y="0"/>
                      <a:pt x="257" y="83"/>
                      <a:pt x="272" y="7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837" name="Freeform 21"/>
              <p:cNvSpPr>
                <a:spLocks/>
              </p:cNvSpPr>
              <p:nvPr/>
            </p:nvSpPr>
            <p:spPr bwMode="auto">
              <a:xfrm>
                <a:off x="2200" y="2704"/>
                <a:ext cx="272" cy="596"/>
              </a:xfrm>
              <a:custGeom>
                <a:avLst/>
                <a:gdLst>
                  <a:gd name="T0" fmla="*/ 0 w 272"/>
                  <a:gd name="T1" fmla="*/ 483 h 596"/>
                  <a:gd name="T2" fmla="*/ 45 w 272"/>
                  <a:gd name="T3" fmla="*/ 528 h 596"/>
                  <a:gd name="T4" fmla="*/ 181 w 272"/>
                  <a:gd name="T5" fmla="*/ 75 h 596"/>
                  <a:gd name="T6" fmla="*/ 272 w 272"/>
                  <a:gd name="T7" fmla="*/ 75 h 5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2" h="596">
                    <a:moveTo>
                      <a:pt x="0" y="483"/>
                    </a:moveTo>
                    <a:cubicBezTo>
                      <a:pt x="7" y="539"/>
                      <a:pt x="15" y="596"/>
                      <a:pt x="45" y="528"/>
                    </a:cubicBezTo>
                    <a:cubicBezTo>
                      <a:pt x="75" y="460"/>
                      <a:pt x="143" y="150"/>
                      <a:pt x="181" y="75"/>
                    </a:cubicBezTo>
                    <a:cubicBezTo>
                      <a:pt x="219" y="0"/>
                      <a:pt x="257" y="83"/>
                      <a:pt x="272" y="7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838" name="Freeform 22"/>
              <p:cNvSpPr>
                <a:spLocks/>
              </p:cNvSpPr>
              <p:nvPr/>
            </p:nvSpPr>
            <p:spPr bwMode="auto">
              <a:xfrm>
                <a:off x="1292" y="2704"/>
                <a:ext cx="272" cy="596"/>
              </a:xfrm>
              <a:custGeom>
                <a:avLst/>
                <a:gdLst>
                  <a:gd name="T0" fmla="*/ 0 w 272"/>
                  <a:gd name="T1" fmla="*/ 483 h 596"/>
                  <a:gd name="T2" fmla="*/ 45 w 272"/>
                  <a:gd name="T3" fmla="*/ 528 h 596"/>
                  <a:gd name="T4" fmla="*/ 181 w 272"/>
                  <a:gd name="T5" fmla="*/ 75 h 596"/>
                  <a:gd name="T6" fmla="*/ 272 w 272"/>
                  <a:gd name="T7" fmla="*/ 75 h 5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2" h="596">
                    <a:moveTo>
                      <a:pt x="0" y="483"/>
                    </a:moveTo>
                    <a:cubicBezTo>
                      <a:pt x="7" y="539"/>
                      <a:pt x="15" y="596"/>
                      <a:pt x="45" y="528"/>
                    </a:cubicBezTo>
                    <a:cubicBezTo>
                      <a:pt x="75" y="460"/>
                      <a:pt x="143" y="150"/>
                      <a:pt x="181" y="75"/>
                    </a:cubicBezTo>
                    <a:cubicBezTo>
                      <a:pt x="219" y="0"/>
                      <a:pt x="257" y="83"/>
                      <a:pt x="272" y="7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839" name="Line 23"/>
              <p:cNvSpPr>
                <a:spLocks noChangeShapeType="1"/>
              </p:cNvSpPr>
              <p:nvPr/>
            </p:nvSpPr>
            <p:spPr bwMode="auto">
              <a:xfrm>
                <a:off x="1247" y="3294"/>
                <a:ext cx="0" cy="3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840" name="Line 24"/>
              <p:cNvSpPr>
                <a:spLocks noChangeShapeType="1"/>
              </p:cNvSpPr>
              <p:nvPr/>
            </p:nvSpPr>
            <p:spPr bwMode="auto">
              <a:xfrm>
                <a:off x="1247" y="3657"/>
                <a:ext cx="31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841" name="Oval 25"/>
              <p:cNvSpPr>
                <a:spLocks noChangeArrowheads="1"/>
              </p:cNvSpPr>
              <p:nvPr/>
            </p:nvSpPr>
            <p:spPr bwMode="auto">
              <a:xfrm>
                <a:off x="1565" y="3612"/>
                <a:ext cx="91" cy="9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4842" name="Oval 26"/>
              <p:cNvSpPr>
                <a:spLocks noChangeArrowheads="1"/>
              </p:cNvSpPr>
              <p:nvPr/>
            </p:nvSpPr>
            <p:spPr bwMode="auto">
              <a:xfrm>
                <a:off x="1791" y="3612"/>
                <a:ext cx="91" cy="9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4843" name="Line 27"/>
              <p:cNvSpPr>
                <a:spLocks noChangeShapeType="1"/>
              </p:cNvSpPr>
              <p:nvPr/>
            </p:nvSpPr>
            <p:spPr bwMode="auto">
              <a:xfrm>
                <a:off x="1655" y="3657"/>
                <a:ext cx="136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844" name="Line 28"/>
              <p:cNvSpPr>
                <a:spLocks noChangeShapeType="1"/>
              </p:cNvSpPr>
              <p:nvPr/>
            </p:nvSpPr>
            <p:spPr bwMode="auto">
              <a:xfrm>
                <a:off x="1882" y="3657"/>
                <a:ext cx="45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845" name="Line 29"/>
              <p:cNvSpPr>
                <a:spLocks noChangeShapeType="1"/>
              </p:cNvSpPr>
              <p:nvPr/>
            </p:nvSpPr>
            <p:spPr bwMode="auto">
              <a:xfrm>
                <a:off x="2336" y="3521"/>
                <a:ext cx="0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846" name="Line 30"/>
              <p:cNvSpPr>
                <a:spLocks noChangeShapeType="1"/>
              </p:cNvSpPr>
              <p:nvPr/>
            </p:nvSpPr>
            <p:spPr bwMode="auto">
              <a:xfrm>
                <a:off x="2517" y="3521"/>
                <a:ext cx="0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847" name="Rectangle 31"/>
              <p:cNvSpPr>
                <a:spLocks noChangeArrowheads="1"/>
              </p:cNvSpPr>
              <p:nvPr/>
            </p:nvSpPr>
            <p:spPr bwMode="auto">
              <a:xfrm>
                <a:off x="2381" y="3566"/>
                <a:ext cx="45" cy="18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4848" name="Rectangle 32"/>
              <p:cNvSpPr>
                <a:spLocks noChangeArrowheads="1"/>
              </p:cNvSpPr>
              <p:nvPr/>
            </p:nvSpPr>
            <p:spPr bwMode="auto">
              <a:xfrm>
                <a:off x="2562" y="3566"/>
                <a:ext cx="45" cy="18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4849" name="Line 33"/>
              <p:cNvSpPr>
                <a:spLocks noChangeShapeType="1"/>
              </p:cNvSpPr>
              <p:nvPr/>
            </p:nvSpPr>
            <p:spPr bwMode="auto">
              <a:xfrm>
                <a:off x="2608" y="3657"/>
                <a:ext cx="4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850" name="Line 34"/>
              <p:cNvSpPr>
                <a:spLocks noChangeShapeType="1"/>
              </p:cNvSpPr>
              <p:nvPr/>
            </p:nvSpPr>
            <p:spPr bwMode="auto">
              <a:xfrm flipV="1">
                <a:off x="2653" y="3158"/>
                <a:ext cx="0" cy="49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34851" name="Group 35"/>
            <p:cNvGrpSpPr>
              <a:grpSpLocks/>
            </p:cNvGrpSpPr>
            <p:nvPr/>
          </p:nvGrpSpPr>
          <p:grpSpPr bwMode="auto">
            <a:xfrm>
              <a:off x="2018" y="1888"/>
              <a:ext cx="2812" cy="1451"/>
              <a:chOff x="2018" y="1888"/>
              <a:chExt cx="2812" cy="1451"/>
            </a:xfrm>
          </p:grpSpPr>
          <p:grpSp>
            <p:nvGrpSpPr>
              <p:cNvPr id="34852" name="Group 36"/>
              <p:cNvGrpSpPr>
                <a:grpSpLocks/>
              </p:cNvGrpSpPr>
              <p:nvPr/>
            </p:nvGrpSpPr>
            <p:grpSpPr bwMode="auto">
              <a:xfrm>
                <a:off x="2018" y="1888"/>
                <a:ext cx="1406" cy="136"/>
                <a:chOff x="2018" y="1888"/>
                <a:chExt cx="1406" cy="136"/>
              </a:xfrm>
            </p:grpSpPr>
            <p:grpSp>
              <p:nvGrpSpPr>
                <p:cNvPr id="34853" name="Group 37"/>
                <p:cNvGrpSpPr>
                  <a:grpSpLocks/>
                </p:cNvGrpSpPr>
                <p:nvPr/>
              </p:nvGrpSpPr>
              <p:grpSpPr bwMode="auto">
                <a:xfrm>
                  <a:off x="2018" y="1888"/>
                  <a:ext cx="136" cy="136"/>
                  <a:chOff x="3878" y="1752"/>
                  <a:chExt cx="504" cy="663"/>
                </a:xfrm>
              </p:grpSpPr>
              <p:graphicFrame>
                <p:nvGraphicFramePr>
                  <p:cNvPr id="34854" name="Object 38"/>
                  <p:cNvGraphicFramePr>
                    <a:graphicFrameLocks noChangeAspect="1"/>
                  </p:cNvGraphicFramePr>
                  <p:nvPr/>
                </p:nvGraphicFramePr>
                <p:xfrm>
                  <a:off x="3878" y="1752"/>
                  <a:ext cx="504" cy="300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3084" name="Bitmap Image" r:id="rId3" imgW="800212" imgH="476316" progId="Paint.Picture">
                          <p:embed/>
                        </p:oleObj>
                      </mc:Choice>
                      <mc:Fallback>
                        <p:oleObj name="Bitmap Image" r:id="rId3" imgW="800212" imgH="476316" progId="Paint.Picture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4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3878" y="1752"/>
                                <a:ext cx="504" cy="300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chemeClr val="accent1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chemeClr val="tx1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chemeClr val="bg2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34855" name="Object 39"/>
                  <p:cNvGraphicFramePr>
                    <a:graphicFrameLocks noChangeAspect="1"/>
                  </p:cNvGraphicFramePr>
                  <p:nvPr/>
                </p:nvGraphicFramePr>
                <p:xfrm>
                  <a:off x="3878" y="2115"/>
                  <a:ext cx="504" cy="300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3085" name="Bitmap Image" r:id="rId5" imgW="800212" imgH="476316" progId="Paint.Picture">
                          <p:embed/>
                        </p:oleObj>
                      </mc:Choice>
                      <mc:Fallback>
                        <p:oleObj name="Bitmap Image" r:id="rId5" imgW="800212" imgH="476316" progId="Paint.Picture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6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3878" y="2115"/>
                                <a:ext cx="504" cy="300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chemeClr val="accent1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chemeClr val="tx1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chemeClr val="bg2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p:grpSp>
            <p:sp>
              <p:nvSpPr>
                <p:cNvPr id="34856" name="Line 40"/>
                <p:cNvSpPr>
                  <a:spLocks noChangeShapeType="1"/>
                </p:cNvSpPr>
                <p:nvPr/>
              </p:nvSpPr>
              <p:spPr bwMode="auto">
                <a:xfrm>
                  <a:off x="2018" y="2024"/>
                  <a:ext cx="140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4857" name="Line 41"/>
                <p:cNvSpPr>
                  <a:spLocks noChangeShapeType="1"/>
                </p:cNvSpPr>
                <p:nvPr/>
              </p:nvSpPr>
              <p:spPr bwMode="auto">
                <a:xfrm>
                  <a:off x="2018" y="1888"/>
                  <a:ext cx="140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34858" name="Group 42"/>
              <p:cNvGrpSpPr>
                <a:grpSpLocks/>
              </p:cNvGrpSpPr>
              <p:nvPr/>
            </p:nvGrpSpPr>
            <p:grpSpPr bwMode="auto">
              <a:xfrm>
                <a:off x="3379" y="1888"/>
                <a:ext cx="1451" cy="1451"/>
                <a:chOff x="3379" y="1888"/>
                <a:chExt cx="1451" cy="1451"/>
              </a:xfrm>
            </p:grpSpPr>
            <p:grpSp>
              <p:nvGrpSpPr>
                <p:cNvPr id="34859" name="Group 43"/>
                <p:cNvGrpSpPr>
                  <a:grpSpLocks/>
                </p:cNvGrpSpPr>
                <p:nvPr/>
              </p:nvGrpSpPr>
              <p:grpSpPr bwMode="auto">
                <a:xfrm>
                  <a:off x="3923" y="3067"/>
                  <a:ext cx="363" cy="272"/>
                  <a:chOff x="3787" y="2795"/>
                  <a:chExt cx="363" cy="272"/>
                </a:xfrm>
              </p:grpSpPr>
              <p:sp>
                <p:nvSpPr>
                  <p:cNvPr id="34860" name="Rectangle 44"/>
                  <p:cNvSpPr>
                    <a:spLocks noChangeArrowheads="1"/>
                  </p:cNvSpPr>
                  <p:nvPr/>
                </p:nvSpPr>
                <p:spPr bwMode="auto">
                  <a:xfrm>
                    <a:off x="3833" y="2840"/>
                    <a:ext cx="45" cy="182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34861" name="Rectangle 45"/>
                  <p:cNvSpPr>
                    <a:spLocks noChangeArrowheads="1"/>
                  </p:cNvSpPr>
                  <p:nvPr/>
                </p:nvSpPr>
                <p:spPr bwMode="auto">
                  <a:xfrm>
                    <a:off x="3969" y="2840"/>
                    <a:ext cx="45" cy="182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34862" name="Rectangle 46"/>
                  <p:cNvSpPr>
                    <a:spLocks noChangeArrowheads="1"/>
                  </p:cNvSpPr>
                  <p:nvPr/>
                </p:nvSpPr>
                <p:spPr bwMode="auto">
                  <a:xfrm>
                    <a:off x="4105" y="2840"/>
                    <a:ext cx="45" cy="182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34863" name="Line 47"/>
                  <p:cNvSpPr>
                    <a:spLocks noChangeShapeType="1"/>
                  </p:cNvSpPr>
                  <p:nvPr/>
                </p:nvSpPr>
                <p:spPr bwMode="auto">
                  <a:xfrm>
                    <a:off x="3787" y="2795"/>
                    <a:ext cx="0" cy="27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4864" name="Line 48"/>
                  <p:cNvSpPr>
                    <a:spLocks noChangeShapeType="1"/>
                  </p:cNvSpPr>
                  <p:nvPr/>
                </p:nvSpPr>
                <p:spPr bwMode="auto">
                  <a:xfrm>
                    <a:off x="3923" y="2795"/>
                    <a:ext cx="0" cy="27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4865" name="Line 49"/>
                  <p:cNvSpPr>
                    <a:spLocks noChangeShapeType="1"/>
                  </p:cNvSpPr>
                  <p:nvPr/>
                </p:nvSpPr>
                <p:spPr bwMode="auto">
                  <a:xfrm>
                    <a:off x="4059" y="2795"/>
                    <a:ext cx="0" cy="27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sp>
              <p:nvSpPr>
                <p:cNvPr id="34866" name="Line 50"/>
                <p:cNvSpPr>
                  <a:spLocks noChangeShapeType="1"/>
                </p:cNvSpPr>
                <p:nvPr/>
              </p:nvSpPr>
              <p:spPr bwMode="auto">
                <a:xfrm>
                  <a:off x="3379" y="1888"/>
                  <a:ext cx="131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4867" name="Line 51"/>
                <p:cNvSpPr>
                  <a:spLocks noChangeShapeType="1"/>
                </p:cNvSpPr>
                <p:nvPr/>
              </p:nvSpPr>
              <p:spPr bwMode="auto">
                <a:xfrm>
                  <a:off x="4694" y="1888"/>
                  <a:ext cx="0" cy="5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4868" name="Oval 52"/>
                <p:cNvSpPr>
                  <a:spLocks noChangeArrowheads="1"/>
                </p:cNvSpPr>
                <p:nvPr/>
              </p:nvSpPr>
              <p:spPr bwMode="auto">
                <a:xfrm>
                  <a:off x="4558" y="2432"/>
                  <a:ext cx="272" cy="318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34869" name="Line 53"/>
                <p:cNvSpPr>
                  <a:spLocks noChangeShapeType="1"/>
                </p:cNvSpPr>
                <p:nvPr/>
              </p:nvSpPr>
              <p:spPr bwMode="auto">
                <a:xfrm>
                  <a:off x="3424" y="2024"/>
                  <a:ext cx="0" cy="117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4870" name="Line 54"/>
                <p:cNvSpPr>
                  <a:spLocks noChangeShapeType="1"/>
                </p:cNvSpPr>
                <p:nvPr/>
              </p:nvSpPr>
              <p:spPr bwMode="auto">
                <a:xfrm>
                  <a:off x="3424" y="3203"/>
                  <a:ext cx="49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4871" name="Line 55"/>
                <p:cNvSpPr>
                  <a:spLocks noChangeShapeType="1"/>
                </p:cNvSpPr>
                <p:nvPr/>
              </p:nvSpPr>
              <p:spPr bwMode="auto">
                <a:xfrm>
                  <a:off x="4286" y="3203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4872" name="Line 56"/>
                <p:cNvSpPr>
                  <a:spLocks noChangeShapeType="1"/>
                </p:cNvSpPr>
                <p:nvPr/>
              </p:nvSpPr>
              <p:spPr bwMode="auto">
                <a:xfrm flipV="1">
                  <a:off x="4694" y="2750"/>
                  <a:ext cx="0" cy="45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4873" name="Text Box 57"/>
                <p:cNvSpPr txBox="1">
                  <a:spLocks noChangeArrowheads="1"/>
                </p:cNvSpPr>
                <p:nvPr/>
              </p:nvSpPr>
              <p:spPr bwMode="auto">
                <a:xfrm>
                  <a:off x="4558" y="2478"/>
                  <a:ext cx="181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GB" altLang="en-US"/>
                    <a:t>M</a:t>
                  </a:r>
                  <a:endParaRPr lang="en-US" altLang="en-US"/>
                </a:p>
              </p:txBody>
            </p:sp>
          </p:grpSp>
        </p:grpSp>
      </p:grpSp>
      <p:sp>
        <p:nvSpPr>
          <p:cNvPr id="34875" name="Text Box 59"/>
          <p:cNvSpPr txBox="1">
            <a:spLocks noChangeArrowheads="1"/>
          </p:cNvSpPr>
          <p:nvPr/>
        </p:nvSpPr>
        <p:spPr bwMode="auto">
          <a:xfrm>
            <a:off x="6096001" y="3789364"/>
            <a:ext cx="1368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000"/>
              <a:t>Pivot</a:t>
            </a:r>
            <a:endParaRPr lang="en-US" altLang="en-US" sz="2000"/>
          </a:p>
        </p:txBody>
      </p:sp>
      <p:sp>
        <p:nvSpPr>
          <p:cNvPr id="34876" name="Text Box 60"/>
          <p:cNvSpPr txBox="1">
            <a:spLocks noChangeArrowheads="1"/>
          </p:cNvSpPr>
          <p:nvPr/>
        </p:nvSpPr>
        <p:spPr bwMode="auto">
          <a:xfrm>
            <a:off x="5951539" y="5300664"/>
            <a:ext cx="1368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000"/>
              <a:t>Armature</a:t>
            </a:r>
            <a:endParaRPr lang="en-US" altLang="en-US" sz="2000"/>
          </a:p>
        </p:txBody>
      </p:sp>
      <p:sp>
        <p:nvSpPr>
          <p:cNvPr id="34877" name="Line 61"/>
          <p:cNvSpPr>
            <a:spLocks noChangeShapeType="1"/>
          </p:cNvSpPr>
          <p:nvPr/>
        </p:nvSpPr>
        <p:spPr bwMode="auto">
          <a:xfrm flipH="1">
            <a:off x="5735638" y="4005263"/>
            <a:ext cx="431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4878" name="Line 62"/>
          <p:cNvSpPr>
            <a:spLocks noChangeShapeType="1"/>
          </p:cNvSpPr>
          <p:nvPr/>
        </p:nvSpPr>
        <p:spPr bwMode="auto">
          <a:xfrm flipH="1" flipV="1">
            <a:off x="5808664" y="5084764"/>
            <a:ext cx="287337" cy="2889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34879" name="Group 63"/>
          <p:cNvGrpSpPr>
            <a:grpSpLocks/>
          </p:cNvGrpSpPr>
          <p:nvPr/>
        </p:nvGrpSpPr>
        <p:grpSpPr bwMode="auto">
          <a:xfrm>
            <a:off x="2424114" y="6165851"/>
            <a:ext cx="2879725" cy="468313"/>
            <a:chOff x="567" y="3884"/>
            <a:chExt cx="1814" cy="295"/>
          </a:xfrm>
        </p:grpSpPr>
        <p:sp>
          <p:nvSpPr>
            <p:cNvPr id="34880" name="Line 64"/>
            <p:cNvSpPr>
              <a:spLocks noChangeShapeType="1"/>
            </p:cNvSpPr>
            <p:nvPr/>
          </p:nvSpPr>
          <p:spPr bwMode="auto">
            <a:xfrm flipV="1">
              <a:off x="567" y="3884"/>
              <a:ext cx="725" cy="27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4881" name="Text Box 65"/>
            <p:cNvSpPr txBox="1">
              <a:spLocks noChangeArrowheads="1"/>
            </p:cNvSpPr>
            <p:nvPr/>
          </p:nvSpPr>
          <p:spPr bwMode="auto">
            <a:xfrm>
              <a:off x="1202" y="3929"/>
              <a:ext cx="117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altLang="en-US" sz="2000"/>
                <a:t>Switch S</a:t>
              </a:r>
              <a:endParaRPr lang="en-US" altLang="en-US" sz="2000"/>
            </a:p>
          </p:txBody>
        </p:sp>
      </p:grpSp>
    </p:spTree>
    <p:extLst>
      <p:ext uri="{BB962C8B-B14F-4D97-AF65-F5344CB8AC3E}">
        <p14:creationId xmlns:p14="http://schemas.microsoft.com/office/powerpoint/2010/main" val="3563601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8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8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8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8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8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8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8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8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8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8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8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8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8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8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8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build="p"/>
      <p:bldP spid="34875" grpId="0"/>
      <p:bldP spid="34876" grpId="0"/>
      <p:bldP spid="34877" grpId="0" animBg="1"/>
      <p:bldP spid="3487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WordArt 2"/>
          <p:cNvSpPr>
            <a:spLocks noChangeArrowheads="1" noChangeShapeType="1" noTextEdit="1"/>
          </p:cNvSpPr>
          <p:nvPr/>
        </p:nvSpPr>
        <p:spPr bwMode="auto">
          <a:xfrm>
            <a:off x="1719264" y="228600"/>
            <a:ext cx="8015287" cy="9144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GB" sz="3600" kern="10" spc="-360" dirty="0">
                <a:ln w="12700" cmpd="sng">
                  <a:solidFill>
                    <a:srgbClr val="000099"/>
                  </a:solidFill>
                  <a:prstDash val="solid"/>
                  <a:round/>
                  <a:headEnd/>
                  <a:tailEnd/>
                </a:ln>
                <a:solidFill>
                  <a:srgbClr val="336699"/>
                </a:solidFill>
                <a:latin typeface="Calibri Light" panose="020F0302020204030204" pitchFamily="34" charset="0"/>
              </a:rPr>
              <a:t>The magnetic relay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dirty="0">
                <a:solidFill>
                  <a:srgbClr val="336699"/>
                </a:solidFill>
              </a:rPr>
              <a:t>This causes the armature to push the contacts together.</a:t>
            </a:r>
            <a:endParaRPr lang="en-US" altLang="en-US" dirty="0">
              <a:solidFill>
                <a:srgbClr val="336699"/>
              </a:solidFill>
            </a:endParaRPr>
          </a:p>
        </p:txBody>
      </p:sp>
      <p:grpSp>
        <p:nvGrpSpPr>
          <p:cNvPr id="35844" name="Group 4"/>
          <p:cNvGrpSpPr>
            <a:grpSpLocks/>
          </p:cNvGrpSpPr>
          <p:nvPr/>
        </p:nvGrpSpPr>
        <p:grpSpPr bwMode="auto">
          <a:xfrm>
            <a:off x="2566989" y="2997200"/>
            <a:ext cx="6624637" cy="3240088"/>
            <a:chOff x="657" y="1888"/>
            <a:chExt cx="4173" cy="2041"/>
          </a:xfrm>
        </p:grpSpPr>
        <p:grpSp>
          <p:nvGrpSpPr>
            <p:cNvPr id="35845" name="Group 5"/>
            <p:cNvGrpSpPr>
              <a:grpSpLocks/>
            </p:cNvGrpSpPr>
            <p:nvPr/>
          </p:nvGrpSpPr>
          <p:grpSpPr bwMode="auto">
            <a:xfrm>
              <a:off x="657" y="2069"/>
              <a:ext cx="2086" cy="1860"/>
              <a:chOff x="930" y="1933"/>
              <a:chExt cx="2086" cy="1860"/>
            </a:xfrm>
          </p:grpSpPr>
          <p:sp>
            <p:nvSpPr>
              <p:cNvPr id="35846" name="Rectangle 6"/>
              <p:cNvSpPr>
                <a:spLocks noChangeArrowheads="1"/>
              </p:cNvSpPr>
              <p:nvPr/>
            </p:nvSpPr>
            <p:spPr bwMode="auto">
              <a:xfrm>
                <a:off x="930" y="2205"/>
                <a:ext cx="2086" cy="363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5847" name="Rectangle 7"/>
              <p:cNvSpPr>
                <a:spLocks noChangeArrowheads="1"/>
              </p:cNvSpPr>
              <p:nvPr/>
            </p:nvSpPr>
            <p:spPr bwMode="auto">
              <a:xfrm>
                <a:off x="930" y="2205"/>
                <a:ext cx="362" cy="1089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5848" name="Line 8"/>
              <p:cNvSpPr>
                <a:spLocks noChangeShapeType="1"/>
              </p:cNvSpPr>
              <p:nvPr/>
            </p:nvSpPr>
            <p:spPr bwMode="auto">
              <a:xfrm flipV="1">
                <a:off x="1292" y="2251"/>
                <a:ext cx="0" cy="317"/>
              </a:xfrm>
              <a:prstGeom prst="line">
                <a:avLst/>
              </a:prstGeom>
              <a:noFill/>
              <a:ln w="9525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849" name="Rectangle 9"/>
              <p:cNvSpPr>
                <a:spLocks noChangeArrowheads="1"/>
              </p:cNvSpPr>
              <p:nvPr/>
            </p:nvSpPr>
            <p:spPr bwMode="auto">
              <a:xfrm>
                <a:off x="1292" y="2795"/>
                <a:ext cx="1407" cy="363"/>
              </a:xfrm>
              <a:prstGeom prst="rect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35850" name="Group 10"/>
              <p:cNvGrpSpPr>
                <a:grpSpLocks/>
              </p:cNvGrpSpPr>
              <p:nvPr/>
            </p:nvGrpSpPr>
            <p:grpSpPr bwMode="auto">
              <a:xfrm>
                <a:off x="2517" y="1933"/>
                <a:ext cx="408" cy="1225"/>
                <a:chOff x="3379" y="2296"/>
                <a:chExt cx="408" cy="1225"/>
              </a:xfrm>
            </p:grpSpPr>
            <p:grpSp>
              <p:nvGrpSpPr>
                <p:cNvPr id="35851" name="Group 11"/>
                <p:cNvGrpSpPr>
                  <a:grpSpLocks/>
                </p:cNvGrpSpPr>
                <p:nvPr/>
              </p:nvGrpSpPr>
              <p:grpSpPr bwMode="auto">
                <a:xfrm>
                  <a:off x="3379" y="2296"/>
                  <a:ext cx="408" cy="1225"/>
                  <a:chOff x="3379" y="2296"/>
                  <a:chExt cx="408" cy="1225"/>
                </a:xfrm>
              </p:grpSpPr>
              <p:sp>
                <p:nvSpPr>
                  <p:cNvPr id="35852" name="Rectangle 12"/>
                  <p:cNvSpPr>
                    <a:spLocks noChangeArrowheads="1"/>
                  </p:cNvSpPr>
                  <p:nvPr/>
                </p:nvSpPr>
                <p:spPr bwMode="auto">
                  <a:xfrm>
                    <a:off x="3379" y="2296"/>
                    <a:ext cx="91" cy="272"/>
                  </a:xfrm>
                  <a:prstGeom prst="rect">
                    <a:avLst/>
                  </a:prstGeom>
                  <a:solidFill>
                    <a:srgbClr val="333333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35853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3379" y="2478"/>
                    <a:ext cx="408" cy="90"/>
                  </a:xfrm>
                  <a:prstGeom prst="rect">
                    <a:avLst/>
                  </a:prstGeom>
                  <a:solidFill>
                    <a:srgbClr val="333333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35854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3696" y="2478"/>
                    <a:ext cx="91" cy="1043"/>
                  </a:xfrm>
                  <a:prstGeom prst="rect">
                    <a:avLst/>
                  </a:prstGeom>
                  <a:solidFill>
                    <a:srgbClr val="333333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  <p:sp>
              <p:nvSpPr>
                <p:cNvPr id="35855" name="Oval 15"/>
                <p:cNvSpPr>
                  <a:spLocks noChangeArrowheads="1"/>
                </p:cNvSpPr>
                <p:nvPr/>
              </p:nvSpPr>
              <p:spPr bwMode="auto">
                <a:xfrm>
                  <a:off x="3696" y="2704"/>
                  <a:ext cx="91" cy="91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35856" name="Freeform 16"/>
              <p:cNvSpPr>
                <a:spLocks/>
              </p:cNvSpPr>
              <p:nvPr/>
            </p:nvSpPr>
            <p:spPr bwMode="auto">
              <a:xfrm>
                <a:off x="2381" y="2704"/>
                <a:ext cx="272" cy="596"/>
              </a:xfrm>
              <a:custGeom>
                <a:avLst/>
                <a:gdLst>
                  <a:gd name="T0" fmla="*/ 0 w 272"/>
                  <a:gd name="T1" fmla="*/ 483 h 596"/>
                  <a:gd name="T2" fmla="*/ 45 w 272"/>
                  <a:gd name="T3" fmla="*/ 528 h 596"/>
                  <a:gd name="T4" fmla="*/ 181 w 272"/>
                  <a:gd name="T5" fmla="*/ 75 h 596"/>
                  <a:gd name="T6" fmla="*/ 272 w 272"/>
                  <a:gd name="T7" fmla="*/ 75 h 5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2" h="596">
                    <a:moveTo>
                      <a:pt x="0" y="483"/>
                    </a:moveTo>
                    <a:cubicBezTo>
                      <a:pt x="7" y="539"/>
                      <a:pt x="15" y="596"/>
                      <a:pt x="45" y="528"/>
                    </a:cubicBezTo>
                    <a:cubicBezTo>
                      <a:pt x="75" y="460"/>
                      <a:pt x="143" y="150"/>
                      <a:pt x="181" y="75"/>
                    </a:cubicBezTo>
                    <a:cubicBezTo>
                      <a:pt x="219" y="0"/>
                      <a:pt x="257" y="83"/>
                      <a:pt x="272" y="7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857" name="Freeform 17"/>
              <p:cNvSpPr>
                <a:spLocks/>
              </p:cNvSpPr>
              <p:nvPr/>
            </p:nvSpPr>
            <p:spPr bwMode="auto">
              <a:xfrm>
                <a:off x="1474" y="2704"/>
                <a:ext cx="272" cy="596"/>
              </a:xfrm>
              <a:custGeom>
                <a:avLst/>
                <a:gdLst>
                  <a:gd name="T0" fmla="*/ 0 w 272"/>
                  <a:gd name="T1" fmla="*/ 483 h 596"/>
                  <a:gd name="T2" fmla="*/ 45 w 272"/>
                  <a:gd name="T3" fmla="*/ 528 h 596"/>
                  <a:gd name="T4" fmla="*/ 181 w 272"/>
                  <a:gd name="T5" fmla="*/ 75 h 596"/>
                  <a:gd name="T6" fmla="*/ 272 w 272"/>
                  <a:gd name="T7" fmla="*/ 75 h 5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2" h="596">
                    <a:moveTo>
                      <a:pt x="0" y="483"/>
                    </a:moveTo>
                    <a:cubicBezTo>
                      <a:pt x="7" y="539"/>
                      <a:pt x="15" y="596"/>
                      <a:pt x="45" y="528"/>
                    </a:cubicBezTo>
                    <a:cubicBezTo>
                      <a:pt x="75" y="460"/>
                      <a:pt x="143" y="150"/>
                      <a:pt x="181" y="75"/>
                    </a:cubicBezTo>
                    <a:cubicBezTo>
                      <a:pt x="219" y="0"/>
                      <a:pt x="257" y="83"/>
                      <a:pt x="272" y="7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858" name="Freeform 18"/>
              <p:cNvSpPr>
                <a:spLocks/>
              </p:cNvSpPr>
              <p:nvPr/>
            </p:nvSpPr>
            <p:spPr bwMode="auto">
              <a:xfrm>
                <a:off x="1655" y="2704"/>
                <a:ext cx="272" cy="596"/>
              </a:xfrm>
              <a:custGeom>
                <a:avLst/>
                <a:gdLst>
                  <a:gd name="T0" fmla="*/ 0 w 272"/>
                  <a:gd name="T1" fmla="*/ 483 h 596"/>
                  <a:gd name="T2" fmla="*/ 45 w 272"/>
                  <a:gd name="T3" fmla="*/ 528 h 596"/>
                  <a:gd name="T4" fmla="*/ 181 w 272"/>
                  <a:gd name="T5" fmla="*/ 75 h 596"/>
                  <a:gd name="T6" fmla="*/ 272 w 272"/>
                  <a:gd name="T7" fmla="*/ 75 h 5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2" h="596">
                    <a:moveTo>
                      <a:pt x="0" y="483"/>
                    </a:moveTo>
                    <a:cubicBezTo>
                      <a:pt x="7" y="539"/>
                      <a:pt x="15" y="596"/>
                      <a:pt x="45" y="528"/>
                    </a:cubicBezTo>
                    <a:cubicBezTo>
                      <a:pt x="75" y="460"/>
                      <a:pt x="143" y="150"/>
                      <a:pt x="181" y="75"/>
                    </a:cubicBezTo>
                    <a:cubicBezTo>
                      <a:pt x="219" y="0"/>
                      <a:pt x="257" y="83"/>
                      <a:pt x="272" y="7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859" name="Freeform 19"/>
              <p:cNvSpPr>
                <a:spLocks/>
              </p:cNvSpPr>
              <p:nvPr/>
            </p:nvSpPr>
            <p:spPr bwMode="auto">
              <a:xfrm>
                <a:off x="1837" y="2704"/>
                <a:ext cx="272" cy="596"/>
              </a:xfrm>
              <a:custGeom>
                <a:avLst/>
                <a:gdLst>
                  <a:gd name="T0" fmla="*/ 0 w 272"/>
                  <a:gd name="T1" fmla="*/ 483 h 596"/>
                  <a:gd name="T2" fmla="*/ 45 w 272"/>
                  <a:gd name="T3" fmla="*/ 528 h 596"/>
                  <a:gd name="T4" fmla="*/ 181 w 272"/>
                  <a:gd name="T5" fmla="*/ 75 h 596"/>
                  <a:gd name="T6" fmla="*/ 272 w 272"/>
                  <a:gd name="T7" fmla="*/ 75 h 5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2" h="596">
                    <a:moveTo>
                      <a:pt x="0" y="483"/>
                    </a:moveTo>
                    <a:cubicBezTo>
                      <a:pt x="7" y="539"/>
                      <a:pt x="15" y="596"/>
                      <a:pt x="45" y="528"/>
                    </a:cubicBezTo>
                    <a:cubicBezTo>
                      <a:pt x="75" y="460"/>
                      <a:pt x="143" y="150"/>
                      <a:pt x="181" y="75"/>
                    </a:cubicBezTo>
                    <a:cubicBezTo>
                      <a:pt x="219" y="0"/>
                      <a:pt x="257" y="83"/>
                      <a:pt x="272" y="7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860" name="Freeform 20"/>
              <p:cNvSpPr>
                <a:spLocks/>
              </p:cNvSpPr>
              <p:nvPr/>
            </p:nvSpPr>
            <p:spPr bwMode="auto">
              <a:xfrm>
                <a:off x="2018" y="2704"/>
                <a:ext cx="272" cy="596"/>
              </a:xfrm>
              <a:custGeom>
                <a:avLst/>
                <a:gdLst>
                  <a:gd name="T0" fmla="*/ 0 w 272"/>
                  <a:gd name="T1" fmla="*/ 483 h 596"/>
                  <a:gd name="T2" fmla="*/ 45 w 272"/>
                  <a:gd name="T3" fmla="*/ 528 h 596"/>
                  <a:gd name="T4" fmla="*/ 181 w 272"/>
                  <a:gd name="T5" fmla="*/ 75 h 596"/>
                  <a:gd name="T6" fmla="*/ 272 w 272"/>
                  <a:gd name="T7" fmla="*/ 75 h 5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2" h="596">
                    <a:moveTo>
                      <a:pt x="0" y="483"/>
                    </a:moveTo>
                    <a:cubicBezTo>
                      <a:pt x="7" y="539"/>
                      <a:pt x="15" y="596"/>
                      <a:pt x="45" y="528"/>
                    </a:cubicBezTo>
                    <a:cubicBezTo>
                      <a:pt x="75" y="460"/>
                      <a:pt x="143" y="150"/>
                      <a:pt x="181" y="75"/>
                    </a:cubicBezTo>
                    <a:cubicBezTo>
                      <a:pt x="219" y="0"/>
                      <a:pt x="257" y="83"/>
                      <a:pt x="272" y="7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861" name="Freeform 21"/>
              <p:cNvSpPr>
                <a:spLocks/>
              </p:cNvSpPr>
              <p:nvPr/>
            </p:nvSpPr>
            <p:spPr bwMode="auto">
              <a:xfrm>
                <a:off x="2200" y="2704"/>
                <a:ext cx="272" cy="596"/>
              </a:xfrm>
              <a:custGeom>
                <a:avLst/>
                <a:gdLst>
                  <a:gd name="T0" fmla="*/ 0 w 272"/>
                  <a:gd name="T1" fmla="*/ 483 h 596"/>
                  <a:gd name="T2" fmla="*/ 45 w 272"/>
                  <a:gd name="T3" fmla="*/ 528 h 596"/>
                  <a:gd name="T4" fmla="*/ 181 w 272"/>
                  <a:gd name="T5" fmla="*/ 75 h 596"/>
                  <a:gd name="T6" fmla="*/ 272 w 272"/>
                  <a:gd name="T7" fmla="*/ 75 h 5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2" h="596">
                    <a:moveTo>
                      <a:pt x="0" y="483"/>
                    </a:moveTo>
                    <a:cubicBezTo>
                      <a:pt x="7" y="539"/>
                      <a:pt x="15" y="596"/>
                      <a:pt x="45" y="528"/>
                    </a:cubicBezTo>
                    <a:cubicBezTo>
                      <a:pt x="75" y="460"/>
                      <a:pt x="143" y="150"/>
                      <a:pt x="181" y="75"/>
                    </a:cubicBezTo>
                    <a:cubicBezTo>
                      <a:pt x="219" y="0"/>
                      <a:pt x="257" y="83"/>
                      <a:pt x="272" y="7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862" name="Freeform 22"/>
              <p:cNvSpPr>
                <a:spLocks/>
              </p:cNvSpPr>
              <p:nvPr/>
            </p:nvSpPr>
            <p:spPr bwMode="auto">
              <a:xfrm>
                <a:off x="1292" y="2704"/>
                <a:ext cx="272" cy="596"/>
              </a:xfrm>
              <a:custGeom>
                <a:avLst/>
                <a:gdLst>
                  <a:gd name="T0" fmla="*/ 0 w 272"/>
                  <a:gd name="T1" fmla="*/ 483 h 596"/>
                  <a:gd name="T2" fmla="*/ 45 w 272"/>
                  <a:gd name="T3" fmla="*/ 528 h 596"/>
                  <a:gd name="T4" fmla="*/ 181 w 272"/>
                  <a:gd name="T5" fmla="*/ 75 h 596"/>
                  <a:gd name="T6" fmla="*/ 272 w 272"/>
                  <a:gd name="T7" fmla="*/ 75 h 5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2" h="596">
                    <a:moveTo>
                      <a:pt x="0" y="483"/>
                    </a:moveTo>
                    <a:cubicBezTo>
                      <a:pt x="7" y="539"/>
                      <a:pt x="15" y="596"/>
                      <a:pt x="45" y="528"/>
                    </a:cubicBezTo>
                    <a:cubicBezTo>
                      <a:pt x="75" y="460"/>
                      <a:pt x="143" y="150"/>
                      <a:pt x="181" y="75"/>
                    </a:cubicBezTo>
                    <a:cubicBezTo>
                      <a:pt x="219" y="0"/>
                      <a:pt x="257" y="83"/>
                      <a:pt x="272" y="7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863" name="Line 23"/>
              <p:cNvSpPr>
                <a:spLocks noChangeShapeType="1"/>
              </p:cNvSpPr>
              <p:nvPr/>
            </p:nvSpPr>
            <p:spPr bwMode="auto">
              <a:xfrm>
                <a:off x="1247" y="3294"/>
                <a:ext cx="0" cy="3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864" name="Line 24"/>
              <p:cNvSpPr>
                <a:spLocks noChangeShapeType="1"/>
              </p:cNvSpPr>
              <p:nvPr/>
            </p:nvSpPr>
            <p:spPr bwMode="auto">
              <a:xfrm>
                <a:off x="1247" y="3657"/>
                <a:ext cx="31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865" name="Oval 25"/>
              <p:cNvSpPr>
                <a:spLocks noChangeArrowheads="1"/>
              </p:cNvSpPr>
              <p:nvPr/>
            </p:nvSpPr>
            <p:spPr bwMode="auto">
              <a:xfrm>
                <a:off x="1565" y="3612"/>
                <a:ext cx="91" cy="9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5866" name="Oval 26"/>
              <p:cNvSpPr>
                <a:spLocks noChangeArrowheads="1"/>
              </p:cNvSpPr>
              <p:nvPr/>
            </p:nvSpPr>
            <p:spPr bwMode="auto">
              <a:xfrm>
                <a:off x="1791" y="3612"/>
                <a:ext cx="91" cy="9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5867" name="Line 27"/>
              <p:cNvSpPr>
                <a:spLocks noChangeShapeType="1"/>
              </p:cNvSpPr>
              <p:nvPr/>
            </p:nvSpPr>
            <p:spPr bwMode="auto">
              <a:xfrm>
                <a:off x="1655" y="3657"/>
                <a:ext cx="136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868" name="Line 28"/>
              <p:cNvSpPr>
                <a:spLocks noChangeShapeType="1"/>
              </p:cNvSpPr>
              <p:nvPr/>
            </p:nvSpPr>
            <p:spPr bwMode="auto">
              <a:xfrm>
                <a:off x="1882" y="3657"/>
                <a:ext cx="45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869" name="Line 29"/>
              <p:cNvSpPr>
                <a:spLocks noChangeShapeType="1"/>
              </p:cNvSpPr>
              <p:nvPr/>
            </p:nvSpPr>
            <p:spPr bwMode="auto">
              <a:xfrm>
                <a:off x="2336" y="3521"/>
                <a:ext cx="0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870" name="Line 30"/>
              <p:cNvSpPr>
                <a:spLocks noChangeShapeType="1"/>
              </p:cNvSpPr>
              <p:nvPr/>
            </p:nvSpPr>
            <p:spPr bwMode="auto">
              <a:xfrm>
                <a:off x="2517" y="3521"/>
                <a:ext cx="0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871" name="Rectangle 31"/>
              <p:cNvSpPr>
                <a:spLocks noChangeArrowheads="1"/>
              </p:cNvSpPr>
              <p:nvPr/>
            </p:nvSpPr>
            <p:spPr bwMode="auto">
              <a:xfrm>
                <a:off x="2381" y="3566"/>
                <a:ext cx="45" cy="18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5872" name="Rectangle 32"/>
              <p:cNvSpPr>
                <a:spLocks noChangeArrowheads="1"/>
              </p:cNvSpPr>
              <p:nvPr/>
            </p:nvSpPr>
            <p:spPr bwMode="auto">
              <a:xfrm>
                <a:off x="2562" y="3566"/>
                <a:ext cx="45" cy="18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5873" name="Line 33"/>
              <p:cNvSpPr>
                <a:spLocks noChangeShapeType="1"/>
              </p:cNvSpPr>
              <p:nvPr/>
            </p:nvSpPr>
            <p:spPr bwMode="auto">
              <a:xfrm>
                <a:off x="2608" y="3657"/>
                <a:ext cx="4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874" name="Line 34"/>
              <p:cNvSpPr>
                <a:spLocks noChangeShapeType="1"/>
              </p:cNvSpPr>
              <p:nvPr/>
            </p:nvSpPr>
            <p:spPr bwMode="auto">
              <a:xfrm flipV="1">
                <a:off x="2653" y="3158"/>
                <a:ext cx="0" cy="49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35875" name="Group 35"/>
            <p:cNvGrpSpPr>
              <a:grpSpLocks/>
            </p:cNvGrpSpPr>
            <p:nvPr/>
          </p:nvGrpSpPr>
          <p:grpSpPr bwMode="auto">
            <a:xfrm>
              <a:off x="2018" y="1888"/>
              <a:ext cx="2812" cy="1451"/>
              <a:chOff x="2018" y="1888"/>
              <a:chExt cx="2812" cy="1451"/>
            </a:xfrm>
          </p:grpSpPr>
          <p:grpSp>
            <p:nvGrpSpPr>
              <p:cNvPr id="35876" name="Group 36"/>
              <p:cNvGrpSpPr>
                <a:grpSpLocks/>
              </p:cNvGrpSpPr>
              <p:nvPr/>
            </p:nvGrpSpPr>
            <p:grpSpPr bwMode="auto">
              <a:xfrm>
                <a:off x="2018" y="1888"/>
                <a:ext cx="1406" cy="136"/>
                <a:chOff x="2018" y="1888"/>
                <a:chExt cx="1406" cy="136"/>
              </a:xfrm>
            </p:grpSpPr>
            <p:grpSp>
              <p:nvGrpSpPr>
                <p:cNvPr id="35877" name="Group 37"/>
                <p:cNvGrpSpPr>
                  <a:grpSpLocks/>
                </p:cNvGrpSpPr>
                <p:nvPr/>
              </p:nvGrpSpPr>
              <p:grpSpPr bwMode="auto">
                <a:xfrm>
                  <a:off x="2018" y="1888"/>
                  <a:ext cx="136" cy="136"/>
                  <a:chOff x="3878" y="1752"/>
                  <a:chExt cx="504" cy="663"/>
                </a:xfrm>
              </p:grpSpPr>
              <p:graphicFrame>
                <p:nvGraphicFramePr>
                  <p:cNvPr id="35878" name="Object 38"/>
                  <p:cNvGraphicFramePr>
                    <a:graphicFrameLocks noChangeAspect="1"/>
                  </p:cNvGraphicFramePr>
                  <p:nvPr/>
                </p:nvGraphicFramePr>
                <p:xfrm>
                  <a:off x="3878" y="1752"/>
                  <a:ext cx="504" cy="300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4108" name="Bitmap Image" r:id="rId3" imgW="800212" imgH="476316" progId="Paint.Picture">
                          <p:embed/>
                        </p:oleObj>
                      </mc:Choice>
                      <mc:Fallback>
                        <p:oleObj name="Bitmap Image" r:id="rId3" imgW="800212" imgH="476316" progId="Paint.Picture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4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3878" y="1752"/>
                                <a:ext cx="504" cy="300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chemeClr val="accent1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chemeClr val="tx1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chemeClr val="bg2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35879" name="Object 39"/>
                  <p:cNvGraphicFramePr>
                    <a:graphicFrameLocks noChangeAspect="1"/>
                  </p:cNvGraphicFramePr>
                  <p:nvPr/>
                </p:nvGraphicFramePr>
                <p:xfrm>
                  <a:off x="3878" y="2115"/>
                  <a:ext cx="504" cy="300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4109" name="Bitmap Image" r:id="rId5" imgW="800212" imgH="476316" progId="Paint.Picture">
                          <p:embed/>
                        </p:oleObj>
                      </mc:Choice>
                      <mc:Fallback>
                        <p:oleObj name="Bitmap Image" r:id="rId5" imgW="800212" imgH="476316" progId="Paint.Picture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6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3878" y="2115"/>
                                <a:ext cx="504" cy="300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chemeClr val="accent1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chemeClr val="tx1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chemeClr val="bg2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p:grpSp>
            <p:sp>
              <p:nvSpPr>
                <p:cNvPr id="35880" name="Line 40"/>
                <p:cNvSpPr>
                  <a:spLocks noChangeShapeType="1"/>
                </p:cNvSpPr>
                <p:nvPr/>
              </p:nvSpPr>
              <p:spPr bwMode="auto">
                <a:xfrm>
                  <a:off x="2018" y="2024"/>
                  <a:ext cx="140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5881" name="Line 41"/>
                <p:cNvSpPr>
                  <a:spLocks noChangeShapeType="1"/>
                </p:cNvSpPr>
                <p:nvPr/>
              </p:nvSpPr>
              <p:spPr bwMode="auto">
                <a:xfrm>
                  <a:off x="2018" y="1888"/>
                  <a:ext cx="140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35882" name="Group 42"/>
              <p:cNvGrpSpPr>
                <a:grpSpLocks/>
              </p:cNvGrpSpPr>
              <p:nvPr/>
            </p:nvGrpSpPr>
            <p:grpSpPr bwMode="auto">
              <a:xfrm>
                <a:off x="3379" y="1888"/>
                <a:ext cx="1451" cy="1451"/>
                <a:chOff x="3379" y="1888"/>
                <a:chExt cx="1451" cy="1451"/>
              </a:xfrm>
            </p:grpSpPr>
            <p:grpSp>
              <p:nvGrpSpPr>
                <p:cNvPr id="35883" name="Group 43"/>
                <p:cNvGrpSpPr>
                  <a:grpSpLocks/>
                </p:cNvGrpSpPr>
                <p:nvPr/>
              </p:nvGrpSpPr>
              <p:grpSpPr bwMode="auto">
                <a:xfrm>
                  <a:off x="3923" y="3067"/>
                  <a:ext cx="363" cy="272"/>
                  <a:chOff x="3787" y="2795"/>
                  <a:chExt cx="363" cy="272"/>
                </a:xfrm>
              </p:grpSpPr>
              <p:sp>
                <p:nvSpPr>
                  <p:cNvPr id="35884" name="Rectangle 44"/>
                  <p:cNvSpPr>
                    <a:spLocks noChangeArrowheads="1"/>
                  </p:cNvSpPr>
                  <p:nvPr/>
                </p:nvSpPr>
                <p:spPr bwMode="auto">
                  <a:xfrm>
                    <a:off x="3833" y="2840"/>
                    <a:ext cx="45" cy="182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35885" name="Rectangle 45"/>
                  <p:cNvSpPr>
                    <a:spLocks noChangeArrowheads="1"/>
                  </p:cNvSpPr>
                  <p:nvPr/>
                </p:nvSpPr>
                <p:spPr bwMode="auto">
                  <a:xfrm>
                    <a:off x="3969" y="2840"/>
                    <a:ext cx="45" cy="182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35886" name="Rectangle 46"/>
                  <p:cNvSpPr>
                    <a:spLocks noChangeArrowheads="1"/>
                  </p:cNvSpPr>
                  <p:nvPr/>
                </p:nvSpPr>
                <p:spPr bwMode="auto">
                  <a:xfrm>
                    <a:off x="4105" y="2840"/>
                    <a:ext cx="45" cy="182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35887" name="Line 47"/>
                  <p:cNvSpPr>
                    <a:spLocks noChangeShapeType="1"/>
                  </p:cNvSpPr>
                  <p:nvPr/>
                </p:nvSpPr>
                <p:spPr bwMode="auto">
                  <a:xfrm>
                    <a:off x="3787" y="2795"/>
                    <a:ext cx="0" cy="27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5888" name="Line 48"/>
                  <p:cNvSpPr>
                    <a:spLocks noChangeShapeType="1"/>
                  </p:cNvSpPr>
                  <p:nvPr/>
                </p:nvSpPr>
                <p:spPr bwMode="auto">
                  <a:xfrm>
                    <a:off x="3923" y="2795"/>
                    <a:ext cx="0" cy="27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5889" name="Line 49"/>
                  <p:cNvSpPr>
                    <a:spLocks noChangeShapeType="1"/>
                  </p:cNvSpPr>
                  <p:nvPr/>
                </p:nvSpPr>
                <p:spPr bwMode="auto">
                  <a:xfrm>
                    <a:off x="4059" y="2795"/>
                    <a:ext cx="0" cy="27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sp>
              <p:nvSpPr>
                <p:cNvPr id="35890" name="Line 50"/>
                <p:cNvSpPr>
                  <a:spLocks noChangeShapeType="1"/>
                </p:cNvSpPr>
                <p:nvPr/>
              </p:nvSpPr>
              <p:spPr bwMode="auto">
                <a:xfrm>
                  <a:off x="3379" y="1888"/>
                  <a:ext cx="131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5891" name="Line 51"/>
                <p:cNvSpPr>
                  <a:spLocks noChangeShapeType="1"/>
                </p:cNvSpPr>
                <p:nvPr/>
              </p:nvSpPr>
              <p:spPr bwMode="auto">
                <a:xfrm>
                  <a:off x="4694" y="1888"/>
                  <a:ext cx="0" cy="5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5892" name="Oval 52"/>
                <p:cNvSpPr>
                  <a:spLocks noChangeArrowheads="1"/>
                </p:cNvSpPr>
                <p:nvPr/>
              </p:nvSpPr>
              <p:spPr bwMode="auto">
                <a:xfrm>
                  <a:off x="4558" y="2432"/>
                  <a:ext cx="272" cy="318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35893" name="Line 53"/>
                <p:cNvSpPr>
                  <a:spLocks noChangeShapeType="1"/>
                </p:cNvSpPr>
                <p:nvPr/>
              </p:nvSpPr>
              <p:spPr bwMode="auto">
                <a:xfrm>
                  <a:off x="3424" y="2024"/>
                  <a:ext cx="0" cy="117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5894" name="Line 54"/>
                <p:cNvSpPr>
                  <a:spLocks noChangeShapeType="1"/>
                </p:cNvSpPr>
                <p:nvPr/>
              </p:nvSpPr>
              <p:spPr bwMode="auto">
                <a:xfrm>
                  <a:off x="3424" y="3203"/>
                  <a:ext cx="49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5895" name="Line 55"/>
                <p:cNvSpPr>
                  <a:spLocks noChangeShapeType="1"/>
                </p:cNvSpPr>
                <p:nvPr/>
              </p:nvSpPr>
              <p:spPr bwMode="auto">
                <a:xfrm>
                  <a:off x="4286" y="3203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5896" name="Line 56"/>
                <p:cNvSpPr>
                  <a:spLocks noChangeShapeType="1"/>
                </p:cNvSpPr>
                <p:nvPr/>
              </p:nvSpPr>
              <p:spPr bwMode="auto">
                <a:xfrm flipV="1">
                  <a:off x="4694" y="2750"/>
                  <a:ext cx="0" cy="45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5897" name="Text Box 57"/>
                <p:cNvSpPr txBox="1">
                  <a:spLocks noChangeArrowheads="1"/>
                </p:cNvSpPr>
                <p:nvPr/>
              </p:nvSpPr>
              <p:spPr bwMode="auto">
                <a:xfrm>
                  <a:off x="4558" y="2478"/>
                  <a:ext cx="181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GB" altLang="en-US"/>
                    <a:t>M</a:t>
                  </a:r>
                  <a:endParaRPr lang="en-US" altLang="en-US"/>
                </a:p>
              </p:txBody>
            </p:sp>
          </p:grpSp>
        </p:grpSp>
      </p:grpSp>
      <p:sp>
        <p:nvSpPr>
          <p:cNvPr id="35899" name="Text Box 59"/>
          <p:cNvSpPr txBox="1">
            <a:spLocks noChangeArrowheads="1"/>
          </p:cNvSpPr>
          <p:nvPr/>
        </p:nvSpPr>
        <p:spPr bwMode="auto">
          <a:xfrm>
            <a:off x="6096001" y="3789364"/>
            <a:ext cx="1368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000"/>
              <a:t>Pivot</a:t>
            </a:r>
            <a:endParaRPr lang="en-US" altLang="en-US" sz="2000"/>
          </a:p>
        </p:txBody>
      </p:sp>
      <p:sp>
        <p:nvSpPr>
          <p:cNvPr id="35900" name="Text Box 60"/>
          <p:cNvSpPr txBox="1">
            <a:spLocks noChangeArrowheads="1"/>
          </p:cNvSpPr>
          <p:nvPr/>
        </p:nvSpPr>
        <p:spPr bwMode="auto">
          <a:xfrm>
            <a:off x="5951539" y="5300664"/>
            <a:ext cx="1368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000"/>
              <a:t>Armature</a:t>
            </a:r>
            <a:endParaRPr lang="en-US" altLang="en-US" sz="2000"/>
          </a:p>
        </p:txBody>
      </p:sp>
      <p:sp>
        <p:nvSpPr>
          <p:cNvPr id="35901" name="Line 61"/>
          <p:cNvSpPr>
            <a:spLocks noChangeShapeType="1"/>
          </p:cNvSpPr>
          <p:nvPr/>
        </p:nvSpPr>
        <p:spPr bwMode="auto">
          <a:xfrm flipH="1">
            <a:off x="5735638" y="4005263"/>
            <a:ext cx="431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5902" name="Line 62"/>
          <p:cNvSpPr>
            <a:spLocks noChangeShapeType="1"/>
          </p:cNvSpPr>
          <p:nvPr/>
        </p:nvSpPr>
        <p:spPr bwMode="auto">
          <a:xfrm flipH="1" flipV="1">
            <a:off x="5808664" y="5084764"/>
            <a:ext cx="287337" cy="2889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35903" name="Group 63"/>
          <p:cNvGrpSpPr>
            <a:grpSpLocks/>
          </p:cNvGrpSpPr>
          <p:nvPr/>
        </p:nvGrpSpPr>
        <p:grpSpPr bwMode="auto">
          <a:xfrm>
            <a:off x="2424114" y="6165851"/>
            <a:ext cx="2879725" cy="468313"/>
            <a:chOff x="567" y="3884"/>
            <a:chExt cx="1814" cy="295"/>
          </a:xfrm>
        </p:grpSpPr>
        <p:sp>
          <p:nvSpPr>
            <p:cNvPr id="35904" name="Line 64"/>
            <p:cNvSpPr>
              <a:spLocks noChangeShapeType="1"/>
            </p:cNvSpPr>
            <p:nvPr/>
          </p:nvSpPr>
          <p:spPr bwMode="auto">
            <a:xfrm flipV="1">
              <a:off x="567" y="3884"/>
              <a:ext cx="725" cy="27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5905" name="Text Box 65"/>
            <p:cNvSpPr txBox="1">
              <a:spLocks noChangeArrowheads="1"/>
            </p:cNvSpPr>
            <p:nvPr/>
          </p:nvSpPr>
          <p:spPr bwMode="auto">
            <a:xfrm>
              <a:off x="1202" y="3929"/>
              <a:ext cx="117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altLang="en-US" sz="2000"/>
                <a:t>Switch S</a:t>
              </a:r>
              <a:endParaRPr lang="en-US" altLang="en-US" sz="2000"/>
            </a:p>
          </p:txBody>
        </p:sp>
      </p:grpSp>
      <p:grpSp>
        <p:nvGrpSpPr>
          <p:cNvPr id="35907" name="Group 67"/>
          <p:cNvGrpSpPr>
            <a:grpSpLocks/>
          </p:cNvGrpSpPr>
          <p:nvPr/>
        </p:nvGrpSpPr>
        <p:grpSpPr bwMode="auto">
          <a:xfrm>
            <a:off x="2495551" y="2852738"/>
            <a:ext cx="2087563" cy="457200"/>
            <a:chOff x="612" y="1797"/>
            <a:chExt cx="1315" cy="288"/>
          </a:xfrm>
        </p:grpSpPr>
        <p:sp>
          <p:nvSpPr>
            <p:cNvPr id="35898" name="Text Box 58"/>
            <p:cNvSpPr txBox="1">
              <a:spLocks noChangeArrowheads="1"/>
            </p:cNvSpPr>
            <p:nvPr/>
          </p:nvSpPr>
          <p:spPr bwMode="auto">
            <a:xfrm>
              <a:off x="612" y="1797"/>
              <a:ext cx="104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altLang="en-US" sz="2400"/>
                <a:t>Contacts</a:t>
              </a:r>
              <a:endParaRPr lang="en-US" altLang="en-US" sz="2400"/>
            </a:p>
          </p:txBody>
        </p:sp>
        <p:sp>
          <p:nvSpPr>
            <p:cNvPr id="35906" name="Line 66"/>
            <p:cNvSpPr>
              <a:spLocks noChangeShapeType="1"/>
            </p:cNvSpPr>
            <p:nvPr/>
          </p:nvSpPr>
          <p:spPr bwMode="auto">
            <a:xfrm>
              <a:off x="1519" y="1979"/>
              <a:ext cx="40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86524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9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9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9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9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WordArt 2"/>
          <p:cNvSpPr>
            <a:spLocks noChangeArrowheads="1" noChangeShapeType="1" noTextEdit="1"/>
          </p:cNvSpPr>
          <p:nvPr/>
        </p:nvSpPr>
        <p:spPr bwMode="auto">
          <a:xfrm>
            <a:off x="1719264" y="228600"/>
            <a:ext cx="8015287" cy="9144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GB" sz="3600" kern="10" spc="-360" dirty="0">
                <a:ln w="12700" cmpd="sng">
                  <a:solidFill>
                    <a:srgbClr val="000099"/>
                  </a:solidFill>
                  <a:prstDash val="solid"/>
                  <a:round/>
                  <a:headEnd/>
                  <a:tailEnd/>
                </a:ln>
                <a:solidFill>
                  <a:srgbClr val="336699"/>
                </a:solidFill>
                <a:latin typeface="Calibri Light" panose="020F0302020204030204" pitchFamily="34" charset="0"/>
              </a:rPr>
              <a:t>The magnetic relay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dirty="0">
                <a:solidFill>
                  <a:srgbClr val="336699"/>
                </a:solidFill>
              </a:rPr>
              <a:t>When the contacts touch this completes the 2</a:t>
            </a:r>
            <a:r>
              <a:rPr lang="en-GB" altLang="en-US" baseline="30000" dirty="0">
                <a:solidFill>
                  <a:srgbClr val="336699"/>
                </a:solidFill>
              </a:rPr>
              <a:t>nd</a:t>
            </a:r>
            <a:r>
              <a:rPr lang="en-GB" altLang="en-US" dirty="0">
                <a:solidFill>
                  <a:srgbClr val="336699"/>
                </a:solidFill>
              </a:rPr>
              <a:t> circuit, switching the motor on.</a:t>
            </a:r>
            <a:endParaRPr lang="en-US" altLang="en-US" dirty="0">
              <a:solidFill>
                <a:srgbClr val="336699"/>
              </a:solidFill>
            </a:endParaRPr>
          </a:p>
        </p:txBody>
      </p:sp>
      <p:grpSp>
        <p:nvGrpSpPr>
          <p:cNvPr id="37892" name="Group 4"/>
          <p:cNvGrpSpPr>
            <a:grpSpLocks/>
          </p:cNvGrpSpPr>
          <p:nvPr/>
        </p:nvGrpSpPr>
        <p:grpSpPr bwMode="auto">
          <a:xfrm>
            <a:off x="2566989" y="2997200"/>
            <a:ext cx="6624637" cy="3240088"/>
            <a:chOff x="657" y="1888"/>
            <a:chExt cx="4173" cy="2041"/>
          </a:xfrm>
        </p:grpSpPr>
        <p:grpSp>
          <p:nvGrpSpPr>
            <p:cNvPr id="37893" name="Group 5"/>
            <p:cNvGrpSpPr>
              <a:grpSpLocks/>
            </p:cNvGrpSpPr>
            <p:nvPr/>
          </p:nvGrpSpPr>
          <p:grpSpPr bwMode="auto">
            <a:xfrm>
              <a:off x="657" y="2069"/>
              <a:ext cx="2086" cy="1860"/>
              <a:chOff x="930" y="1933"/>
              <a:chExt cx="2086" cy="1860"/>
            </a:xfrm>
          </p:grpSpPr>
          <p:sp>
            <p:nvSpPr>
              <p:cNvPr id="37894" name="Rectangle 6"/>
              <p:cNvSpPr>
                <a:spLocks noChangeArrowheads="1"/>
              </p:cNvSpPr>
              <p:nvPr/>
            </p:nvSpPr>
            <p:spPr bwMode="auto">
              <a:xfrm>
                <a:off x="930" y="2205"/>
                <a:ext cx="2086" cy="363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7895" name="Rectangle 7"/>
              <p:cNvSpPr>
                <a:spLocks noChangeArrowheads="1"/>
              </p:cNvSpPr>
              <p:nvPr/>
            </p:nvSpPr>
            <p:spPr bwMode="auto">
              <a:xfrm>
                <a:off x="930" y="2205"/>
                <a:ext cx="362" cy="1089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7896" name="Line 8"/>
              <p:cNvSpPr>
                <a:spLocks noChangeShapeType="1"/>
              </p:cNvSpPr>
              <p:nvPr/>
            </p:nvSpPr>
            <p:spPr bwMode="auto">
              <a:xfrm flipV="1">
                <a:off x="1292" y="2251"/>
                <a:ext cx="0" cy="317"/>
              </a:xfrm>
              <a:prstGeom prst="line">
                <a:avLst/>
              </a:prstGeom>
              <a:noFill/>
              <a:ln w="9525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897" name="Rectangle 9"/>
              <p:cNvSpPr>
                <a:spLocks noChangeArrowheads="1"/>
              </p:cNvSpPr>
              <p:nvPr/>
            </p:nvSpPr>
            <p:spPr bwMode="auto">
              <a:xfrm>
                <a:off x="1292" y="2795"/>
                <a:ext cx="1407" cy="363"/>
              </a:xfrm>
              <a:prstGeom prst="rect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37898" name="Group 10"/>
              <p:cNvGrpSpPr>
                <a:grpSpLocks/>
              </p:cNvGrpSpPr>
              <p:nvPr/>
            </p:nvGrpSpPr>
            <p:grpSpPr bwMode="auto">
              <a:xfrm>
                <a:off x="2517" y="1933"/>
                <a:ext cx="408" cy="1225"/>
                <a:chOff x="3379" y="2296"/>
                <a:chExt cx="408" cy="1225"/>
              </a:xfrm>
            </p:grpSpPr>
            <p:grpSp>
              <p:nvGrpSpPr>
                <p:cNvPr id="37899" name="Group 11"/>
                <p:cNvGrpSpPr>
                  <a:grpSpLocks/>
                </p:cNvGrpSpPr>
                <p:nvPr/>
              </p:nvGrpSpPr>
              <p:grpSpPr bwMode="auto">
                <a:xfrm>
                  <a:off x="3379" y="2296"/>
                  <a:ext cx="408" cy="1225"/>
                  <a:chOff x="3379" y="2296"/>
                  <a:chExt cx="408" cy="1225"/>
                </a:xfrm>
              </p:grpSpPr>
              <p:sp>
                <p:nvSpPr>
                  <p:cNvPr id="37900" name="Rectangle 12"/>
                  <p:cNvSpPr>
                    <a:spLocks noChangeArrowheads="1"/>
                  </p:cNvSpPr>
                  <p:nvPr/>
                </p:nvSpPr>
                <p:spPr bwMode="auto">
                  <a:xfrm>
                    <a:off x="3379" y="2296"/>
                    <a:ext cx="91" cy="272"/>
                  </a:xfrm>
                  <a:prstGeom prst="rect">
                    <a:avLst/>
                  </a:prstGeom>
                  <a:solidFill>
                    <a:srgbClr val="333333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37901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3379" y="2478"/>
                    <a:ext cx="408" cy="90"/>
                  </a:xfrm>
                  <a:prstGeom prst="rect">
                    <a:avLst/>
                  </a:prstGeom>
                  <a:solidFill>
                    <a:srgbClr val="333333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37902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3696" y="2478"/>
                    <a:ext cx="91" cy="1043"/>
                  </a:xfrm>
                  <a:prstGeom prst="rect">
                    <a:avLst/>
                  </a:prstGeom>
                  <a:solidFill>
                    <a:srgbClr val="333333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  <p:sp>
              <p:nvSpPr>
                <p:cNvPr id="37903" name="Oval 15"/>
                <p:cNvSpPr>
                  <a:spLocks noChangeArrowheads="1"/>
                </p:cNvSpPr>
                <p:nvPr/>
              </p:nvSpPr>
              <p:spPr bwMode="auto">
                <a:xfrm>
                  <a:off x="3696" y="2704"/>
                  <a:ext cx="91" cy="91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37904" name="Freeform 16"/>
              <p:cNvSpPr>
                <a:spLocks/>
              </p:cNvSpPr>
              <p:nvPr/>
            </p:nvSpPr>
            <p:spPr bwMode="auto">
              <a:xfrm>
                <a:off x="2381" y="2704"/>
                <a:ext cx="272" cy="596"/>
              </a:xfrm>
              <a:custGeom>
                <a:avLst/>
                <a:gdLst>
                  <a:gd name="T0" fmla="*/ 0 w 272"/>
                  <a:gd name="T1" fmla="*/ 483 h 596"/>
                  <a:gd name="T2" fmla="*/ 45 w 272"/>
                  <a:gd name="T3" fmla="*/ 528 h 596"/>
                  <a:gd name="T4" fmla="*/ 181 w 272"/>
                  <a:gd name="T5" fmla="*/ 75 h 596"/>
                  <a:gd name="T6" fmla="*/ 272 w 272"/>
                  <a:gd name="T7" fmla="*/ 75 h 5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2" h="596">
                    <a:moveTo>
                      <a:pt x="0" y="483"/>
                    </a:moveTo>
                    <a:cubicBezTo>
                      <a:pt x="7" y="539"/>
                      <a:pt x="15" y="596"/>
                      <a:pt x="45" y="528"/>
                    </a:cubicBezTo>
                    <a:cubicBezTo>
                      <a:pt x="75" y="460"/>
                      <a:pt x="143" y="150"/>
                      <a:pt x="181" y="75"/>
                    </a:cubicBezTo>
                    <a:cubicBezTo>
                      <a:pt x="219" y="0"/>
                      <a:pt x="257" y="83"/>
                      <a:pt x="272" y="7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905" name="Freeform 17"/>
              <p:cNvSpPr>
                <a:spLocks/>
              </p:cNvSpPr>
              <p:nvPr/>
            </p:nvSpPr>
            <p:spPr bwMode="auto">
              <a:xfrm>
                <a:off x="1474" y="2704"/>
                <a:ext cx="272" cy="596"/>
              </a:xfrm>
              <a:custGeom>
                <a:avLst/>
                <a:gdLst>
                  <a:gd name="T0" fmla="*/ 0 w 272"/>
                  <a:gd name="T1" fmla="*/ 483 h 596"/>
                  <a:gd name="T2" fmla="*/ 45 w 272"/>
                  <a:gd name="T3" fmla="*/ 528 h 596"/>
                  <a:gd name="T4" fmla="*/ 181 w 272"/>
                  <a:gd name="T5" fmla="*/ 75 h 596"/>
                  <a:gd name="T6" fmla="*/ 272 w 272"/>
                  <a:gd name="T7" fmla="*/ 75 h 5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2" h="596">
                    <a:moveTo>
                      <a:pt x="0" y="483"/>
                    </a:moveTo>
                    <a:cubicBezTo>
                      <a:pt x="7" y="539"/>
                      <a:pt x="15" y="596"/>
                      <a:pt x="45" y="528"/>
                    </a:cubicBezTo>
                    <a:cubicBezTo>
                      <a:pt x="75" y="460"/>
                      <a:pt x="143" y="150"/>
                      <a:pt x="181" y="75"/>
                    </a:cubicBezTo>
                    <a:cubicBezTo>
                      <a:pt x="219" y="0"/>
                      <a:pt x="257" y="83"/>
                      <a:pt x="272" y="7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906" name="Freeform 18"/>
              <p:cNvSpPr>
                <a:spLocks/>
              </p:cNvSpPr>
              <p:nvPr/>
            </p:nvSpPr>
            <p:spPr bwMode="auto">
              <a:xfrm>
                <a:off x="1655" y="2704"/>
                <a:ext cx="272" cy="596"/>
              </a:xfrm>
              <a:custGeom>
                <a:avLst/>
                <a:gdLst>
                  <a:gd name="T0" fmla="*/ 0 w 272"/>
                  <a:gd name="T1" fmla="*/ 483 h 596"/>
                  <a:gd name="T2" fmla="*/ 45 w 272"/>
                  <a:gd name="T3" fmla="*/ 528 h 596"/>
                  <a:gd name="T4" fmla="*/ 181 w 272"/>
                  <a:gd name="T5" fmla="*/ 75 h 596"/>
                  <a:gd name="T6" fmla="*/ 272 w 272"/>
                  <a:gd name="T7" fmla="*/ 75 h 5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2" h="596">
                    <a:moveTo>
                      <a:pt x="0" y="483"/>
                    </a:moveTo>
                    <a:cubicBezTo>
                      <a:pt x="7" y="539"/>
                      <a:pt x="15" y="596"/>
                      <a:pt x="45" y="528"/>
                    </a:cubicBezTo>
                    <a:cubicBezTo>
                      <a:pt x="75" y="460"/>
                      <a:pt x="143" y="150"/>
                      <a:pt x="181" y="75"/>
                    </a:cubicBezTo>
                    <a:cubicBezTo>
                      <a:pt x="219" y="0"/>
                      <a:pt x="257" y="83"/>
                      <a:pt x="272" y="7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907" name="Freeform 19"/>
              <p:cNvSpPr>
                <a:spLocks/>
              </p:cNvSpPr>
              <p:nvPr/>
            </p:nvSpPr>
            <p:spPr bwMode="auto">
              <a:xfrm>
                <a:off x="1837" y="2704"/>
                <a:ext cx="272" cy="596"/>
              </a:xfrm>
              <a:custGeom>
                <a:avLst/>
                <a:gdLst>
                  <a:gd name="T0" fmla="*/ 0 w 272"/>
                  <a:gd name="T1" fmla="*/ 483 h 596"/>
                  <a:gd name="T2" fmla="*/ 45 w 272"/>
                  <a:gd name="T3" fmla="*/ 528 h 596"/>
                  <a:gd name="T4" fmla="*/ 181 w 272"/>
                  <a:gd name="T5" fmla="*/ 75 h 596"/>
                  <a:gd name="T6" fmla="*/ 272 w 272"/>
                  <a:gd name="T7" fmla="*/ 75 h 5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2" h="596">
                    <a:moveTo>
                      <a:pt x="0" y="483"/>
                    </a:moveTo>
                    <a:cubicBezTo>
                      <a:pt x="7" y="539"/>
                      <a:pt x="15" y="596"/>
                      <a:pt x="45" y="528"/>
                    </a:cubicBezTo>
                    <a:cubicBezTo>
                      <a:pt x="75" y="460"/>
                      <a:pt x="143" y="150"/>
                      <a:pt x="181" y="75"/>
                    </a:cubicBezTo>
                    <a:cubicBezTo>
                      <a:pt x="219" y="0"/>
                      <a:pt x="257" y="83"/>
                      <a:pt x="272" y="7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908" name="Freeform 20"/>
              <p:cNvSpPr>
                <a:spLocks/>
              </p:cNvSpPr>
              <p:nvPr/>
            </p:nvSpPr>
            <p:spPr bwMode="auto">
              <a:xfrm>
                <a:off x="2018" y="2704"/>
                <a:ext cx="272" cy="596"/>
              </a:xfrm>
              <a:custGeom>
                <a:avLst/>
                <a:gdLst>
                  <a:gd name="T0" fmla="*/ 0 w 272"/>
                  <a:gd name="T1" fmla="*/ 483 h 596"/>
                  <a:gd name="T2" fmla="*/ 45 w 272"/>
                  <a:gd name="T3" fmla="*/ 528 h 596"/>
                  <a:gd name="T4" fmla="*/ 181 w 272"/>
                  <a:gd name="T5" fmla="*/ 75 h 596"/>
                  <a:gd name="T6" fmla="*/ 272 w 272"/>
                  <a:gd name="T7" fmla="*/ 75 h 5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2" h="596">
                    <a:moveTo>
                      <a:pt x="0" y="483"/>
                    </a:moveTo>
                    <a:cubicBezTo>
                      <a:pt x="7" y="539"/>
                      <a:pt x="15" y="596"/>
                      <a:pt x="45" y="528"/>
                    </a:cubicBezTo>
                    <a:cubicBezTo>
                      <a:pt x="75" y="460"/>
                      <a:pt x="143" y="150"/>
                      <a:pt x="181" y="75"/>
                    </a:cubicBezTo>
                    <a:cubicBezTo>
                      <a:pt x="219" y="0"/>
                      <a:pt x="257" y="83"/>
                      <a:pt x="272" y="7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909" name="Freeform 21"/>
              <p:cNvSpPr>
                <a:spLocks/>
              </p:cNvSpPr>
              <p:nvPr/>
            </p:nvSpPr>
            <p:spPr bwMode="auto">
              <a:xfrm>
                <a:off x="2200" y="2704"/>
                <a:ext cx="272" cy="596"/>
              </a:xfrm>
              <a:custGeom>
                <a:avLst/>
                <a:gdLst>
                  <a:gd name="T0" fmla="*/ 0 w 272"/>
                  <a:gd name="T1" fmla="*/ 483 h 596"/>
                  <a:gd name="T2" fmla="*/ 45 w 272"/>
                  <a:gd name="T3" fmla="*/ 528 h 596"/>
                  <a:gd name="T4" fmla="*/ 181 w 272"/>
                  <a:gd name="T5" fmla="*/ 75 h 596"/>
                  <a:gd name="T6" fmla="*/ 272 w 272"/>
                  <a:gd name="T7" fmla="*/ 75 h 5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2" h="596">
                    <a:moveTo>
                      <a:pt x="0" y="483"/>
                    </a:moveTo>
                    <a:cubicBezTo>
                      <a:pt x="7" y="539"/>
                      <a:pt x="15" y="596"/>
                      <a:pt x="45" y="528"/>
                    </a:cubicBezTo>
                    <a:cubicBezTo>
                      <a:pt x="75" y="460"/>
                      <a:pt x="143" y="150"/>
                      <a:pt x="181" y="75"/>
                    </a:cubicBezTo>
                    <a:cubicBezTo>
                      <a:pt x="219" y="0"/>
                      <a:pt x="257" y="83"/>
                      <a:pt x="272" y="7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910" name="Freeform 22"/>
              <p:cNvSpPr>
                <a:spLocks/>
              </p:cNvSpPr>
              <p:nvPr/>
            </p:nvSpPr>
            <p:spPr bwMode="auto">
              <a:xfrm>
                <a:off x="1292" y="2704"/>
                <a:ext cx="272" cy="596"/>
              </a:xfrm>
              <a:custGeom>
                <a:avLst/>
                <a:gdLst>
                  <a:gd name="T0" fmla="*/ 0 w 272"/>
                  <a:gd name="T1" fmla="*/ 483 h 596"/>
                  <a:gd name="T2" fmla="*/ 45 w 272"/>
                  <a:gd name="T3" fmla="*/ 528 h 596"/>
                  <a:gd name="T4" fmla="*/ 181 w 272"/>
                  <a:gd name="T5" fmla="*/ 75 h 596"/>
                  <a:gd name="T6" fmla="*/ 272 w 272"/>
                  <a:gd name="T7" fmla="*/ 75 h 5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2" h="596">
                    <a:moveTo>
                      <a:pt x="0" y="483"/>
                    </a:moveTo>
                    <a:cubicBezTo>
                      <a:pt x="7" y="539"/>
                      <a:pt x="15" y="596"/>
                      <a:pt x="45" y="528"/>
                    </a:cubicBezTo>
                    <a:cubicBezTo>
                      <a:pt x="75" y="460"/>
                      <a:pt x="143" y="150"/>
                      <a:pt x="181" y="75"/>
                    </a:cubicBezTo>
                    <a:cubicBezTo>
                      <a:pt x="219" y="0"/>
                      <a:pt x="257" y="83"/>
                      <a:pt x="272" y="7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911" name="Line 23"/>
              <p:cNvSpPr>
                <a:spLocks noChangeShapeType="1"/>
              </p:cNvSpPr>
              <p:nvPr/>
            </p:nvSpPr>
            <p:spPr bwMode="auto">
              <a:xfrm>
                <a:off x="1247" y="3294"/>
                <a:ext cx="0" cy="3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912" name="Line 24"/>
              <p:cNvSpPr>
                <a:spLocks noChangeShapeType="1"/>
              </p:cNvSpPr>
              <p:nvPr/>
            </p:nvSpPr>
            <p:spPr bwMode="auto">
              <a:xfrm>
                <a:off x="1247" y="3657"/>
                <a:ext cx="31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913" name="Oval 25"/>
              <p:cNvSpPr>
                <a:spLocks noChangeArrowheads="1"/>
              </p:cNvSpPr>
              <p:nvPr/>
            </p:nvSpPr>
            <p:spPr bwMode="auto">
              <a:xfrm>
                <a:off x="1565" y="3612"/>
                <a:ext cx="91" cy="9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7914" name="Oval 26"/>
              <p:cNvSpPr>
                <a:spLocks noChangeArrowheads="1"/>
              </p:cNvSpPr>
              <p:nvPr/>
            </p:nvSpPr>
            <p:spPr bwMode="auto">
              <a:xfrm>
                <a:off x="1791" y="3612"/>
                <a:ext cx="91" cy="9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7915" name="Line 27"/>
              <p:cNvSpPr>
                <a:spLocks noChangeShapeType="1"/>
              </p:cNvSpPr>
              <p:nvPr/>
            </p:nvSpPr>
            <p:spPr bwMode="auto">
              <a:xfrm>
                <a:off x="1655" y="3657"/>
                <a:ext cx="136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916" name="Line 28"/>
              <p:cNvSpPr>
                <a:spLocks noChangeShapeType="1"/>
              </p:cNvSpPr>
              <p:nvPr/>
            </p:nvSpPr>
            <p:spPr bwMode="auto">
              <a:xfrm>
                <a:off x="1882" y="3657"/>
                <a:ext cx="45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917" name="Line 29"/>
              <p:cNvSpPr>
                <a:spLocks noChangeShapeType="1"/>
              </p:cNvSpPr>
              <p:nvPr/>
            </p:nvSpPr>
            <p:spPr bwMode="auto">
              <a:xfrm>
                <a:off x="2336" y="3521"/>
                <a:ext cx="0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918" name="Line 30"/>
              <p:cNvSpPr>
                <a:spLocks noChangeShapeType="1"/>
              </p:cNvSpPr>
              <p:nvPr/>
            </p:nvSpPr>
            <p:spPr bwMode="auto">
              <a:xfrm>
                <a:off x="2517" y="3521"/>
                <a:ext cx="0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919" name="Rectangle 31"/>
              <p:cNvSpPr>
                <a:spLocks noChangeArrowheads="1"/>
              </p:cNvSpPr>
              <p:nvPr/>
            </p:nvSpPr>
            <p:spPr bwMode="auto">
              <a:xfrm>
                <a:off x="2381" y="3566"/>
                <a:ext cx="45" cy="18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7920" name="Rectangle 32"/>
              <p:cNvSpPr>
                <a:spLocks noChangeArrowheads="1"/>
              </p:cNvSpPr>
              <p:nvPr/>
            </p:nvSpPr>
            <p:spPr bwMode="auto">
              <a:xfrm>
                <a:off x="2562" y="3566"/>
                <a:ext cx="45" cy="18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7921" name="Line 33"/>
              <p:cNvSpPr>
                <a:spLocks noChangeShapeType="1"/>
              </p:cNvSpPr>
              <p:nvPr/>
            </p:nvSpPr>
            <p:spPr bwMode="auto">
              <a:xfrm>
                <a:off x="2608" y="3657"/>
                <a:ext cx="4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922" name="Line 34"/>
              <p:cNvSpPr>
                <a:spLocks noChangeShapeType="1"/>
              </p:cNvSpPr>
              <p:nvPr/>
            </p:nvSpPr>
            <p:spPr bwMode="auto">
              <a:xfrm flipV="1">
                <a:off x="2653" y="3158"/>
                <a:ext cx="0" cy="49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37923" name="Group 35"/>
            <p:cNvGrpSpPr>
              <a:grpSpLocks/>
            </p:cNvGrpSpPr>
            <p:nvPr/>
          </p:nvGrpSpPr>
          <p:grpSpPr bwMode="auto">
            <a:xfrm>
              <a:off x="2018" y="1888"/>
              <a:ext cx="2812" cy="1451"/>
              <a:chOff x="2018" y="1888"/>
              <a:chExt cx="2812" cy="1451"/>
            </a:xfrm>
          </p:grpSpPr>
          <p:grpSp>
            <p:nvGrpSpPr>
              <p:cNvPr id="37924" name="Group 36"/>
              <p:cNvGrpSpPr>
                <a:grpSpLocks/>
              </p:cNvGrpSpPr>
              <p:nvPr/>
            </p:nvGrpSpPr>
            <p:grpSpPr bwMode="auto">
              <a:xfrm>
                <a:off x="2018" y="1888"/>
                <a:ext cx="1406" cy="136"/>
                <a:chOff x="2018" y="1888"/>
                <a:chExt cx="1406" cy="136"/>
              </a:xfrm>
            </p:grpSpPr>
            <p:grpSp>
              <p:nvGrpSpPr>
                <p:cNvPr id="37925" name="Group 37"/>
                <p:cNvGrpSpPr>
                  <a:grpSpLocks/>
                </p:cNvGrpSpPr>
                <p:nvPr/>
              </p:nvGrpSpPr>
              <p:grpSpPr bwMode="auto">
                <a:xfrm>
                  <a:off x="2018" y="1888"/>
                  <a:ext cx="136" cy="136"/>
                  <a:chOff x="3878" y="1752"/>
                  <a:chExt cx="504" cy="663"/>
                </a:xfrm>
              </p:grpSpPr>
              <p:graphicFrame>
                <p:nvGraphicFramePr>
                  <p:cNvPr id="37926" name="Object 38"/>
                  <p:cNvGraphicFramePr>
                    <a:graphicFrameLocks noChangeAspect="1"/>
                  </p:cNvGraphicFramePr>
                  <p:nvPr/>
                </p:nvGraphicFramePr>
                <p:xfrm>
                  <a:off x="3878" y="1752"/>
                  <a:ext cx="504" cy="300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5132" name="Bitmap Image" r:id="rId3" imgW="800212" imgH="476316" progId="Paint.Picture">
                          <p:embed/>
                        </p:oleObj>
                      </mc:Choice>
                      <mc:Fallback>
                        <p:oleObj name="Bitmap Image" r:id="rId3" imgW="800212" imgH="476316" progId="Paint.Picture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4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3878" y="1752"/>
                                <a:ext cx="504" cy="300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chemeClr val="accent1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chemeClr val="tx1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chemeClr val="bg2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37927" name="Object 39"/>
                  <p:cNvGraphicFramePr>
                    <a:graphicFrameLocks noChangeAspect="1"/>
                  </p:cNvGraphicFramePr>
                  <p:nvPr/>
                </p:nvGraphicFramePr>
                <p:xfrm>
                  <a:off x="3878" y="2115"/>
                  <a:ext cx="504" cy="300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5133" name="Bitmap Image" r:id="rId5" imgW="800212" imgH="476316" progId="Paint.Picture">
                          <p:embed/>
                        </p:oleObj>
                      </mc:Choice>
                      <mc:Fallback>
                        <p:oleObj name="Bitmap Image" r:id="rId5" imgW="800212" imgH="476316" progId="Paint.Picture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6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3878" y="2115"/>
                                <a:ext cx="504" cy="300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chemeClr val="accent1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chemeClr val="tx1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chemeClr val="bg2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p:grpSp>
            <p:sp>
              <p:nvSpPr>
                <p:cNvPr id="37928" name="Line 40"/>
                <p:cNvSpPr>
                  <a:spLocks noChangeShapeType="1"/>
                </p:cNvSpPr>
                <p:nvPr/>
              </p:nvSpPr>
              <p:spPr bwMode="auto">
                <a:xfrm>
                  <a:off x="2018" y="2024"/>
                  <a:ext cx="140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7929" name="Line 41"/>
                <p:cNvSpPr>
                  <a:spLocks noChangeShapeType="1"/>
                </p:cNvSpPr>
                <p:nvPr/>
              </p:nvSpPr>
              <p:spPr bwMode="auto">
                <a:xfrm>
                  <a:off x="2018" y="1888"/>
                  <a:ext cx="140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37930" name="Group 42"/>
              <p:cNvGrpSpPr>
                <a:grpSpLocks/>
              </p:cNvGrpSpPr>
              <p:nvPr/>
            </p:nvGrpSpPr>
            <p:grpSpPr bwMode="auto">
              <a:xfrm>
                <a:off x="3379" y="1888"/>
                <a:ext cx="1451" cy="1451"/>
                <a:chOff x="3379" y="1888"/>
                <a:chExt cx="1451" cy="1451"/>
              </a:xfrm>
            </p:grpSpPr>
            <p:grpSp>
              <p:nvGrpSpPr>
                <p:cNvPr id="37931" name="Group 43"/>
                <p:cNvGrpSpPr>
                  <a:grpSpLocks/>
                </p:cNvGrpSpPr>
                <p:nvPr/>
              </p:nvGrpSpPr>
              <p:grpSpPr bwMode="auto">
                <a:xfrm>
                  <a:off x="3923" y="3067"/>
                  <a:ext cx="363" cy="272"/>
                  <a:chOff x="3787" y="2795"/>
                  <a:chExt cx="363" cy="272"/>
                </a:xfrm>
              </p:grpSpPr>
              <p:sp>
                <p:nvSpPr>
                  <p:cNvPr id="37932" name="Rectangle 44"/>
                  <p:cNvSpPr>
                    <a:spLocks noChangeArrowheads="1"/>
                  </p:cNvSpPr>
                  <p:nvPr/>
                </p:nvSpPr>
                <p:spPr bwMode="auto">
                  <a:xfrm>
                    <a:off x="3833" y="2840"/>
                    <a:ext cx="45" cy="182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37933" name="Rectangle 45"/>
                  <p:cNvSpPr>
                    <a:spLocks noChangeArrowheads="1"/>
                  </p:cNvSpPr>
                  <p:nvPr/>
                </p:nvSpPr>
                <p:spPr bwMode="auto">
                  <a:xfrm>
                    <a:off x="3969" y="2840"/>
                    <a:ext cx="45" cy="182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37934" name="Rectangle 46"/>
                  <p:cNvSpPr>
                    <a:spLocks noChangeArrowheads="1"/>
                  </p:cNvSpPr>
                  <p:nvPr/>
                </p:nvSpPr>
                <p:spPr bwMode="auto">
                  <a:xfrm>
                    <a:off x="4105" y="2840"/>
                    <a:ext cx="45" cy="182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37935" name="Line 47"/>
                  <p:cNvSpPr>
                    <a:spLocks noChangeShapeType="1"/>
                  </p:cNvSpPr>
                  <p:nvPr/>
                </p:nvSpPr>
                <p:spPr bwMode="auto">
                  <a:xfrm>
                    <a:off x="3787" y="2795"/>
                    <a:ext cx="0" cy="27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7936" name="Line 48"/>
                  <p:cNvSpPr>
                    <a:spLocks noChangeShapeType="1"/>
                  </p:cNvSpPr>
                  <p:nvPr/>
                </p:nvSpPr>
                <p:spPr bwMode="auto">
                  <a:xfrm>
                    <a:off x="3923" y="2795"/>
                    <a:ext cx="0" cy="27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7937" name="Line 49"/>
                  <p:cNvSpPr>
                    <a:spLocks noChangeShapeType="1"/>
                  </p:cNvSpPr>
                  <p:nvPr/>
                </p:nvSpPr>
                <p:spPr bwMode="auto">
                  <a:xfrm>
                    <a:off x="4059" y="2795"/>
                    <a:ext cx="0" cy="27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sp>
              <p:nvSpPr>
                <p:cNvPr id="37938" name="Line 50"/>
                <p:cNvSpPr>
                  <a:spLocks noChangeShapeType="1"/>
                </p:cNvSpPr>
                <p:nvPr/>
              </p:nvSpPr>
              <p:spPr bwMode="auto">
                <a:xfrm>
                  <a:off x="3379" y="1888"/>
                  <a:ext cx="131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7939" name="Line 51"/>
                <p:cNvSpPr>
                  <a:spLocks noChangeShapeType="1"/>
                </p:cNvSpPr>
                <p:nvPr/>
              </p:nvSpPr>
              <p:spPr bwMode="auto">
                <a:xfrm>
                  <a:off x="4694" y="1888"/>
                  <a:ext cx="0" cy="5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7940" name="Oval 52"/>
                <p:cNvSpPr>
                  <a:spLocks noChangeArrowheads="1"/>
                </p:cNvSpPr>
                <p:nvPr/>
              </p:nvSpPr>
              <p:spPr bwMode="auto">
                <a:xfrm>
                  <a:off x="4558" y="2432"/>
                  <a:ext cx="272" cy="318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37941" name="Line 53"/>
                <p:cNvSpPr>
                  <a:spLocks noChangeShapeType="1"/>
                </p:cNvSpPr>
                <p:nvPr/>
              </p:nvSpPr>
              <p:spPr bwMode="auto">
                <a:xfrm>
                  <a:off x="3424" y="2024"/>
                  <a:ext cx="0" cy="117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7942" name="Line 54"/>
                <p:cNvSpPr>
                  <a:spLocks noChangeShapeType="1"/>
                </p:cNvSpPr>
                <p:nvPr/>
              </p:nvSpPr>
              <p:spPr bwMode="auto">
                <a:xfrm>
                  <a:off x="3424" y="3203"/>
                  <a:ext cx="49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7943" name="Line 55"/>
                <p:cNvSpPr>
                  <a:spLocks noChangeShapeType="1"/>
                </p:cNvSpPr>
                <p:nvPr/>
              </p:nvSpPr>
              <p:spPr bwMode="auto">
                <a:xfrm>
                  <a:off x="4286" y="3203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7944" name="Line 56"/>
                <p:cNvSpPr>
                  <a:spLocks noChangeShapeType="1"/>
                </p:cNvSpPr>
                <p:nvPr/>
              </p:nvSpPr>
              <p:spPr bwMode="auto">
                <a:xfrm flipV="1">
                  <a:off x="4694" y="2750"/>
                  <a:ext cx="0" cy="45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7945" name="Text Box 57"/>
                <p:cNvSpPr txBox="1">
                  <a:spLocks noChangeArrowheads="1"/>
                </p:cNvSpPr>
                <p:nvPr/>
              </p:nvSpPr>
              <p:spPr bwMode="auto">
                <a:xfrm>
                  <a:off x="4558" y="2478"/>
                  <a:ext cx="181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GB" altLang="en-US"/>
                    <a:t>M</a:t>
                  </a:r>
                  <a:endParaRPr lang="en-US" altLang="en-US"/>
                </a:p>
              </p:txBody>
            </p:sp>
          </p:grpSp>
        </p:grpSp>
      </p:grpSp>
      <p:sp>
        <p:nvSpPr>
          <p:cNvPr id="37946" name="Text Box 58"/>
          <p:cNvSpPr txBox="1">
            <a:spLocks noChangeArrowheads="1"/>
          </p:cNvSpPr>
          <p:nvPr/>
        </p:nvSpPr>
        <p:spPr bwMode="auto">
          <a:xfrm>
            <a:off x="6096001" y="3789364"/>
            <a:ext cx="1368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000"/>
              <a:t>Pivot</a:t>
            </a:r>
            <a:endParaRPr lang="en-US" altLang="en-US" sz="2000"/>
          </a:p>
        </p:txBody>
      </p:sp>
      <p:sp>
        <p:nvSpPr>
          <p:cNvPr id="37947" name="Text Box 59"/>
          <p:cNvSpPr txBox="1">
            <a:spLocks noChangeArrowheads="1"/>
          </p:cNvSpPr>
          <p:nvPr/>
        </p:nvSpPr>
        <p:spPr bwMode="auto">
          <a:xfrm>
            <a:off x="5951539" y="5300664"/>
            <a:ext cx="1368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000"/>
              <a:t>Armature</a:t>
            </a:r>
            <a:endParaRPr lang="en-US" altLang="en-US" sz="2000"/>
          </a:p>
        </p:txBody>
      </p:sp>
      <p:sp>
        <p:nvSpPr>
          <p:cNvPr id="37948" name="Line 60"/>
          <p:cNvSpPr>
            <a:spLocks noChangeShapeType="1"/>
          </p:cNvSpPr>
          <p:nvPr/>
        </p:nvSpPr>
        <p:spPr bwMode="auto">
          <a:xfrm flipH="1">
            <a:off x="5735638" y="4005263"/>
            <a:ext cx="431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7949" name="Line 61"/>
          <p:cNvSpPr>
            <a:spLocks noChangeShapeType="1"/>
          </p:cNvSpPr>
          <p:nvPr/>
        </p:nvSpPr>
        <p:spPr bwMode="auto">
          <a:xfrm flipH="1" flipV="1">
            <a:off x="5808664" y="5084764"/>
            <a:ext cx="287337" cy="2889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37950" name="Group 62"/>
          <p:cNvGrpSpPr>
            <a:grpSpLocks/>
          </p:cNvGrpSpPr>
          <p:nvPr/>
        </p:nvGrpSpPr>
        <p:grpSpPr bwMode="auto">
          <a:xfrm>
            <a:off x="2424114" y="6165851"/>
            <a:ext cx="2879725" cy="468313"/>
            <a:chOff x="567" y="3884"/>
            <a:chExt cx="1814" cy="295"/>
          </a:xfrm>
        </p:grpSpPr>
        <p:sp>
          <p:nvSpPr>
            <p:cNvPr id="37951" name="Line 63"/>
            <p:cNvSpPr>
              <a:spLocks noChangeShapeType="1"/>
            </p:cNvSpPr>
            <p:nvPr/>
          </p:nvSpPr>
          <p:spPr bwMode="auto">
            <a:xfrm flipV="1">
              <a:off x="567" y="3884"/>
              <a:ext cx="725" cy="27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7952" name="Text Box 64"/>
            <p:cNvSpPr txBox="1">
              <a:spLocks noChangeArrowheads="1"/>
            </p:cNvSpPr>
            <p:nvPr/>
          </p:nvSpPr>
          <p:spPr bwMode="auto">
            <a:xfrm>
              <a:off x="1202" y="3929"/>
              <a:ext cx="117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altLang="en-US" sz="2000"/>
                <a:t>Switch S</a:t>
              </a:r>
              <a:endParaRPr lang="en-US" altLang="en-US" sz="2000"/>
            </a:p>
          </p:txBody>
        </p:sp>
      </p:grpSp>
      <p:grpSp>
        <p:nvGrpSpPr>
          <p:cNvPr id="37953" name="Group 65"/>
          <p:cNvGrpSpPr>
            <a:grpSpLocks/>
          </p:cNvGrpSpPr>
          <p:nvPr/>
        </p:nvGrpSpPr>
        <p:grpSpPr bwMode="auto">
          <a:xfrm>
            <a:off x="2495551" y="2852738"/>
            <a:ext cx="2087563" cy="457200"/>
            <a:chOff x="612" y="1797"/>
            <a:chExt cx="1315" cy="288"/>
          </a:xfrm>
        </p:grpSpPr>
        <p:sp>
          <p:nvSpPr>
            <p:cNvPr id="37954" name="Text Box 66"/>
            <p:cNvSpPr txBox="1">
              <a:spLocks noChangeArrowheads="1"/>
            </p:cNvSpPr>
            <p:nvPr/>
          </p:nvSpPr>
          <p:spPr bwMode="auto">
            <a:xfrm>
              <a:off x="612" y="1797"/>
              <a:ext cx="104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altLang="en-US" sz="2400" dirty="0"/>
                <a:t>Contacts</a:t>
              </a:r>
              <a:endParaRPr lang="en-US" altLang="en-US" sz="2400" dirty="0"/>
            </a:p>
          </p:txBody>
        </p:sp>
        <p:sp>
          <p:nvSpPr>
            <p:cNvPr id="37955" name="Line 67"/>
            <p:cNvSpPr>
              <a:spLocks noChangeShapeType="1"/>
            </p:cNvSpPr>
            <p:nvPr/>
          </p:nvSpPr>
          <p:spPr bwMode="auto">
            <a:xfrm>
              <a:off x="1519" y="1979"/>
              <a:ext cx="40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7956" name="Line 68"/>
          <p:cNvSpPr>
            <a:spLocks noChangeShapeType="1"/>
          </p:cNvSpPr>
          <p:nvPr/>
        </p:nvSpPr>
        <p:spPr bwMode="auto">
          <a:xfrm flipH="1">
            <a:off x="9120188" y="3068638"/>
            <a:ext cx="431800" cy="7921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595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9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9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9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9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build="p"/>
      <p:bldP spid="3795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WordArt 2"/>
          <p:cNvSpPr>
            <a:spLocks noChangeArrowheads="1" noChangeShapeType="1" noTextEdit="1"/>
          </p:cNvSpPr>
          <p:nvPr/>
        </p:nvSpPr>
        <p:spPr bwMode="auto">
          <a:xfrm>
            <a:off x="1719264" y="228600"/>
            <a:ext cx="8015287" cy="9144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GB" sz="3600" kern="10" spc="-360" dirty="0">
                <a:ln w="12700" cmpd="sng">
                  <a:solidFill>
                    <a:srgbClr val="000099"/>
                  </a:solidFill>
                  <a:prstDash val="solid"/>
                  <a:round/>
                  <a:headEnd/>
                  <a:tailEnd/>
                </a:ln>
                <a:solidFill>
                  <a:srgbClr val="336699"/>
                </a:solidFill>
                <a:latin typeface="Calibri Light" panose="020F0302020204030204" pitchFamily="34" charset="0"/>
              </a:rPr>
              <a:t>The magnetic relay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dirty="0">
                <a:solidFill>
                  <a:srgbClr val="336699"/>
                </a:solidFill>
              </a:rPr>
              <a:t>When switch S is opened, the electromagnet loses its magnetism.</a:t>
            </a:r>
            <a:endParaRPr lang="en-US" altLang="en-US" dirty="0">
              <a:solidFill>
                <a:srgbClr val="336699"/>
              </a:solidFill>
            </a:endParaRPr>
          </a:p>
        </p:txBody>
      </p:sp>
      <p:grpSp>
        <p:nvGrpSpPr>
          <p:cNvPr id="36868" name="Group 4"/>
          <p:cNvGrpSpPr>
            <a:grpSpLocks/>
          </p:cNvGrpSpPr>
          <p:nvPr/>
        </p:nvGrpSpPr>
        <p:grpSpPr bwMode="auto">
          <a:xfrm>
            <a:off x="2566989" y="2997200"/>
            <a:ext cx="6624637" cy="3240088"/>
            <a:chOff x="657" y="1888"/>
            <a:chExt cx="4173" cy="2041"/>
          </a:xfrm>
        </p:grpSpPr>
        <p:grpSp>
          <p:nvGrpSpPr>
            <p:cNvPr id="36869" name="Group 5"/>
            <p:cNvGrpSpPr>
              <a:grpSpLocks/>
            </p:cNvGrpSpPr>
            <p:nvPr/>
          </p:nvGrpSpPr>
          <p:grpSpPr bwMode="auto">
            <a:xfrm>
              <a:off x="657" y="2069"/>
              <a:ext cx="2086" cy="1860"/>
              <a:chOff x="930" y="1933"/>
              <a:chExt cx="2086" cy="1860"/>
            </a:xfrm>
          </p:grpSpPr>
          <p:sp>
            <p:nvSpPr>
              <p:cNvPr id="36870" name="Rectangle 6"/>
              <p:cNvSpPr>
                <a:spLocks noChangeArrowheads="1"/>
              </p:cNvSpPr>
              <p:nvPr/>
            </p:nvSpPr>
            <p:spPr bwMode="auto">
              <a:xfrm>
                <a:off x="930" y="2205"/>
                <a:ext cx="2086" cy="363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6871" name="Rectangle 7"/>
              <p:cNvSpPr>
                <a:spLocks noChangeArrowheads="1"/>
              </p:cNvSpPr>
              <p:nvPr/>
            </p:nvSpPr>
            <p:spPr bwMode="auto">
              <a:xfrm>
                <a:off x="930" y="2205"/>
                <a:ext cx="362" cy="1089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6872" name="Line 8"/>
              <p:cNvSpPr>
                <a:spLocks noChangeShapeType="1"/>
              </p:cNvSpPr>
              <p:nvPr/>
            </p:nvSpPr>
            <p:spPr bwMode="auto">
              <a:xfrm flipV="1">
                <a:off x="1292" y="2251"/>
                <a:ext cx="0" cy="317"/>
              </a:xfrm>
              <a:prstGeom prst="line">
                <a:avLst/>
              </a:prstGeom>
              <a:noFill/>
              <a:ln w="9525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873" name="Rectangle 9"/>
              <p:cNvSpPr>
                <a:spLocks noChangeArrowheads="1"/>
              </p:cNvSpPr>
              <p:nvPr/>
            </p:nvSpPr>
            <p:spPr bwMode="auto">
              <a:xfrm>
                <a:off x="1292" y="2795"/>
                <a:ext cx="1407" cy="363"/>
              </a:xfrm>
              <a:prstGeom prst="rect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36874" name="Group 10"/>
              <p:cNvGrpSpPr>
                <a:grpSpLocks/>
              </p:cNvGrpSpPr>
              <p:nvPr/>
            </p:nvGrpSpPr>
            <p:grpSpPr bwMode="auto">
              <a:xfrm>
                <a:off x="2517" y="1933"/>
                <a:ext cx="408" cy="1225"/>
                <a:chOff x="3379" y="2296"/>
                <a:chExt cx="408" cy="1225"/>
              </a:xfrm>
            </p:grpSpPr>
            <p:grpSp>
              <p:nvGrpSpPr>
                <p:cNvPr id="36875" name="Group 11"/>
                <p:cNvGrpSpPr>
                  <a:grpSpLocks/>
                </p:cNvGrpSpPr>
                <p:nvPr/>
              </p:nvGrpSpPr>
              <p:grpSpPr bwMode="auto">
                <a:xfrm>
                  <a:off x="3379" y="2296"/>
                  <a:ext cx="408" cy="1225"/>
                  <a:chOff x="3379" y="2296"/>
                  <a:chExt cx="408" cy="1225"/>
                </a:xfrm>
              </p:grpSpPr>
              <p:sp>
                <p:nvSpPr>
                  <p:cNvPr id="36876" name="Rectangle 12"/>
                  <p:cNvSpPr>
                    <a:spLocks noChangeArrowheads="1"/>
                  </p:cNvSpPr>
                  <p:nvPr/>
                </p:nvSpPr>
                <p:spPr bwMode="auto">
                  <a:xfrm>
                    <a:off x="3379" y="2296"/>
                    <a:ext cx="91" cy="272"/>
                  </a:xfrm>
                  <a:prstGeom prst="rect">
                    <a:avLst/>
                  </a:prstGeom>
                  <a:solidFill>
                    <a:srgbClr val="333333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36877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3379" y="2478"/>
                    <a:ext cx="408" cy="90"/>
                  </a:xfrm>
                  <a:prstGeom prst="rect">
                    <a:avLst/>
                  </a:prstGeom>
                  <a:solidFill>
                    <a:srgbClr val="333333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36878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3696" y="2478"/>
                    <a:ext cx="91" cy="1043"/>
                  </a:xfrm>
                  <a:prstGeom prst="rect">
                    <a:avLst/>
                  </a:prstGeom>
                  <a:solidFill>
                    <a:srgbClr val="333333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  <p:sp>
              <p:nvSpPr>
                <p:cNvPr id="36879" name="Oval 15"/>
                <p:cNvSpPr>
                  <a:spLocks noChangeArrowheads="1"/>
                </p:cNvSpPr>
                <p:nvPr/>
              </p:nvSpPr>
              <p:spPr bwMode="auto">
                <a:xfrm>
                  <a:off x="3696" y="2704"/>
                  <a:ext cx="91" cy="91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36880" name="Freeform 16"/>
              <p:cNvSpPr>
                <a:spLocks/>
              </p:cNvSpPr>
              <p:nvPr/>
            </p:nvSpPr>
            <p:spPr bwMode="auto">
              <a:xfrm>
                <a:off x="2381" y="2704"/>
                <a:ext cx="272" cy="596"/>
              </a:xfrm>
              <a:custGeom>
                <a:avLst/>
                <a:gdLst>
                  <a:gd name="T0" fmla="*/ 0 w 272"/>
                  <a:gd name="T1" fmla="*/ 483 h 596"/>
                  <a:gd name="T2" fmla="*/ 45 w 272"/>
                  <a:gd name="T3" fmla="*/ 528 h 596"/>
                  <a:gd name="T4" fmla="*/ 181 w 272"/>
                  <a:gd name="T5" fmla="*/ 75 h 596"/>
                  <a:gd name="T6" fmla="*/ 272 w 272"/>
                  <a:gd name="T7" fmla="*/ 75 h 5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2" h="596">
                    <a:moveTo>
                      <a:pt x="0" y="483"/>
                    </a:moveTo>
                    <a:cubicBezTo>
                      <a:pt x="7" y="539"/>
                      <a:pt x="15" y="596"/>
                      <a:pt x="45" y="528"/>
                    </a:cubicBezTo>
                    <a:cubicBezTo>
                      <a:pt x="75" y="460"/>
                      <a:pt x="143" y="150"/>
                      <a:pt x="181" y="75"/>
                    </a:cubicBezTo>
                    <a:cubicBezTo>
                      <a:pt x="219" y="0"/>
                      <a:pt x="257" y="83"/>
                      <a:pt x="272" y="7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881" name="Freeform 17"/>
              <p:cNvSpPr>
                <a:spLocks/>
              </p:cNvSpPr>
              <p:nvPr/>
            </p:nvSpPr>
            <p:spPr bwMode="auto">
              <a:xfrm>
                <a:off x="1474" y="2704"/>
                <a:ext cx="272" cy="596"/>
              </a:xfrm>
              <a:custGeom>
                <a:avLst/>
                <a:gdLst>
                  <a:gd name="T0" fmla="*/ 0 w 272"/>
                  <a:gd name="T1" fmla="*/ 483 h 596"/>
                  <a:gd name="T2" fmla="*/ 45 w 272"/>
                  <a:gd name="T3" fmla="*/ 528 h 596"/>
                  <a:gd name="T4" fmla="*/ 181 w 272"/>
                  <a:gd name="T5" fmla="*/ 75 h 596"/>
                  <a:gd name="T6" fmla="*/ 272 w 272"/>
                  <a:gd name="T7" fmla="*/ 75 h 5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2" h="596">
                    <a:moveTo>
                      <a:pt x="0" y="483"/>
                    </a:moveTo>
                    <a:cubicBezTo>
                      <a:pt x="7" y="539"/>
                      <a:pt x="15" y="596"/>
                      <a:pt x="45" y="528"/>
                    </a:cubicBezTo>
                    <a:cubicBezTo>
                      <a:pt x="75" y="460"/>
                      <a:pt x="143" y="150"/>
                      <a:pt x="181" y="75"/>
                    </a:cubicBezTo>
                    <a:cubicBezTo>
                      <a:pt x="219" y="0"/>
                      <a:pt x="257" y="83"/>
                      <a:pt x="272" y="7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882" name="Freeform 18"/>
              <p:cNvSpPr>
                <a:spLocks/>
              </p:cNvSpPr>
              <p:nvPr/>
            </p:nvSpPr>
            <p:spPr bwMode="auto">
              <a:xfrm>
                <a:off x="1655" y="2704"/>
                <a:ext cx="272" cy="596"/>
              </a:xfrm>
              <a:custGeom>
                <a:avLst/>
                <a:gdLst>
                  <a:gd name="T0" fmla="*/ 0 w 272"/>
                  <a:gd name="T1" fmla="*/ 483 h 596"/>
                  <a:gd name="T2" fmla="*/ 45 w 272"/>
                  <a:gd name="T3" fmla="*/ 528 h 596"/>
                  <a:gd name="T4" fmla="*/ 181 w 272"/>
                  <a:gd name="T5" fmla="*/ 75 h 596"/>
                  <a:gd name="T6" fmla="*/ 272 w 272"/>
                  <a:gd name="T7" fmla="*/ 75 h 5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2" h="596">
                    <a:moveTo>
                      <a:pt x="0" y="483"/>
                    </a:moveTo>
                    <a:cubicBezTo>
                      <a:pt x="7" y="539"/>
                      <a:pt x="15" y="596"/>
                      <a:pt x="45" y="528"/>
                    </a:cubicBezTo>
                    <a:cubicBezTo>
                      <a:pt x="75" y="460"/>
                      <a:pt x="143" y="150"/>
                      <a:pt x="181" y="75"/>
                    </a:cubicBezTo>
                    <a:cubicBezTo>
                      <a:pt x="219" y="0"/>
                      <a:pt x="257" y="83"/>
                      <a:pt x="272" y="7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883" name="Freeform 19"/>
              <p:cNvSpPr>
                <a:spLocks/>
              </p:cNvSpPr>
              <p:nvPr/>
            </p:nvSpPr>
            <p:spPr bwMode="auto">
              <a:xfrm>
                <a:off x="1837" y="2704"/>
                <a:ext cx="272" cy="596"/>
              </a:xfrm>
              <a:custGeom>
                <a:avLst/>
                <a:gdLst>
                  <a:gd name="T0" fmla="*/ 0 w 272"/>
                  <a:gd name="T1" fmla="*/ 483 h 596"/>
                  <a:gd name="T2" fmla="*/ 45 w 272"/>
                  <a:gd name="T3" fmla="*/ 528 h 596"/>
                  <a:gd name="T4" fmla="*/ 181 w 272"/>
                  <a:gd name="T5" fmla="*/ 75 h 596"/>
                  <a:gd name="T6" fmla="*/ 272 w 272"/>
                  <a:gd name="T7" fmla="*/ 75 h 5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2" h="596">
                    <a:moveTo>
                      <a:pt x="0" y="483"/>
                    </a:moveTo>
                    <a:cubicBezTo>
                      <a:pt x="7" y="539"/>
                      <a:pt x="15" y="596"/>
                      <a:pt x="45" y="528"/>
                    </a:cubicBezTo>
                    <a:cubicBezTo>
                      <a:pt x="75" y="460"/>
                      <a:pt x="143" y="150"/>
                      <a:pt x="181" y="75"/>
                    </a:cubicBezTo>
                    <a:cubicBezTo>
                      <a:pt x="219" y="0"/>
                      <a:pt x="257" y="83"/>
                      <a:pt x="272" y="7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884" name="Freeform 20"/>
              <p:cNvSpPr>
                <a:spLocks/>
              </p:cNvSpPr>
              <p:nvPr/>
            </p:nvSpPr>
            <p:spPr bwMode="auto">
              <a:xfrm>
                <a:off x="2018" y="2704"/>
                <a:ext cx="272" cy="596"/>
              </a:xfrm>
              <a:custGeom>
                <a:avLst/>
                <a:gdLst>
                  <a:gd name="T0" fmla="*/ 0 w 272"/>
                  <a:gd name="T1" fmla="*/ 483 h 596"/>
                  <a:gd name="T2" fmla="*/ 45 w 272"/>
                  <a:gd name="T3" fmla="*/ 528 h 596"/>
                  <a:gd name="T4" fmla="*/ 181 w 272"/>
                  <a:gd name="T5" fmla="*/ 75 h 596"/>
                  <a:gd name="T6" fmla="*/ 272 w 272"/>
                  <a:gd name="T7" fmla="*/ 75 h 5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2" h="596">
                    <a:moveTo>
                      <a:pt x="0" y="483"/>
                    </a:moveTo>
                    <a:cubicBezTo>
                      <a:pt x="7" y="539"/>
                      <a:pt x="15" y="596"/>
                      <a:pt x="45" y="528"/>
                    </a:cubicBezTo>
                    <a:cubicBezTo>
                      <a:pt x="75" y="460"/>
                      <a:pt x="143" y="150"/>
                      <a:pt x="181" y="75"/>
                    </a:cubicBezTo>
                    <a:cubicBezTo>
                      <a:pt x="219" y="0"/>
                      <a:pt x="257" y="83"/>
                      <a:pt x="272" y="7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885" name="Freeform 21"/>
              <p:cNvSpPr>
                <a:spLocks/>
              </p:cNvSpPr>
              <p:nvPr/>
            </p:nvSpPr>
            <p:spPr bwMode="auto">
              <a:xfrm>
                <a:off x="2200" y="2704"/>
                <a:ext cx="272" cy="596"/>
              </a:xfrm>
              <a:custGeom>
                <a:avLst/>
                <a:gdLst>
                  <a:gd name="T0" fmla="*/ 0 w 272"/>
                  <a:gd name="T1" fmla="*/ 483 h 596"/>
                  <a:gd name="T2" fmla="*/ 45 w 272"/>
                  <a:gd name="T3" fmla="*/ 528 h 596"/>
                  <a:gd name="T4" fmla="*/ 181 w 272"/>
                  <a:gd name="T5" fmla="*/ 75 h 596"/>
                  <a:gd name="T6" fmla="*/ 272 w 272"/>
                  <a:gd name="T7" fmla="*/ 75 h 5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2" h="596">
                    <a:moveTo>
                      <a:pt x="0" y="483"/>
                    </a:moveTo>
                    <a:cubicBezTo>
                      <a:pt x="7" y="539"/>
                      <a:pt x="15" y="596"/>
                      <a:pt x="45" y="528"/>
                    </a:cubicBezTo>
                    <a:cubicBezTo>
                      <a:pt x="75" y="460"/>
                      <a:pt x="143" y="150"/>
                      <a:pt x="181" y="75"/>
                    </a:cubicBezTo>
                    <a:cubicBezTo>
                      <a:pt x="219" y="0"/>
                      <a:pt x="257" y="83"/>
                      <a:pt x="272" y="7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886" name="Freeform 22"/>
              <p:cNvSpPr>
                <a:spLocks/>
              </p:cNvSpPr>
              <p:nvPr/>
            </p:nvSpPr>
            <p:spPr bwMode="auto">
              <a:xfrm>
                <a:off x="1292" y="2704"/>
                <a:ext cx="272" cy="596"/>
              </a:xfrm>
              <a:custGeom>
                <a:avLst/>
                <a:gdLst>
                  <a:gd name="T0" fmla="*/ 0 w 272"/>
                  <a:gd name="T1" fmla="*/ 483 h 596"/>
                  <a:gd name="T2" fmla="*/ 45 w 272"/>
                  <a:gd name="T3" fmla="*/ 528 h 596"/>
                  <a:gd name="T4" fmla="*/ 181 w 272"/>
                  <a:gd name="T5" fmla="*/ 75 h 596"/>
                  <a:gd name="T6" fmla="*/ 272 w 272"/>
                  <a:gd name="T7" fmla="*/ 75 h 5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2" h="596">
                    <a:moveTo>
                      <a:pt x="0" y="483"/>
                    </a:moveTo>
                    <a:cubicBezTo>
                      <a:pt x="7" y="539"/>
                      <a:pt x="15" y="596"/>
                      <a:pt x="45" y="528"/>
                    </a:cubicBezTo>
                    <a:cubicBezTo>
                      <a:pt x="75" y="460"/>
                      <a:pt x="143" y="150"/>
                      <a:pt x="181" y="75"/>
                    </a:cubicBezTo>
                    <a:cubicBezTo>
                      <a:pt x="219" y="0"/>
                      <a:pt x="257" y="83"/>
                      <a:pt x="272" y="7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887" name="Line 23"/>
              <p:cNvSpPr>
                <a:spLocks noChangeShapeType="1"/>
              </p:cNvSpPr>
              <p:nvPr/>
            </p:nvSpPr>
            <p:spPr bwMode="auto">
              <a:xfrm>
                <a:off x="1247" y="3294"/>
                <a:ext cx="0" cy="3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888" name="Line 24"/>
              <p:cNvSpPr>
                <a:spLocks noChangeShapeType="1"/>
              </p:cNvSpPr>
              <p:nvPr/>
            </p:nvSpPr>
            <p:spPr bwMode="auto">
              <a:xfrm>
                <a:off x="1247" y="3657"/>
                <a:ext cx="31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889" name="Oval 25"/>
              <p:cNvSpPr>
                <a:spLocks noChangeArrowheads="1"/>
              </p:cNvSpPr>
              <p:nvPr/>
            </p:nvSpPr>
            <p:spPr bwMode="auto">
              <a:xfrm>
                <a:off x="1565" y="3612"/>
                <a:ext cx="91" cy="9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6890" name="Oval 26"/>
              <p:cNvSpPr>
                <a:spLocks noChangeArrowheads="1"/>
              </p:cNvSpPr>
              <p:nvPr/>
            </p:nvSpPr>
            <p:spPr bwMode="auto">
              <a:xfrm>
                <a:off x="1791" y="3612"/>
                <a:ext cx="91" cy="9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6891" name="Line 27"/>
              <p:cNvSpPr>
                <a:spLocks noChangeShapeType="1"/>
              </p:cNvSpPr>
              <p:nvPr/>
            </p:nvSpPr>
            <p:spPr bwMode="auto">
              <a:xfrm>
                <a:off x="1655" y="3657"/>
                <a:ext cx="136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892" name="Line 28"/>
              <p:cNvSpPr>
                <a:spLocks noChangeShapeType="1"/>
              </p:cNvSpPr>
              <p:nvPr/>
            </p:nvSpPr>
            <p:spPr bwMode="auto">
              <a:xfrm>
                <a:off x="1882" y="3657"/>
                <a:ext cx="45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893" name="Line 29"/>
              <p:cNvSpPr>
                <a:spLocks noChangeShapeType="1"/>
              </p:cNvSpPr>
              <p:nvPr/>
            </p:nvSpPr>
            <p:spPr bwMode="auto">
              <a:xfrm>
                <a:off x="2336" y="3521"/>
                <a:ext cx="0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894" name="Line 30"/>
              <p:cNvSpPr>
                <a:spLocks noChangeShapeType="1"/>
              </p:cNvSpPr>
              <p:nvPr/>
            </p:nvSpPr>
            <p:spPr bwMode="auto">
              <a:xfrm>
                <a:off x="2517" y="3521"/>
                <a:ext cx="0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895" name="Rectangle 31"/>
              <p:cNvSpPr>
                <a:spLocks noChangeArrowheads="1"/>
              </p:cNvSpPr>
              <p:nvPr/>
            </p:nvSpPr>
            <p:spPr bwMode="auto">
              <a:xfrm>
                <a:off x="2381" y="3566"/>
                <a:ext cx="45" cy="18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6896" name="Rectangle 32"/>
              <p:cNvSpPr>
                <a:spLocks noChangeArrowheads="1"/>
              </p:cNvSpPr>
              <p:nvPr/>
            </p:nvSpPr>
            <p:spPr bwMode="auto">
              <a:xfrm>
                <a:off x="2562" y="3566"/>
                <a:ext cx="45" cy="18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6897" name="Line 33"/>
              <p:cNvSpPr>
                <a:spLocks noChangeShapeType="1"/>
              </p:cNvSpPr>
              <p:nvPr/>
            </p:nvSpPr>
            <p:spPr bwMode="auto">
              <a:xfrm>
                <a:off x="2608" y="3657"/>
                <a:ext cx="4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898" name="Line 34"/>
              <p:cNvSpPr>
                <a:spLocks noChangeShapeType="1"/>
              </p:cNvSpPr>
              <p:nvPr/>
            </p:nvSpPr>
            <p:spPr bwMode="auto">
              <a:xfrm flipV="1">
                <a:off x="2653" y="3158"/>
                <a:ext cx="0" cy="49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36899" name="Group 35"/>
            <p:cNvGrpSpPr>
              <a:grpSpLocks/>
            </p:cNvGrpSpPr>
            <p:nvPr/>
          </p:nvGrpSpPr>
          <p:grpSpPr bwMode="auto">
            <a:xfrm>
              <a:off x="2018" y="1888"/>
              <a:ext cx="2812" cy="1451"/>
              <a:chOff x="2018" y="1888"/>
              <a:chExt cx="2812" cy="1451"/>
            </a:xfrm>
          </p:grpSpPr>
          <p:grpSp>
            <p:nvGrpSpPr>
              <p:cNvPr id="36900" name="Group 36"/>
              <p:cNvGrpSpPr>
                <a:grpSpLocks/>
              </p:cNvGrpSpPr>
              <p:nvPr/>
            </p:nvGrpSpPr>
            <p:grpSpPr bwMode="auto">
              <a:xfrm>
                <a:off x="2018" y="1888"/>
                <a:ext cx="1406" cy="136"/>
                <a:chOff x="2018" y="1888"/>
                <a:chExt cx="1406" cy="136"/>
              </a:xfrm>
            </p:grpSpPr>
            <p:grpSp>
              <p:nvGrpSpPr>
                <p:cNvPr id="36901" name="Group 37"/>
                <p:cNvGrpSpPr>
                  <a:grpSpLocks/>
                </p:cNvGrpSpPr>
                <p:nvPr/>
              </p:nvGrpSpPr>
              <p:grpSpPr bwMode="auto">
                <a:xfrm>
                  <a:off x="2018" y="1888"/>
                  <a:ext cx="136" cy="136"/>
                  <a:chOff x="3878" y="1752"/>
                  <a:chExt cx="504" cy="663"/>
                </a:xfrm>
              </p:grpSpPr>
              <p:graphicFrame>
                <p:nvGraphicFramePr>
                  <p:cNvPr id="36902" name="Object 38"/>
                  <p:cNvGraphicFramePr>
                    <a:graphicFrameLocks noChangeAspect="1"/>
                  </p:cNvGraphicFramePr>
                  <p:nvPr/>
                </p:nvGraphicFramePr>
                <p:xfrm>
                  <a:off x="3878" y="1752"/>
                  <a:ext cx="504" cy="300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6158" name="Bitmap Image" r:id="rId3" imgW="800212" imgH="476316" progId="Paint.Picture">
                          <p:embed/>
                        </p:oleObj>
                      </mc:Choice>
                      <mc:Fallback>
                        <p:oleObj name="Bitmap Image" r:id="rId3" imgW="800212" imgH="476316" progId="Paint.Picture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4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3878" y="1752"/>
                                <a:ext cx="504" cy="300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chemeClr val="accent1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chemeClr val="tx1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chemeClr val="bg2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36903" name="Object 39"/>
                  <p:cNvGraphicFramePr>
                    <a:graphicFrameLocks noChangeAspect="1"/>
                  </p:cNvGraphicFramePr>
                  <p:nvPr/>
                </p:nvGraphicFramePr>
                <p:xfrm>
                  <a:off x="3878" y="2115"/>
                  <a:ext cx="504" cy="300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6159" name="Bitmap Image" r:id="rId5" imgW="800212" imgH="476316" progId="Paint.Picture">
                          <p:embed/>
                        </p:oleObj>
                      </mc:Choice>
                      <mc:Fallback>
                        <p:oleObj name="Bitmap Image" r:id="rId5" imgW="800212" imgH="476316" progId="Paint.Picture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6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3878" y="2115"/>
                                <a:ext cx="504" cy="300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chemeClr val="accent1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chemeClr val="tx1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chemeClr val="bg2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p:grpSp>
            <p:sp>
              <p:nvSpPr>
                <p:cNvPr id="36904" name="Line 40"/>
                <p:cNvSpPr>
                  <a:spLocks noChangeShapeType="1"/>
                </p:cNvSpPr>
                <p:nvPr/>
              </p:nvSpPr>
              <p:spPr bwMode="auto">
                <a:xfrm>
                  <a:off x="2018" y="2024"/>
                  <a:ext cx="140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6905" name="Line 41"/>
                <p:cNvSpPr>
                  <a:spLocks noChangeShapeType="1"/>
                </p:cNvSpPr>
                <p:nvPr/>
              </p:nvSpPr>
              <p:spPr bwMode="auto">
                <a:xfrm>
                  <a:off x="2018" y="1888"/>
                  <a:ext cx="140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36906" name="Group 42"/>
              <p:cNvGrpSpPr>
                <a:grpSpLocks/>
              </p:cNvGrpSpPr>
              <p:nvPr/>
            </p:nvGrpSpPr>
            <p:grpSpPr bwMode="auto">
              <a:xfrm>
                <a:off x="3379" y="1888"/>
                <a:ext cx="1451" cy="1451"/>
                <a:chOff x="3379" y="1888"/>
                <a:chExt cx="1451" cy="1451"/>
              </a:xfrm>
            </p:grpSpPr>
            <p:grpSp>
              <p:nvGrpSpPr>
                <p:cNvPr id="36907" name="Group 43"/>
                <p:cNvGrpSpPr>
                  <a:grpSpLocks/>
                </p:cNvGrpSpPr>
                <p:nvPr/>
              </p:nvGrpSpPr>
              <p:grpSpPr bwMode="auto">
                <a:xfrm>
                  <a:off x="3923" y="3067"/>
                  <a:ext cx="363" cy="272"/>
                  <a:chOff x="3787" y="2795"/>
                  <a:chExt cx="363" cy="272"/>
                </a:xfrm>
              </p:grpSpPr>
              <p:sp>
                <p:nvSpPr>
                  <p:cNvPr id="36908" name="Rectangle 44"/>
                  <p:cNvSpPr>
                    <a:spLocks noChangeArrowheads="1"/>
                  </p:cNvSpPr>
                  <p:nvPr/>
                </p:nvSpPr>
                <p:spPr bwMode="auto">
                  <a:xfrm>
                    <a:off x="3833" y="2840"/>
                    <a:ext cx="45" cy="182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36909" name="Rectangle 45"/>
                  <p:cNvSpPr>
                    <a:spLocks noChangeArrowheads="1"/>
                  </p:cNvSpPr>
                  <p:nvPr/>
                </p:nvSpPr>
                <p:spPr bwMode="auto">
                  <a:xfrm>
                    <a:off x="3969" y="2840"/>
                    <a:ext cx="45" cy="182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36910" name="Rectangle 46"/>
                  <p:cNvSpPr>
                    <a:spLocks noChangeArrowheads="1"/>
                  </p:cNvSpPr>
                  <p:nvPr/>
                </p:nvSpPr>
                <p:spPr bwMode="auto">
                  <a:xfrm>
                    <a:off x="4105" y="2840"/>
                    <a:ext cx="45" cy="182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36911" name="Line 47"/>
                  <p:cNvSpPr>
                    <a:spLocks noChangeShapeType="1"/>
                  </p:cNvSpPr>
                  <p:nvPr/>
                </p:nvSpPr>
                <p:spPr bwMode="auto">
                  <a:xfrm>
                    <a:off x="3787" y="2795"/>
                    <a:ext cx="0" cy="27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6912" name="Line 48"/>
                  <p:cNvSpPr>
                    <a:spLocks noChangeShapeType="1"/>
                  </p:cNvSpPr>
                  <p:nvPr/>
                </p:nvSpPr>
                <p:spPr bwMode="auto">
                  <a:xfrm>
                    <a:off x="3923" y="2795"/>
                    <a:ext cx="0" cy="27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6913" name="Line 49"/>
                  <p:cNvSpPr>
                    <a:spLocks noChangeShapeType="1"/>
                  </p:cNvSpPr>
                  <p:nvPr/>
                </p:nvSpPr>
                <p:spPr bwMode="auto">
                  <a:xfrm>
                    <a:off x="4059" y="2795"/>
                    <a:ext cx="0" cy="27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sp>
              <p:nvSpPr>
                <p:cNvPr id="36914" name="Line 50"/>
                <p:cNvSpPr>
                  <a:spLocks noChangeShapeType="1"/>
                </p:cNvSpPr>
                <p:nvPr/>
              </p:nvSpPr>
              <p:spPr bwMode="auto">
                <a:xfrm>
                  <a:off x="3379" y="1888"/>
                  <a:ext cx="131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6915" name="Line 51"/>
                <p:cNvSpPr>
                  <a:spLocks noChangeShapeType="1"/>
                </p:cNvSpPr>
                <p:nvPr/>
              </p:nvSpPr>
              <p:spPr bwMode="auto">
                <a:xfrm>
                  <a:off x="4694" y="1888"/>
                  <a:ext cx="0" cy="5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6916" name="Oval 52"/>
                <p:cNvSpPr>
                  <a:spLocks noChangeArrowheads="1"/>
                </p:cNvSpPr>
                <p:nvPr/>
              </p:nvSpPr>
              <p:spPr bwMode="auto">
                <a:xfrm>
                  <a:off x="4558" y="2432"/>
                  <a:ext cx="272" cy="318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36917" name="Line 53"/>
                <p:cNvSpPr>
                  <a:spLocks noChangeShapeType="1"/>
                </p:cNvSpPr>
                <p:nvPr/>
              </p:nvSpPr>
              <p:spPr bwMode="auto">
                <a:xfrm>
                  <a:off x="3424" y="2024"/>
                  <a:ext cx="0" cy="117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6918" name="Line 54"/>
                <p:cNvSpPr>
                  <a:spLocks noChangeShapeType="1"/>
                </p:cNvSpPr>
                <p:nvPr/>
              </p:nvSpPr>
              <p:spPr bwMode="auto">
                <a:xfrm>
                  <a:off x="3424" y="3203"/>
                  <a:ext cx="49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6919" name="Line 55"/>
                <p:cNvSpPr>
                  <a:spLocks noChangeShapeType="1"/>
                </p:cNvSpPr>
                <p:nvPr/>
              </p:nvSpPr>
              <p:spPr bwMode="auto">
                <a:xfrm>
                  <a:off x="4286" y="3203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6920" name="Line 56"/>
                <p:cNvSpPr>
                  <a:spLocks noChangeShapeType="1"/>
                </p:cNvSpPr>
                <p:nvPr/>
              </p:nvSpPr>
              <p:spPr bwMode="auto">
                <a:xfrm flipV="1">
                  <a:off x="4694" y="2750"/>
                  <a:ext cx="0" cy="45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6921" name="Text Box 57"/>
                <p:cNvSpPr txBox="1">
                  <a:spLocks noChangeArrowheads="1"/>
                </p:cNvSpPr>
                <p:nvPr/>
              </p:nvSpPr>
              <p:spPr bwMode="auto">
                <a:xfrm>
                  <a:off x="4558" y="2478"/>
                  <a:ext cx="181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GB" altLang="en-US"/>
                    <a:t>M</a:t>
                  </a:r>
                  <a:endParaRPr lang="en-US" altLang="en-US"/>
                </a:p>
              </p:txBody>
            </p:sp>
          </p:grpSp>
        </p:grpSp>
      </p:grpSp>
      <p:sp>
        <p:nvSpPr>
          <p:cNvPr id="36922" name="Text Box 58"/>
          <p:cNvSpPr txBox="1">
            <a:spLocks noChangeArrowheads="1"/>
          </p:cNvSpPr>
          <p:nvPr/>
        </p:nvSpPr>
        <p:spPr bwMode="auto">
          <a:xfrm>
            <a:off x="3359151" y="2852738"/>
            <a:ext cx="1655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400"/>
              <a:t>Contacts</a:t>
            </a:r>
            <a:endParaRPr lang="en-US" altLang="en-US" sz="2400"/>
          </a:p>
        </p:txBody>
      </p:sp>
      <p:sp>
        <p:nvSpPr>
          <p:cNvPr id="36923" name="Text Box 59"/>
          <p:cNvSpPr txBox="1">
            <a:spLocks noChangeArrowheads="1"/>
          </p:cNvSpPr>
          <p:nvPr/>
        </p:nvSpPr>
        <p:spPr bwMode="auto">
          <a:xfrm>
            <a:off x="6096001" y="3789364"/>
            <a:ext cx="1368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000"/>
              <a:t>Pivot</a:t>
            </a:r>
            <a:endParaRPr lang="en-US" altLang="en-US" sz="2000"/>
          </a:p>
        </p:txBody>
      </p:sp>
      <p:sp>
        <p:nvSpPr>
          <p:cNvPr id="36924" name="Text Box 60"/>
          <p:cNvSpPr txBox="1">
            <a:spLocks noChangeArrowheads="1"/>
          </p:cNvSpPr>
          <p:nvPr/>
        </p:nvSpPr>
        <p:spPr bwMode="auto">
          <a:xfrm>
            <a:off x="5951539" y="5300664"/>
            <a:ext cx="1368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000"/>
              <a:t>Armature</a:t>
            </a:r>
            <a:endParaRPr lang="en-US" altLang="en-US" sz="2000"/>
          </a:p>
        </p:txBody>
      </p:sp>
      <p:sp>
        <p:nvSpPr>
          <p:cNvPr id="36925" name="Line 61"/>
          <p:cNvSpPr>
            <a:spLocks noChangeShapeType="1"/>
          </p:cNvSpPr>
          <p:nvPr/>
        </p:nvSpPr>
        <p:spPr bwMode="auto">
          <a:xfrm flipH="1">
            <a:off x="5735638" y="4005263"/>
            <a:ext cx="431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6926" name="Line 62"/>
          <p:cNvSpPr>
            <a:spLocks noChangeShapeType="1"/>
          </p:cNvSpPr>
          <p:nvPr/>
        </p:nvSpPr>
        <p:spPr bwMode="auto">
          <a:xfrm flipH="1" flipV="1">
            <a:off x="5808664" y="5084764"/>
            <a:ext cx="287337" cy="2889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36927" name="Group 63"/>
          <p:cNvGrpSpPr>
            <a:grpSpLocks/>
          </p:cNvGrpSpPr>
          <p:nvPr/>
        </p:nvGrpSpPr>
        <p:grpSpPr bwMode="auto">
          <a:xfrm>
            <a:off x="2424114" y="6165851"/>
            <a:ext cx="2879725" cy="468313"/>
            <a:chOff x="567" y="3884"/>
            <a:chExt cx="1814" cy="295"/>
          </a:xfrm>
        </p:grpSpPr>
        <p:sp>
          <p:nvSpPr>
            <p:cNvPr id="36928" name="Line 64"/>
            <p:cNvSpPr>
              <a:spLocks noChangeShapeType="1"/>
            </p:cNvSpPr>
            <p:nvPr/>
          </p:nvSpPr>
          <p:spPr bwMode="auto">
            <a:xfrm flipV="1">
              <a:off x="567" y="3884"/>
              <a:ext cx="725" cy="27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6929" name="Text Box 65"/>
            <p:cNvSpPr txBox="1">
              <a:spLocks noChangeArrowheads="1"/>
            </p:cNvSpPr>
            <p:nvPr/>
          </p:nvSpPr>
          <p:spPr bwMode="auto">
            <a:xfrm>
              <a:off x="1202" y="3929"/>
              <a:ext cx="117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altLang="en-US" sz="2000"/>
                <a:t>Switch S</a:t>
              </a:r>
              <a:endParaRPr lang="en-US" altLang="en-US" sz="2000"/>
            </a:p>
          </p:txBody>
        </p:sp>
      </p:grpSp>
    </p:spTree>
    <p:extLst>
      <p:ext uri="{BB962C8B-B14F-4D97-AF65-F5344CB8AC3E}">
        <p14:creationId xmlns:p14="http://schemas.microsoft.com/office/powerpoint/2010/main" val="157372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5257" y="675907"/>
            <a:ext cx="6229350" cy="4152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9212" y="3188030"/>
            <a:ext cx="5469255" cy="32815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1732" y="861263"/>
            <a:ext cx="3733038" cy="560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65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WordArt 2"/>
          <p:cNvSpPr>
            <a:spLocks noChangeArrowheads="1" noChangeShapeType="1" noTextEdit="1"/>
          </p:cNvSpPr>
          <p:nvPr/>
        </p:nvSpPr>
        <p:spPr bwMode="auto">
          <a:xfrm>
            <a:off x="1719264" y="228600"/>
            <a:ext cx="8015287" cy="9144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GB" sz="3600" kern="10" spc="-360" dirty="0">
                <a:ln w="12700" cmpd="sng">
                  <a:solidFill>
                    <a:srgbClr val="000099"/>
                  </a:solidFill>
                  <a:prstDash val="solid"/>
                  <a:round/>
                  <a:headEnd/>
                  <a:tailEnd/>
                </a:ln>
                <a:solidFill>
                  <a:srgbClr val="336699"/>
                </a:solidFill>
                <a:latin typeface="Calibri Light" panose="020F0302020204030204" pitchFamily="34" charset="0"/>
              </a:rPr>
              <a:t>The magnetic relay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dirty="0">
                <a:solidFill>
                  <a:srgbClr val="336699"/>
                </a:solidFill>
              </a:rPr>
              <a:t>This releases the armature allowing the contacts to open and the motor to stop.</a:t>
            </a:r>
            <a:endParaRPr lang="en-US" altLang="en-US" dirty="0">
              <a:solidFill>
                <a:srgbClr val="336699"/>
              </a:solidFill>
            </a:endParaRPr>
          </a:p>
        </p:txBody>
      </p:sp>
      <p:grpSp>
        <p:nvGrpSpPr>
          <p:cNvPr id="38916" name="Group 4"/>
          <p:cNvGrpSpPr>
            <a:grpSpLocks/>
          </p:cNvGrpSpPr>
          <p:nvPr/>
        </p:nvGrpSpPr>
        <p:grpSpPr bwMode="auto">
          <a:xfrm>
            <a:off x="2566989" y="2997200"/>
            <a:ext cx="6624637" cy="3240088"/>
            <a:chOff x="657" y="1888"/>
            <a:chExt cx="4173" cy="2041"/>
          </a:xfrm>
        </p:grpSpPr>
        <p:grpSp>
          <p:nvGrpSpPr>
            <p:cNvPr id="38917" name="Group 5"/>
            <p:cNvGrpSpPr>
              <a:grpSpLocks/>
            </p:cNvGrpSpPr>
            <p:nvPr/>
          </p:nvGrpSpPr>
          <p:grpSpPr bwMode="auto">
            <a:xfrm>
              <a:off x="657" y="2069"/>
              <a:ext cx="2086" cy="1860"/>
              <a:chOff x="930" y="1933"/>
              <a:chExt cx="2086" cy="1860"/>
            </a:xfrm>
          </p:grpSpPr>
          <p:sp>
            <p:nvSpPr>
              <p:cNvPr id="38918" name="Rectangle 6"/>
              <p:cNvSpPr>
                <a:spLocks noChangeArrowheads="1"/>
              </p:cNvSpPr>
              <p:nvPr/>
            </p:nvSpPr>
            <p:spPr bwMode="auto">
              <a:xfrm>
                <a:off x="930" y="2205"/>
                <a:ext cx="2086" cy="363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8919" name="Rectangle 7"/>
              <p:cNvSpPr>
                <a:spLocks noChangeArrowheads="1"/>
              </p:cNvSpPr>
              <p:nvPr/>
            </p:nvSpPr>
            <p:spPr bwMode="auto">
              <a:xfrm>
                <a:off x="930" y="2205"/>
                <a:ext cx="362" cy="1089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8920" name="Line 8"/>
              <p:cNvSpPr>
                <a:spLocks noChangeShapeType="1"/>
              </p:cNvSpPr>
              <p:nvPr/>
            </p:nvSpPr>
            <p:spPr bwMode="auto">
              <a:xfrm flipV="1">
                <a:off x="1292" y="2251"/>
                <a:ext cx="0" cy="317"/>
              </a:xfrm>
              <a:prstGeom prst="line">
                <a:avLst/>
              </a:prstGeom>
              <a:noFill/>
              <a:ln w="9525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921" name="Rectangle 9"/>
              <p:cNvSpPr>
                <a:spLocks noChangeArrowheads="1"/>
              </p:cNvSpPr>
              <p:nvPr/>
            </p:nvSpPr>
            <p:spPr bwMode="auto">
              <a:xfrm>
                <a:off x="1292" y="2795"/>
                <a:ext cx="1407" cy="363"/>
              </a:xfrm>
              <a:prstGeom prst="rect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38922" name="Group 10"/>
              <p:cNvGrpSpPr>
                <a:grpSpLocks/>
              </p:cNvGrpSpPr>
              <p:nvPr/>
            </p:nvGrpSpPr>
            <p:grpSpPr bwMode="auto">
              <a:xfrm>
                <a:off x="2517" y="1933"/>
                <a:ext cx="408" cy="1225"/>
                <a:chOff x="3379" y="2296"/>
                <a:chExt cx="408" cy="1225"/>
              </a:xfrm>
            </p:grpSpPr>
            <p:grpSp>
              <p:nvGrpSpPr>
                <p:cNvPr id="38923" name="Group 11"/>
                <p:cNvGrpSpPr>
                  <a:grpSpLocks/>
                </p:cNvGrpSpPr>
                <p:nvPr/>
              </p:nvGrpSpPr>
              <p:grpSpPr bwMode="auto">
                <a:xfrm>
                  <a:off x="3379" y="2296"/>
                  <a:ext cx="408" cy="1225"/>
                  <a:chOff x="3379" y="2296"/>
                  <a:chExt cx="408" cy="1225"/>
                </a:xfrm>
              </p:grpSpPr>
              <p:sp>
                <p:nvSpPr>
                  <p:cNvPr id="38924" name="Rectangle 12"/>
                  <p:cNvSpPr>
                    <a:spLocks noChangeArrowheads="1"/>
                  </p:cNvSpPr>
                  <p:nvPr/>
                </p:nvSpPr>
                <p:spPr bwMode="auto">
                  <a:xfrm>
                    <a:off x="3379" y="2296"/>
                    <a:ext cx="91" cy="272"/>
                  </a:xfrm>
                  <a:prstGeom prst="rect">
                    <a:avLst/>
                  </a:prstGeom>
                  <a:solidFill>
                    <a:srgbClr val="333333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38925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3379" y="2478"/>
                    <a:ext cx="408" cy="90"/>
                  </a:xfrm>
                  <a:prstGeom prst="rect">
                    <a:avLst/>
                  </a:prstGeom>
                  <a:solidFill>
                    <a:srgbClr val="333333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38926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3696" y="2478"/>
                    <a:ext cx="91" cy="1043"/>
                  </a:xfrm>
                  <a:prstGeom prst="rect">
                    <a:avLst/>
                  </a:prstGeom>
                  <a:solidFill>
                    <a:srgbClr val="333333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  <p:sp>
              <p:nvSpPr>
                <p:cNvPr id="38927" name="Oval 15"/>
                <p:cNvSpPr>
                  <a:spLocks noChangeArrowheads="1"/>
                </p:cNvSpPr>
                <p:nvPr/>
              </p:nvSpPr>
              <p:spPr bwMode="auto">
                <a:xfrm>
                  <a:off x="3696" y="2704"/>
                  <a:ext cx="91" cy="91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38928" name="Freeform 16"/>
              <p:cNvSpPr>
                <a:spLocks/>
              </p:cNvSpPr>
              <p:nvPr/>
            </p:nvSpPr>
            <p:spPr bwMode="auto">
              <a:xfrm>
                <a:off x="2381" y="2704"/>
                <a:ext cx="272" cy="596"/>
              </a:xfrm>
              <a:custGeom>
                <a:avLst/>
                <a:gdLst>
                  <a:gd name="T0" fmla="*/ 0 w 272"/>
                  <a:gd name="T1" fmla="*/ 483 h 596"/>
                  <a:gd name="T2" fmla="*/ 45 w 272"/>
                  <a:gd name="T3" fmla="*/ 528 h 596"/>
                  <a:gd name="T4" fmla="*/ 181 w 272"/>
                  <a:gd name="T5" fmla="*/ 75 h 596"/>
                  <a:gd name="T6" fmla="*/ 272 w 272"/>
                  <a:gd name="T7" fmla="*/ 75 h 5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2" h="596">
                    <a:moveTo>
                      <a:pt x="0" y="483"/>
                    </a:moveTo>
                    <a:cubicBezTo>
                      <a:pt x="7" y="539"/>
                      <a:pt x="15" y="596"/>
                      <a:pt x="45" y="528"/>
                    </a:cubicBezTo>
                    <a:cubicBezTo>
                      <a:pt x="75" y="460"/>
                      <a:pt x="143" y="150"/>
                      <a:pt x="181" y="75"/>
                    </a:cubicBezTo>
                    <a:cubicBezTo>
                      <a:pt x="219" y="0"/>
                      <a:pt x="257" y="83"/>
                      <a:pt x="272" y="7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929" name="Freeform 17"/>
              <p:cNvSpPr>
                <a:spLocks/>
              </p:cNvSpPr>
              <p:nvPr/>
            </p:nvSpPr>
            <p:spPr bwMode="auto">
              <a:xfrm>
                <a:off x="1474" y="2704"/>
                <a:ext cx="272" cy="596"/>
              </a:xfrm>
              <a:custGeom>
                <a:avLst/>
                <a:gdLst>
                  <a:gd name="T0" fmla="*/ 0 w 272"/>
                  <a:gd name="T1" fmla="*/ 483 h 596"/>
                  <a:gd name="T2" fmla="*/ 45 w 272"/>
                  <a:gd name="T3" fmla="*/ 528 h 596"/>
                  <a:gd name="T4" fmla="*/ 181 w 272"/>
                  <a:gd name="T5" fmla="*/ 75 h 596"/>
                  <a:gd name="T6" fmla="*/ 272 w 272"/>
                  <a:gd name="T7" fmla="*/ 75 h 5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2" h="596">
                    <a:moveTo>
                      <a:pt x="0" y="483"/>
                    </a:moveTo>
                    <a:cubicBezTo>
                      <a:pt x="7" y="539"/>
                      <a:pt x="15" y="596"/>
                      <a:pt x="45" y="528"/>
                    </a:cubicBezTo>
                    <a:cubicBezTo>
                      <a:pt x="75" y="460"/>
                      <a:pt x="143" y="150"/>
                      <a:pt x="181" y="75"/>
                    </a:cubicBezTo>
                    <a:cubicBezTo>
                      <a:pt x="219" y="0"/>
                      <a:pt x="257" y="83"/>
                      <a:pt x="272" y="7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930" name="Freeform 18"/>
              <p:cNvSpPr>
                <a:spLocks/>
              </p:cNvSpPr>
              <p:nvPr/>
            </p:nvSpPr>
            <p:spPr bwMode="auto">
              <a:xfrm>
                <a:off x="1655" y="2704"/>
                <a:ext cx="272" cy="596"/>
              </a:xfrm>
              <a:custGeom>
                <a:avLst/>
                <a:gdLst>
                  <a:gd name="T0" fmla="*/ 0 w 272"/>
                  <a:gd name="T1" fmla="*/ 483 h 596"/>
                  <a:gd name="T2" fmla="*/ 45 w 272"/>
                  <a:gd name="T3" fmla="*/ 528 h 596"/>
                  <a:gd name="T4" fmla="*/ 181 w 272"/>
                  <a:gd name="T5" fmla="*/ 75 h 596"/>
                  <a:gd name="T6" fmla="*/ 272 w 272"/>
                  <a:gd name="T7" fmla="*/ 75 h 5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2" h="596">
                    <a:moveTo>
                      <a:pt x="0" y="483"/>
                    </a:moveTo>
                    <a:cubicBezTo>
                      <a:pt x="7" y="539"/>
                      <a:pt x="15" y="596"/>
                      <a:pt x="45" y="528"/>
                    </a:cubicBezTo>
                    <a:cubicBezTo>
                      <a:pt x="75" y="460"/>
                      <a:pt x="143" y="150"/>
                      <a:pt x="181" y="75"/>
                    </a:cubicBezTo>
                    <a:cubicBezTo>
                      <a:pt x="219" y="0"/>
                      <a:pt x="257" y="83"/>
                      <a:pt x="272" y="7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931" name="Freeform 19"/>
              <p:cNvSpPr>
                <a:spLocks/>
              </p:cNvSpPr>
              <p:nvPr/>
            </p:nvSpPr>
            <p:spPr bwMode="auto">
              <a:xfrm>
                <a:off x="1837" y="2704"/>
                <a:ext cx="272" cy="596"/>
              </a:xfrm>
              <a:custGeom>
                <a:avLst/>
                <a:gdLst>
                  <a:gd name="T0" fmla="*/ 0 w 272"/>
                  <a:gd name="T1" fmla="*/ 483 h 596"/>
                  <a:gd name="T2" fmla="*/ 45 w 272"/>
                  <a:gd name="T3" fmla="*/ 528 h 596"/>
                  <a:gd name="T4" fmla="*/ 181 w 272"/>
                  <a:gd name="T5" fmla="*/ 75 h 596"/>
                  <a:gd name="T6" fmla="*/ 272 w 272"/>
                  <a:gd name="T7" fmla="*/ 75 h 5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2" h="596">
                    <a:moveTo>
                      <a:pt x="0" y="483"/>
                    </a:moveTo>
                    <a:cubicBezTo>
                      <a:pt x="7" y="539"/>
                      <a:pt x="15" y="596"/>
                      <a:pt x="45" y="528"/>
                    </a:cubicBezTo>
                    <a:cubicBezTo>
                      <a:pt x="75" y="460"/>
                      <a:pt x="143" y="150"/>
                      <a:pt x="181" y="75"/>
                    </a:cubicBezTo>
                    <a:cubicBezTo>
                      <a:pt x="219" y="0"/>
                      <a:pt x="257" y="83"/>
                      <a:pt x="272" y="7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932" name="Freeform 20"/>
              <p:cNvSpPr>
                <a:spLocks/>
              </p:cNvSpPr>
              <p:nvPr/>
            </p:nvSpPr>
            <p:spPr bwMode="auto">
              <a:xfrm>
                <a:off x="2018" y="2704"/>
                <a:ext cx="272" cy="596"/>
              </a:xfrm>
              <a:custGeom>
                <a:avLst/>
                <a:gdLst>
                  <a:gd name="T0" fmla="*/ 0 w 272"/>
                  <a:gd name="T1" fmla="*/ 483 h 596"/>
                  <a:gd name="T2" fmla="*/ 45 w 272"/>
                  <a:gd name="T3" fmla="*/ 528 h 596"/>
                  <a:gd name="T4" fmla="*/ 181 w 272"/>
                  <a:gd name="T5" fmla="*/ 75 h 596"/>
                  <a:gd name="T6" fmla="*/ 272 w 272"/>
                  <a:gd name="T7" fmla="*/ 75 h 5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2" h="596">
                    <a:moveTo>
                      <a:pt x="0" y="483"/>
                    </a:moveTo>
                    <a:cubicBezTo>
                      <a:pt x="7" y="539"/>
                      <a:pt x="15" y="596"/>
                      <a:pt x="45" y="528"/>
                    </a:cubicBezTo>
                    <a:cubicBezTo>
                      <a:pt x="75" y="460"/>
                      <a:pt x="143" y="150"/>
                      <a:pt x="181" y="75"/>
                    </a:cubicBezTo>
                    <a:cubicBezTo>
                      <a:pt x="219" y="0"/>
                      <a:pt x="257" y="83"/>
                      <a:pt x="272" y="7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933" name="Freeform 21"/>
              <p:cNvSpPr>
                <a:spLocks/>
              </p:cNvSpPr>
              <p:nvPr/>
            </p:nvSpPr>
            <p:spPr bwMode="auto">
              <a:xfrm>
                <a:off x="2200" y="2704"/>
                <a:ext cx="272" cy="596"/>
              </a:xfrm>
              <a:custGeom>
                <a:avLst/>
                <a:gdLst>
                  <a:gd name="T0" fmla="*/ 0 w 272"/>
                  <a:gd name="T1" fmla="*/ 483 h 596"/>
                  <a:gd name="T2" fmla="*/ 45 w 272"/>
                  <a:gd name="T3" fmla="*/ 528 h 596"/>
                  <a:gd name="T4" fmla="*/ 181 w 272"/>
                  <a:gd name="T5" fmla="*/ 75 h 596"/>
                  <a:gd name="T6" fmla="*/ 272 w 272"/>
                  <a:gd name="T7" fmla="*/ 75 h 5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2" h="596">
                    <a:moveTo>
                      <a:pt x="0" y="483"/>
                    </a:moveTo>
                    <a:cubicBezTo>
                      <a:pt x="7" y="539"/>
                      <a:pt x="15" y="596"/>
                      <a:pt x="45" y="528"/>
                    </a:cubicBezTo>
                    <a:cubicBezTo>
                      <a:pt x="75" y="460"/>
                      <a:pt x="143" y="150"/>
                      <a:pt x="181" y="75"/>
                    </a:cubicBezTo>
                    <a:cubicBezTo>
                      <a:pt x="219" y="0"/>
                      <a:pt x="257" y="83"/>
                      <a:pt x="272" y="7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934" name="Freeform 22"/>
              <p:cNvSpPr>
                <a:spLocks/>
              </p:cNvSpPr>
              <p:nvPr/>
            </p:nvSpPr>
            <p:spPr bwMode="auto">
              <a:xfrm>
                <a:off x="1292" y="2704"/>
                <a:ext cx="272" cy="596"/>
              </a:xfrm>
              <a:custGeom>
                <a:avLst/>
                <a:gdLst>
                  <a:gd name="T0" fmla="*/ 0 w 272"/>
                  <a:gd name="T1" fmla="*/ 483 h 596"/>
                  <a:gd name="T2" fmla="*/ 45 w 272"/>
                  <a:gd name="T3" fmla="*/ 528 h 596"/>
                  <a:gd name="T4" fmla="*/ 181 w 272"/>
                  <a:gd name="T5" fmla="*/ 75 h 596"/>
                  <a:gd name="T6" fmla="*/ 272 w 272"/>
                  <a:gd name="T7" fmla="*/ 75 h 5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2" h="596">
                    <a:moveTo>
                      <a:pt x="0" y="483"/>
                    </a:moveTo>
                    <a:cubicBezTo>
                      <a:pt x="7" y="539"/>
                      <a:pt x="15" y="596"/>
                      <a:pt x="45" y="528"/>
                    </a:cubicBezTo>
                    <a:cubicBezTo>
                      <a:pt x="75" y="460"/>
                      <a:pt x="143" y="150"/>
                      <a:pt x="181" y="75"/>
                    </a:cubicBezTo>
                    <a:cubicBezTo>
                      <a:pt x="219" y="0"/>
                      <a:pt x="257" y="83"/>
                      <a:pt x="272" y="7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935" name="Line 23"/>
              <p:cNvSpPr>
                <a:spLocks noChangeShapeType="1"/>
              </p:cNvSpPr>
              <p:nvPr/>
            </p:nvSpPr>
            <p:spPr bwMode="auto">
              <a:xfrm>
                <a:off x="1247" y="3294"/>
                <a:ext cx="0" cy="3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936" name="Line 24"/>
              <p:cNvSpPr>
                <a:spLocks noChangeShapeType="1"/>
              </p:cNvSpPr>
              <p:nvPr/>
            </p:nvSpPr>
            <p:spPr bwMode="auto">
              <a:xfrm>
                <a:off x="1247" y="3657"/>
                <a:ext cx="31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937" name="Oval 25"/>
              <p:cNvSpPr>
                <a:spLocks noChangeArrowheads="1"/>
              </p:cNvSpPr>
              <p:nvPr/>
            </p:nvSpPr>
            <p:spPr bwMode="auto">
              <a:xfrm>
                <a:off x="1565" y="3612"/>
                <a:ext cx="91" cy="9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8938" name="Oval 26"/>
              <p:cNvSpPr>
                <a:spLocks noChangeArrowheads="1"/>
              </p:cNvSpPr>
              <p:nvPr/>
            </p:nvSpPr>
            <p:spPr bwMode="auto">
              <a:xfrm>
                <a:off x="1791" y="3612"/>
                <a:ext cx="91" cy="9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8939" name="Line 27"/>
              <p:cNvSpPr>
                <a:spLocks noChangeShapeType="1"/>
              </p:cNvSpPr>
              <p:nvPr/>
            </p:nvSpPr>
            <p:spPr bwMode="auto">
              <a:xfrm>
                <a:off x="1655" y="3657"/>
                <a:ext cx="136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940" name="Line 28"/>
              <p:cNvSpPr>
                <a:spLocks noChangeShapeType="1"/>
              </p:cNvSpPr>
              <p:nvPr/>
            </p:nvSpPr>
            <p:spPr bwMode="auto">
              <a:xfrm>
                <a:off x="1882" y="3657"/>
                <a:ext cx="45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941" name="Line 29"/>
              <p:cNvSpPr>
                <a:spLocks noChangeShapeType="1"/>
              </p:cNvSpPr>
              <p:nvPr/>
            </p:nvSpPr>
            <p:spPr bwMode="auto">
              <a:xfrm>
                <a:off x="2336" y="3521"/>
                <a:ext cx="0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942" name="Line 30"/>
              <p:cNvSpPr>
                <a:spLocks noChangeShapeType="1"/>
              </p:cNvSpPr>
              <p:nvPr/>
            </p:nvSpPr>
            <p:spPr bwMode="auto">
              <a:xfrm>
                <a:off x="2517" y="3521"/>
                <a:ext cx="0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943" name="Rectangle 31"/>
              <p:cNvSpPr>
                <a:spLocks noChangeArrowheads="1"/>
              </p:cNvSpPr>
              <p:nvPr/>
            </p:nvSpPr>
            <p:spPr bwMode="auto">
              <a:xfrm>
                <a:off x="2381" y="3566"/>
                <a:ext cx="45" cy="18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8944" name="Rectangle 32"/>
              <p:cNvSpPr>
                <a:spLocks noChangeArrowheads="1"/>
              </p:cNvSpPr>
              <p:nvPr/>
            </p:nvSpPr>
            <p:spPr bwMode="auto">
              <a:xfrm>
                <a:off x="2562" y="3566"/>
                <a:ext cx="45" cy="18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8945" name="Line 33"/>
              <p:cNvSpPr>
                <a:spLocks noChangeShapeType="1"/>
              </p:cNvSpPr>
              <p:nvPr/>
            </p:nvSpPr>
            <p:spPr bwMode="auto">
              <a:xfrm>
                <a:off x="2608" y="3657"/>
                <a:ext cx="4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946" name="Line 34"/>
              <p:cNvSpPr>
                <a:spLocks noChangeShapeType="1"/>
              </p:cNvSpPr>
              <p:nvPr/>
            </p:nvSpPr>
            <p:spPr bwMode="auto">
              <a:xfrm flipV="1">
                <a:off x="2653" y="3158"/>
                <a:ext cx="0" cy="49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38947" name="Group 35"/>
            <p:cNvGrpSpPr>
              <a:grpSpLocks/>
            </p:cNvGrpSpPr>
            <p:nvPr/>
          </p:nvGrpSpPr>
          <p:grpSpPr bwMode="auto">
            <a:xfrm>
              <a:off x="2018" y="1888"/>
              <a:ext cx="2812" cy="1451"/>
              <a:chOff x="2018" y="1888"/>
              <a:chExt cx="2812" cy="1451"/>
            </a:xfrm>
          </p:grpSpPr>
          <p:grpSp>
            <p:nvGrpSpPr>
              <p:cNvPr id="38948" name="Group 36"/>
              <p:cNvGrpSpPr>
                <a:grpSpLocks/>
              </p:cNvGrpSpPr>
              <p:nvPr/>
            </p:nvGrpSpPr>
            <p:grpSpPr bwMode="auto">
              <a:xfrm>
                <a:off x="2018" y="1888"/>
                <a:ext cx="1406" cy="136"/>
                <a:chOff x="2018" y="1888"/>
                <a:chExt cx="1406" cy="136"/>
              </a:xfrm>
            </p:grpSpPr>
            <p:grpSp>
              <p:nvGrpSpPr>
                <p:cNvPr id="38949" name="Group 37"/>
                <p:cNvGrpSpPr>
                  <a:grpSpLocks/>
                </p:cNvGrpSpPr>
                <p:nvPr/>
              </p:nvGrpSpPr>
              <p:grpSpPr bwMode="auto">
                <a:xfrm>
                  <a:off x="2018" y="1888"/>
                  <a:ext cx="136" cy="136"/>
                  <a:chOff x="3878" y="1752"/>
                  <a:chExt cx="504" cy="663"/>
                </a:xfrm>
              </p:grpSpPr>
              <p:graphicFrame>
                <p:nvGraphicFramePr>
                  <p:cNvPr id="38950" name="Object 38"/>
                  <p:cNvGraphicFramePr>
                    <a:graphicFrameLocks noChangeAspect="1"/>
                  </p:cNvGraphicFramePr>
                  <p:nvPr/>
                </p:nvGraphicFramePr>
                <p:xfrm>
                  <a:off x="3878" y="1752"/>
                  <a:ext cx="504" cy="300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7182" name="Bitmap Image" r:id="rId3" imgW="800212" imgH="476316" progId="Paint.Picture">
                          <p:embed/>
                        </p:oleObj>
                      </mc:Choice>
                      <mc:Fallback>
                        <p:oleObj name="Bitmap Image" r:id="rId3" imgW="800212" imgH="476316" progId="Paint.Picture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4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3878" y="1752"/>
                                <a:ext cx="504" cy="300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chemeClr val="accent1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chemeClr val="tx1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chemeClr val="bg2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38951" name="Object 39"/>
                  <p:cNvGraphicFramePr>
                    <a:graphicFrameLocks noChangeAspect="1"/>
                  </p:cNvGraphicFramePr>
                  <p:nvPr/>
                </p:nvGraphicFramePr>
                <p:xfrm>
                  <a:off x="3878" y="2115"/>
                  <a:ext cx="504" cy="300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spid="_x0000_s7183" name="Bitmap Image" r:id="rId5" imgW="800212" imgH="476316" progId="Paint.Picture">
                          <p:embed/>
                        </p:oleObj>
                      </mc:Choice>
                      <mc:Fallback>
                        <p:oleObj name="Bitmap Image" r:id="rId5" imgW="800212" imgH="476316" progId="Paint.Picture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6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3878" y="2115"/>
                                <a:ext cx="504" cy="300"/>
                              </a:xfrm>
                              <a:prstGeom prst="rect">
                                <a:avLst/>
                              </a:prstGeom>
                              <a:noFill/>
                              <a:ln>
                                <a:noFill/>
                              </a:ln>
                              <a:effectLst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chemeClr val="accent1"/>
                                    </a:solidFill>
                                  </a14:hiddenFill>
                                </a:ex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chemeClr val="tx1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chemeClr val="bg2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p:grpSp>
            <p:sp>
              <p:nvSpPr>
                <p:cNvPr id="38952" name="Line 40"/>
                <p:cNvSpPr>
                  <a:spLocks noChangeShapeType="1"/>
                </p:cNvSpPr>
                <p:nvPr/>
              </p:nvSpPr>
              <p:spPr bwMode="auto">
                <a:xfrm>
                  <a:off x="2018" y="2024"/>
                  <a:ext cx="140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8953" name="Line 41"/>
                <p:cNvSpPr>
                  <a:spLocks noChangeShapeType="1"/>
                </p:cNvSpPr>
                <p:nvPr/>
              </p:nvSpPr>
              <p:spPr bwMode="auto">
                <a:xfrm>
                  <a:off x="2018" y="1888"/>
                  <a:ext cx="140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38954" name="Group 42"/>
              <p:cNvGrpSpPr>
                <a:grpSpLocks/>
              </p:cNvGrpSpPr>
              <p:nvPr/>
            </p:nvGrpSpPr>
            <p:grpSpPr bwMode="auto">
              <a:xfrm>
                <a:off x="3379" y="1888"/>
                <a:ext cx="1451" cy="1451"/>
                <a:chOff x="3379" y="1888"/>
                <a:chExt cx="1451" cy="1451"/>
              </a:xfrm>
            </p:grpSpPr>
            <p:grpSp>
              <p:nvGrpSpPr>
                <p:cNvPr id="38955" name="Group 43"/>
                <p:cNvGrpSpPr>
                  <a:grpSpLocks/>
                </p:cNvGrpSpPr>
                <p:nvPr/>
              </p:nvGrpSpPr>
              <p:grpSpPr bwMode="auto">
                <a:xfrm>
                  <a:off x="3923" y="3067"/>
                  <a:ext cx="363" cy="272"/>
                  <a:chOff x="3787" y="2795"/>
                  <a:chExt cx="363" cy="272"/>
                </a:xfrm>
              </p:grpSpPr>
              <p:sp>
                <p:nvSpPr>
                  <p:cNvPr id="38956" name="Rectangle 44"/>
                  <p:cNvSpPr>
                    <a:spLocks noChangeArrowheads="1"/>
                  </p:cNvSpPr>
                  <p:nvPr/>
                </p:nvSpPr>
                <p:spPr bwMode="auto">
                  <a:xfrm>
                    <a:off x="3833" y="2840"/>
                    <a:ext cx="45" cy="182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38957" name="Rectangle 45"/>
                  <p:cNvSpPr>
                    <a:spLocks noChangeArrowheads="1"/>
                  </p:cNvSpPr>
                  <p:nvPr/>
                </p:nvSpPr>
                <p:spPr bwMode="auto">
                  <a:xfrm>
                    <a:off x="3969" y="2840"/>
                    <a:ext cx="45" cy="182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38958" name="Rectangle 46"/>
                  <p:cNvSpPr>
                    <a:spLocks noChangeArrowheads="1"/>
                  </p:cNvSpPr>
                  <p:nvPr/>
                </p:nvSpPr>
                <p:spPr bwMode="auto">
                  <a:xfrm>
                    <a:off x="4105" y="2840"/>
                    <a:ext cx="45" cy="182"/>
                  </a:xfrm>
                  <a:prstGeom prst="rect">
                    <a:avLst/>
                  </a:pr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38959" name="Line 47"/>
                  <p:cNvSpPr>
                    <a:spLocks noChangeShapeType="1"/>
                  </p:cNvSpPr>
                  <p:nvPr/>
                </p:nvSpPr>
                <p:spPr bwMode="auto">
                  <a:xfrm>
                    <a:off x="3787" y="2795"/>
                    <a:ext cx="0" cy="27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8960" name="Line 48"/>
                  <p:cNvSpPr>
                    <a:spLocks noChangeShapeType="1"/>
                  </p:cNvSpPr>
                  <p:nvPr/>
                </p:nvSpPr>
                <p:spPr bwMode="auto">
                  <a:xfrm>
                    <a:off x="3923" y="2795"/>
                    <a:ext cx="0" cy="27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8961" name="Line 49"/>
                  <p:cNvSpPr>
                    <a:spLocks noChangeShapeType="1"/>
                  </p:cNvSpPr>
                  <p:nvPr/>
                </p:nvSpPr>
                <p:spPr bwMode="auto">
                  <a:xfrm>
                    <a:off x="4059" y="2795"/>
                    <a:ext cx="0" cy="27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sp>
              <p:nvSpPr>
                <p:cNvPr id="38962" name="Line 50"/>
                <p:cNvSpPr>
                  <a:spLocks noChangeShapeType="1"/>
                </p:cNvSpPr>
                <p:nvPr/>
              </p:nvSpPr>
              <p:spPr bwMode="auto">
                <a:xfrm>
                  <a:off x="3379" y="1888"/>
                  <a:ext cx="131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8963" name="Line 51"/>
                <p:cNvSpPr>
                  <a:spLocks noChangeShapeType="1"/>
                </p:cNvSpPr>
                <p:nvPr/>
              </p:nvSpPr>
              <p:spPr bwMode="auto">
                <a:xfrm>
                  <a:off x="4694" y="1888"/>
                  <a:ext cx="0" cy="5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8964" name="Oval 52"/>
                <p:cNvSpPr>
                  <a:spLocks noChangeArrowheads="1"/>
                </p:cNvSpPr>
                <p:nvPr/>
              </p:nvSpPr>
              <p:spPr bwMode="auto">
                <a:xfrm>
                  <a:off x="4558" y="2432"/>
                  <a:ext cx="272" cy="318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38965" name="Line 53"/>
                <p:cNvSpPr>
                  <a:spLocks noChangeShapeType="1"/>
                </p:cNvSpPr>
                <p:nvPr/>
              </p:nvSpPr>
              <p:spPr bwMode="auto">
                <a:xfrm>
                  <a:off x="3424" y="2024"/>
                  <a:ext cx="0" cy="117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8966" name="Line 54"/>
                <p:cNvSpPr>
                  <a:spLocks noChangeShapeType="1"/>
                </p:cNvSpPr>
                <p:nvPr/>
              </p:nvSpPr>
              <p:spPr bwMode="auto">
                <a:xfrm>
                  <a:off x="3424" y="3203"/>
                  <a:ext cx="49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8967" name="Line 55"/>
                <p:cNvSpPr>
                  <a:spLocks noChangeShapeType="1"/>
                </p:cNvSpPr>
                <p:nvPr/>
              </p:nvSpPr>
              <p:spPr bwMode="auto">
                <a:xfrm>
                  <a:off x="4286" y="3203"/>
                  <a:ext cx="4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8968" name="Line 56"/>
                <p:cNvSpPr>
                  <a:spLocks noChangeShapeType="1"/>
                </p:cNvSpPr>
                <p:nvPr/>
              </p:nvSpPr>
              <p:spPr bwMode="auto">
                <a:xfrm flipV="1">
                  <a:off x="4694" y="2750"/>
                  <a:ext cx="0" cy="45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8969" name="Text Box 57"/>
                <p:cNvSpPr txBox="1">
                  <a:spLocks noChangeArrowheads="1"/>
                </p:cNvSpPr>
                <p:nvPr/>
              </p:nvSpPr>
              <p:spPr bwMode="auto">
                <a:xfrm>
                  <a:off x="4558" y="2478"/>
                  <a:ext cx="181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GB" altLang="en-US"/>
                    <a:t>M</a:t>
                  </a:r>
                  <a:endParaRPr lang="en-US" altLang="en-US"/>
                </a:p>
              </p:txBody>
            </p:sp>
          </p:grpSp>
        </p:grpSp>
      </p:grpSp>
      <p:sp>
        <p:nvSpPr>
          <p:cNvPr id="38970" name="Text Box 58"/>
          <p:cNvSpPr txBox="1">
            <a:spLocks noChangeArrowheads="1"/>
          </p:cNvSpPr>
          <p:nvPr/>
        </p:nvSpPr>
        <p:spPr bwMode="auto">
          <a:xfrm>
            <a:off x="3359151" y="2852738"/>
            <a:ext cx="1655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400"/>
              <a:t>Contacts</a:t>
            </a:r>
            <a:endParaRPr lang="en-US" altLang="en-US" sz="2400"/>
          </a:p>
        </p:txBody>
      </p:sp>
      <p:sp>
        <p:nvSpPr>
          <p:cNvPr id="38971" name="Text Box 59"/>
          <p:cNvSpPr txBox="1">
            <a:spLocks noChangeArrowheads="1"/>
          </p:cNvSpPr>
          <p:nvPr/>
        </p:nvSpPr>
        <p:spPr bwMode="auto">
          <a:xfrm>
            <a:off x="6096001" y="3789364"/>
            <a:ext cx="1368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000"/>
              <a:t>Pivot</a:t>
            </a:r>
            <a:endParaRPr lang="en-US" altLang="en-US" sz="2000"/>
          </a:p>
        </p:txBody>
      </p:sp>
      <p:sp>
        <p:nvSpPr>
          <p:cNvPr id="38972" name="Text Box 60"/>
          <p:cNvSpPr txBox="1">
            <a:spLocks noChangeArrowheads="1"/>
          </p:cNvSpPr>
          <p:nvPr/>
        </p:nvSpPr>
        <p:spPr bwMode="auto">
          <a:xfrm>
            <a:off x="5951539" y="5300664"/>
            <a:ext cx="1368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000"/>
              <a:t>Armature</a:t>
            </a:r>
            <a:endParaRPr lang="en-US" altLang="en-US" sz="2000"/>
          </a:p>
        </p:txBody>
      </p:sp>
      <p:sp>
        <p:nvSpPr>
          <p:cNvPr id="38973" name="Line 61"/>
          <p:cNvSpPr>
            <a:spLocks noChangeShapeType="1"/>
          </p:cNvSpPr>
          <p:nvPr/>
        </p:nvSpPr>
        <p:spPr bwMode="auto">
          <a:xfrm flipH="1">
            <a:off x="5735638" y="4005263"/>
            <a:ext cx="431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8974" name="Line 62"/>
          <p:cNvSpPr>
            <a:spLocks noChangeShapeType="1"/>
          </p:cNvSpPr>
          <p:nvPr/>
        </p:nvSpPr>
        <p:spPr bwMode="auto">
          <a:xfrm flipH="1" flipV="1">
            <a:off x="5808664" y="5084764"/>
            <a:ext cx="287337" cy="2889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38975" name="Group 63"/>
          <p:cNvGrpSpPr>
            <a:grpSpLocks/>
          </p:cNvGrpSpPr>
          <p:nvPr/>
        </p:nvGrpSpPr>
        <p:grpSpPr bwMode="auto">
          <a:xfrm>
            <a:off x="2424114" y="6165851"/>
            <a:ext cx="2879725" cy="468313"/>
            <a:chOff x="567" y="3884"/>
            <a:chExt cx="1814" cy="295"/>
          </a:xfrm>
        </p:grpSpPr>
        <p:sp>
          <p:nvSpPr>
            <p:cNvPr id="38976" name="Line 64"/>
            <p:cNvSpPr>
              <a:spLocks noChangeShapeType="1"/>
            </p:cNvSpPr>
            <p:nvPr/>
          </p:nvSpPr>
          <p:spPr bwMode="auto">
            <a:xfrm flipV="1">
              <a:off x="567" y="3884"/>
              <a:ext cx="725" cy="27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8977" name="Text Box 65"/>
            <p:cNvSpPr txBox="1">
              <a:spLocks noChangeArrowheads="1"/>
            </p:cNvSpPr>
            <p:nvPr/>
          </p:nvSpPr>
          <p:spPr bwMode="auto">
            <a:xfrm>
              <a:off x="1202" y="3929"/>
              <a:ext cx="117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altLang="en-US" sz="2000"/>
                <a:t>Switch S</a:t>
              </a:r>
              <a:endParaRPr lang="en-US" altLang="en-US" sz="2000"/>
            </a:p>
          </p:txBody>
        </p:sp>
      </p:grpSp>
    </p:spTree>
    <p:extLst>
      <p:ext uri="{BB962C8B-B14F-4D97-AF65-F5344CB8AC3E}">
        <p14:creationId xmlns:p14="http://schemas.microsoft.com/office/powerpoint/2010/main" val="47997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85" name="Group 13"/>
          <p:cNvGrpSpPr>
            <a:grpSpLocks/>
          </p:cNvGrpSpPr>
          <p:nvPr/>
        </p:nvGrpSpPr>
        <p:grpSpPr bwMode="auto">
          <a:xfrm>
            <a:off x="2640014" y="1484314"/>
            <a:ext cx="7056437" cy="4613275"/>
            <a:chOff x="703" y="935"/>
            <a:chExt cx="4445" cy="2906"/>
          </a:xfrm>
        </p:grpSpPr>
        <p:pic>
          <p:nvPicPr>
            <p:cNvPr id="54277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" y="935"/>
              <a:ext cx="4445" cy="29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54284" name="Group 12"/>
            <p:cNvGrpSpPr>
              <a:grpSpLocks/>
            </p:cNvGrpSpPr>
            <p:nvPr/>
          </p:nvGrpSpPr>
          <p:grpSpPr bwMode="auto">
            <a:xfrm>
              <a:off x="1383" y="1389"/>
              <a:ext cx="1996" cy="2181"/>
              <a:chOff x="1383" y="1389"/>
              <a:chExt cx="1996" cy="2181"/>
            </a:xfrm>
          </p:grpSpPr>
          <p:sp>
            <p:nvSpPr>
              <p:cNvPr id="54279" name="Text Box 7"/>
              <p:cNvSpPr txBox="1">
                <a:spLocks noChangeArrowheads="1"/>
              </p:cNvSpPr>
              <p:nvPr/>
            </p:nvSpPr>
            <p:spPr bwMode="auto">
              <a:xfrm>
                <a:off x="1383" y="1389"/>
                <a:ext cx="22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altLang="en-US"/>
                  <a:t>1</a:t>
                </a:r>
                <a:endParaRPr lang="en-US" altLang="en-US"/>
              </a:p>
            </p:txBody>
          </p:sp>
          <p:sp>
            <p:nvSpPr>
              <p:cNvPr id="54280" name="Text Box 8"/>
              <p:cNvSpPr txBox="1">
                <a:spLocks noChangeArrowheads="1"/>
              </p:cNvSpPr>
              <p:nvPr/>
            </p:nvSpPr>
            <p:spPr bwMode="auto">
              <a:xfrm>
                <a:off x="1791" y="1661"/>
                <a:ext cx="22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altLang="en-US"/>
                  <a:t>2</a:t>
                </a:r>
                <a:endParaRPr lang="en-US" altLang="en-US"/>
              </a:p>
            </p:txBody>
          </p:sp>
          <p:sp>
            <p:nvSpPr>
              <p:cNvPr id="54281" name="Text Box 9"/>
              <p:cNvSpPr txBox="1">
                <a:spLocks noChangeArrowheads="1"/>
              </p:cNvSpPr>
              <p:nvPr/>
            </p:nvSpPr>
            <p:spPr bwMode="auto">
              <a:xfrm>
                <a:off x="1746" y="3339"/>
                <a:ext cx="22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altLang="en-US"/>
                  <a:t>3</a:t>
                </a:r>
                <a:endParaRPr lang="en-US" altLang="en-US"/>
              </a:p>
            </p:txBody>
          </p:sp>
          <p:sp>
            <p:nvSpPr>
              <p:cNvPr id="54282" name="Text Box 10"/>
              <p:cNvSpPr txBox="1">
                <a:spLocks noChangeArrowheads="1"/>
              </p:cNvSpPr>
              <p:nvPr/>
            </p:nvSpPr>
            <p:spPr bwMode="auto">
              <a:xfrm>
                <a:off x="3152" y="1888"/>
                <a:ext cx="22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altLang="en-US"/>
                  <a:t>5</a:t>
                </a:r>
                <a:endParaRPr lang="en-US" altLang="en-US"/>
              </a:p>
            </p:txBody>
          </p:sp>
          <p:sp>
            <p:nvSpPr>
              <p:cNvPr id="54283" name="Text Box 11"/>
              <p:cNvSpPr txBox="1">
                <a:spLocks noChangeArrowheads="1"/>
              </p:cNvSpPr>
              <p:nvPr/>
            </p:nvSpPr>
            <p:spPr bwMode="auto">
              <a:xfrm>
                <a:off x="3107" y="2478"/>
                <a:ext cx="22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altLang="en-US"/>
                  <a:t>4</a:t>
                </a:r>
                <a:endParaRPr lang="en-US" altLang="en-US"/>
              </a:p>
            </p:txBody>
          </p:sp>
        </p:grpSp>
      </p:grpSp>
      <p:sp>
        <p:nvSpPr>
          <p:cNvPr id="54275" name="WordArt 3"/>
          <p:cNvSpPr>
            <a:spLocks noChangeArrowheads="1" noChangeShapeType="1" noTextEdit="1"/>
          </p:cNvSpPr>
          <p:nvPr/>
        </p:nvSpPr>
        <p:spPr bwMode="auto">
          <a:xfrm>
            <a:off x="1719264" y="228600"/>
            <a:ext cx="8015287" cy="9144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GB" sz="3600" kern="10" spc="-360" dirty="0" smtClean="0">
                <a:ln w="12700" cmpd="sng">
                  <a:solidFill>
                    <a:srgbClr val="000099"/>
                  </a:solidFill>
                  <a:prstDash val="solid"/>
                  <a:round/>
                  <a:headEnd/>
                  <a:tailEnd/>
                </a:ln>
                <a:solidFill>
                  <a:srgbClr val="336699"/>
                </a:solidFill>
                <a:latin typeface="Calibri Light" panose="020F0302020204030204" pitchFamily="34" charset="0"/>
              </a:rPr>
              <a:t>Review question</a:t>
            </a:r>
            <a:endParaRPr lang="en-GB" sz="3600" kern="10" spc="-360" dirty="0">
              <a:ln w="12700" cmpd="sng">
                <a:solidFill>
                  <a:srgbClr val="000099"/>
                </a:solidFill>
                <a:prstDash val="solid"/>
                <a:round/>
                <a:headEnd/>
                <a:tailEnd/>
              </a:ln>
              <a:solidFill>
                <a:srgbClr val="336699"/>
              </a:solidFill>
              <a:latin typeface="Calibri Light" panose="020F0302020204030204" pitchFamily="34" charset="0"/>
            </a:endParaRPr>
          </a:p>
        </p:txBody>
      </p:sp>
      <p:sp>
        <p:nvSpPr>
          <p:cNvPr id="5427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dirty="0">
                <a:solidFill>
                  <a:srgbClr val="336699"/>
                </a:solidFill>
              </a:rPr>
              <a:t>Name the parts of the relay.</a:t>
            </a:r>
          </a:p>
          <a:p>
            <a:endParaRPr lang="en-GB" altLang="en-US" dirty="0"/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039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Review Answers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GB" dirty="0" smtClean="0">
                <a:solidFill>
                  <a:srgbClr val="336699"/>
                </a:solidFill>
              </a:rPr>
              <a:t>Contacts</a:t>
            </a:r>
          </a:p>
          <a:p>
            <a:pPr marL="514350" indent="-514350">
              <a:buAutoNum type="arabicPeriod"/>
            </a:pPr>
            <a:r>
              <a:rPr lang="en-GB" dirty="0" smtClean="0">
                <a:solidFill>
                  <a:srgbClr val="336699"/>
                </a:solidFill>
              </a:rPr>
              <a:t>Electromagnet</a:t>
            </a:r>
          </a:p>
          <a:p>
            <a:pPr marL="514350" indent="-514350">
              <a:buAutoNum type="arabicPeriod"/>
            </a:pPr>
            <a:r>
              <a:rPr lang="en-GB" dirty="0" smtClean="0">
                <a:solidFill>
                  <a:srgbClr val="336699"/>
                </a:solidFill>
              </a:rPr>
              <a:t>Switch</a:t>
            </a:r>
          </a:p>
          <a:p>
            <a:pPr marL="514350" indent="-514350">
              <a:buAutoNum type="arabicPeriod"/>
            </a:pPr>
            <a:r>
              <a:rPr lang="en-GB" dirty="0" smtClean="0">
                <a:solidFill>
                  <a:srgbClr val="336699"/>
                </a:solidFill>
              </a:rPr>
              <a:t>Armature</a:t>
            </a:r>
          </a:p>
          <a:p>
            <a:pPr marL="514350" indent="-514350">
              <a:buAutoNum type="arabicPeriod"/>
            </a:pPr>
            <a:r>
              <a:rPr lang="en-GB" dirty="0" smtClean="0">
                <a:solidFill>
                  <a:srgbClr val="336699"/>
                </a:solidFill>
              </a:rPr>
              <a:t>Pivot</a:t>
            </a:r>
            <a:endParaRPr lang="en-GB" dirty="0">
              <a:solidFill>
                <a:srgbClr val="33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02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Electromagnetism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When a </a:t>
            </a:r>
            <a:r>
              <a:rPr lang="en-GB" b="1" dirty="0" smtClean="0">
                <a:solidFill>
                  <a:srgbClr val="336699"/>
                </a:solidFill>
              </a:rPr>
              <a:t>conductor cuts </a:t>
            </a:r>
            <a:r>
              <a:rPr lang="en-GB" dirty="0" smtClean="0">
                <a:solidFill>
                  <a:srgbClr val="336699"/>
                </a:solidFill>
              </a:rPr>
              <a:t>across the </a:t>
            </a:r>
            <a:r>
              <a:rPr lang="en-GB" b="1" dirty="0" smtClean="0">
                <a:solidFill>
                  <a:srgbClr val="336699"/>
                </a:solidFill>
              </a:rPr>
              <a:t>lines</a:t>
            </a:r>
            <a:r>
              <a:rPr lang="en-GB" dirty="0" smtClean="0">
                <a:solidFill>
                  <a:srgbClr val="336699"/>
                </a:solidFill>
              </a:rPr>
              <a:t> of a magnetic field, a </a:t>
            </a:r>
            <a:r>
              <a:rPr lang="en-GB" b="1" dirty="0" smtClean="0">
                <a:solidFill>
                  <a:srgbClr val="336699"/>
                </a:solidFill>
              </a:rPr>
              <a:t>voltage </a:t>
            </a:r>
            <a:r>
              <a:rPr lang="en-GB" dirty="0" smtClean="0">
                <a:solidFill>
                  <a:srgbClr val="336699"/>
                </a:solidFill>
              </a:rPr>
              <a:t>will be </a:t>
            </a:r>
            <a:r>
              <a:rPr lang="en-GB" b="1" dirty="0" smtClean="0">
                <a:solidFill>
                  <a:srgbClr val="336699"/>
                </a:solidFill>
              </a:rPr>
              <a:t>induced</a:t>
            </a:r>
            <a:r>
              <a:rPr lang="en-GB" dirty="0" smtClean="0">
                <a:solidFill>
                  <a:srgbClr val="336699"/>
                </a:solidFill>
              </a:rPr>
              <a:t> across the conductor.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This can be done by moving the conductor or moving the magnetic field.</a:t>
            </a:r>
          </a:p>
          <a:p>
            <a:pPr marL="0" indent="0" algn="ctr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5315" y="3267899"/>
            <a:ext cx="4861370" cy="337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48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Electromagnetism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From practical work (or research) it can be shown that the size of the induced voltage will depend on the:</a:t>
            </a:r>
          </a:p>
          <a:p>
            <a:r>
              <a:rPr lang="en-GB" dirty="0">
                <a:solidFill>
                  <a:srgbClr val="336699"/>
                </a:solidFill>
              </a:rPr>
              <a:t>m</a:t>
            </a:r>
            <a:r>
              <a:rPr lang="en-GB" dirty="0" smtClean="0">
                <a:solidFill>
                  <a:srgbClr val="336699"/>
                </a:solidFill>
              </a:rPr>
              <a:t>agnetic field strength</a:t>
            </a:r>
          </a:p>
          <a:p>
            <a:r>
              <a:rPr lang="en-GB" dirty="0">
                <a:solidFill>
                  <a:srgbClr val="336699"/>
                </a:solidFill>
              </a:rPr>
              <a:t>n</a:t>
            </a:r>
            <a:r>
              <a:rPr lang="en-GB" dirty="0" smtClean="0">
                <a:solidFill>
                  <a:srgbClr val="336699"/>
                </a:solidFill>
              </a:rPr>
              <a:t>umber of coils</a:t>
            </a:r>
          </a:p>
          <a:p>
            <a:r>
              <a:rPr lang="en-GB" dirty="0">
                <a:solidFill>
                  <a:srgbClr val="336699"/>
                </a:solidFill>
              </a:rPr>
              <a:t>s</a:t>
            </a:r>
            <a:r>
              <a:rPr lang="en-GB" dirty="0" smtClean="0">
                <a:solidFill>
                  <a:srgbClr val="336699"/>
                </a:solidFill>
              </a:rPr>
              <a:t>peed of the motion</a:t>
            </a:r>
          </a:p>
          <a:p>
            <a:r>
              <a:rPr lang="en-GB" dirty="0">
                <a:solidFill>
                  <a:srgbClr val="336699"/>
                </a:solidFill>
              </a:rPr>
              <a:t>a</a:t>
            </a:r>
            <a:r>
              <a:rPr lang="en-GB" dirty="0" smtClean="0">
                <a:solidFill>
                  <a:srgbClr val="336699"/>
                </a:solidFill>
              </a:rPr>
              <a:t>ngle at which the field lines are cut</a:t>
            </a:r>
          </a:p>
          <a:p>
            <a:pPr marL="0" indent="0">
              <a:buNone/>
            </a:pPr>
            <a:r>
              <a:rPr lang="en-GB" b="1" dirty="0" smtClean="0">
                <a:solidFill>
                  <a:srgbClr val="336699"/>
                </a:solidFill>
              </a:rPr>
              <a:t>Induced voltages </a:t>
            </a:r>
            <a:r>
              <a:rPr lang="en-GB" dirty="0" smtClean="0">
                <a:solidFill>
                  <a:srgbClr val="336699"/>
                </a:solidFill>
              </a:rPr>
              <a:t>are very important for the operation of devices called   </a:t>
            </a:r>
            <a:r>
              <a:rPr lang="en-GB" b="1" dirty="0" smtClean="0">
                <a:solidFill>
                  <a:srgbClr val="336699"/>
                </a:solidFill>
              </a:rPr>
              <a:t>transformers…</a:t>
            </a:r>
            <a:r>
              <a:rPr lang="en-GB" dirty="0" smtClean="0">
                <a:solidFill>
                  <a:srgbClr val="336699"/>
                </a:solidFill>
              </a:rPr>
              <a:t> </a:t>
            </a:r>
            <a:endParaRPr lang="en-GB" dirty="0" smtClean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9356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4761" y="613317"/>
            <a:ext cx="10225668" cy="5545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27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6371" y="939887"/>
            <a:ext cx="9679258" cy="5107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35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Electromagnetism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 smtClean="0">
                <a:solidFill>
                  <a:srgbClr val="336699"/>
                </a:solidFill>
              </a:rPr>
              <a:t>Q.</a:t>
            </a:r>
            <a:r>
              <a:rPr lang="en-GB" dirty="0" smtClean="0">
                <a:solidFill>
                  <a:srgbClr val="336699"/>
                </a:solidFill>
              </a:rPr>
              <a:t> Why are transformers important devices?</a:t>
            </a:r>
          </a:p>
          <a:p>
            <a:pPr marL="0" indent="0">
              <a:buNone/>
            </a:pPr>
            <a:r>
              <a:rPr lang="en-GB" b="1" dirty="0" smtClean="0">
                <a:solidFill>
                  <a:srgbClr val="336699"/>
                </a:solidFill>
              </a:rPr>
              <a:t>A.</a:t>
            </a:r>
            <a:r>
              <a:rPr lang="en-GB" dirty="0" smtClean="0">
                <a:solidFill>
                  <a:srgbClr val="336699"/>
                </a:solidFill>
              </a:rPr>
              <a:t> They are essential for the transmission of voltages from power stations to our homes.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There are </a:t>
            </a:r>
            <a:r>
              <a:rPr lang="en-GB" b="1" dirty="0" smtClean="0">
                <a:solidFill>
                  <a:srgbClr val="336699"/>
                </a:solidFill>
              </a:rPr>
              <a:t>two</a:t>
            </a:r>
            <a:r>
              <a:rPr lang="en-GB" dirty="0" smtClean="0">
                <a:solidFill>
                  <a:srgbClr val="336699"/>
                </a:solidFill>
              </a:rPr>
              <a:t> main types of transformer.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A </a:t>
            </a:r>
            <a:r>
              <a:rPr lang="en-GB" b="1" dirty="0" smtClean="0">
                <a:solidFill>
                  <a:srgbClr val="336699"/>
                </a:solidFill>
              </a:rPr>
              <a:t>step-up transformer increases the voltage </a:t>
            </a:r>
            <a:r>
              <a:rPr lang="en-GB" dirty="0" smtClean="0">
                <a:solidFill>
                  <a:srgbClr val="336699"/>
                </a:solidFill>
              </a:rPr>
              <a:t>from a power station. This means that overhead cables carry extremely high voltages (400000 V).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A </a:t>
            </a:r>
            <a:r>
              <a:rPr lang="en-GB" b="1" dirty="0" smtClean="0">
                <a:solidFill>
                  <a:srgbClr val="336699"/>
                </a:solidFill>
              </a:rPr>
              <a:t>step-down transformer decreases the voltage</a:t>
            </a:r>
            <a:r>
              <a:rPr lang="en-GB" dirty="0" smtClean="0">
                <a:solidFill>
                  <a:srgbClr val="336699"/>
                </a:solidFill>
              </a:rPr>
              <a:t>. These transformers ensure a relatively small voltage (230 V) is supplied to our homes.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3073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Electromagnetism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 smtClean="0">
                <a:solidFill>
                  <a:srgbClr val="336699"/>
                </a:solidFill>
              </a:rPr>
              <a:t>Step-up Transformers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 algn="ctr">
              <a:buNone/>
            </a:pP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25016"/>
            <a:ext cx="7620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84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Electromagnetism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 smtClean="0">
                <a:solidFill>
                  <a:srgbClr val="336699"/>
                </a:solidFill>
              </a:rPr>
              <a:t>Step-down Transformers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2403185"/>
            <a:ext cx="6858000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73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Electromagnetism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A </a:t>
            </a:r>
            <a:r>
              <a:rPr lang="en-GB" b="1" dirty="0" smtClean="0">
                <a:solidFill>
                  <a:srgbClr val="336699"/>
                </a:solidFill>
              </a:rPr>
              <a:t>permanent magnet </a:t>
            </a:r>
            <a:r>
              <a:rPr lang="en-GB" dirty="0" smtClean="0">
                <a:solidFill>
                  <a:srgbClr val="336699"/>
                </a:solidFill>
              </a:rPr>
              <a:t>(e.g. a fridge magnet) has a permanent magnetic field around it.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9097" y="2375209"/>
            <a:ext cx="42672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471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Electromagnetism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Transformers operate by having a </a:t>
            </a:r>
            <a:r>
              <a:rPr lang="en-GB" b="1" dirty="0" smtClean="0">
                <a:solidFill>
                  <a:srgbClr val="336699"/>
                </a:solidFill>
              </a:rPr>
              <a:t>changing magnetic field </a:t>
            </a:r>
            <a:r>
              <a:rPr lang="en-GB" dirty="0" smtClean="0">
                <a:solidFill>
                  <a:srgbClr val="336699"/>
                </a:solidFill>
              </a:rPr>
              <a:t>created on their primary side.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This changing magnetic field </a:t>
            </a:r>
            <a:r>
              <a:rPr lang="en-GB" b="1" dirty="0" smtClean="0">
                <a:solidFill>
                  <a:srgbClr val="336699"/>
                </a:solidFill>
              </a:rPr>
              <a:t>induces a voltage </a:t>
            </a:r>
            <a:r>
              <a:rPr lang="en-GB" dirty="0" smtClean="0">
                <a:solidFill>
                  <a:srgbClr val="336699"/>
                </a:solidFill>
              </a:rPr>
              <a:t>in the windings (coils) on their secondary side.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In a </a:t>
            </a:r>
            <a:r>
              <a:rPr lang="en-GB" b="1" dirty="0" smtClean="0">
                <a:solidFill>
                  <a:srgbClr val="336699"/>
                </a:solidFill>
              </a:rPr>
              <a:t>step-up transformer the secondary voltage is greater </a:t>
            </a:r>
            <a:r>
              <a:rPr lang="en-GB" dirty="0" smtClean="0">
                <a:solidFill>
                  <a:srgbClr val="336699"/>
                </a:solidFill>
              </a:rPr>
              <a:t>than the primary voltage. (The </a:t>
            </a:r>
            <a:r>
              <a:rPr lang="en-GB" b="1" dirty="0" smtClean="0">
                <a:solidFill>
                  <a:srgbClr val="336699"/>
                </a:solidFill>
              </a:rPr>
              <a:t>voltage </a:t>
            </a:r>
            <a:r>
              <a:rPr lang="en-GB" dirty="0" smtClean="0">
                <a:solidFill>
                  <a:srgbClr val="336699"/>
                </a:solidFill>
              </a:rPr>
              <a:t>has </a:t>
            </a:r>
            <a:r>
              <a:rPr lang="en-GB" b="1" dirty="0" smtClean="0">
                <a:solidFill>
                  <a:srgbClr val="336699"/>
                </a:solidFill>
              </a:rPr>
              <a:t>transformed up </a:t>
            </a:r>
            <a:r>
              <a:rPr lang="en-GB" dirty="0" smtClean="0">
                <a:solidFill>
                  <a:srgbClr val="336699"/>
                </a:solidFill>
              </a:rPr>
              <a:t>to a higher number.)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In a </a:t>
            </a:r>
            <a:r>
              <a:rPr lang="en-GB" b="1" dirty="0" smtClean="0">
                <a:solidFill>
                  <a:srgbClr val="336699"/>
                </a:solidFill>
              </a:rPr>
              <a:t>step-down transformer the secondary voltage is less </a:t>
            </a:r>
            <a:r>
              <a:rPr lang="en-GB" dirty="0" smtClean="0">
                <a:solidFill>
                  <a:srgbClr val="336699"/>
                </a:solidFill>
              </a:rPr>
              <a:t>than the primary voltage. </a:t>
            </a:r>
            <a:r>
              <a:rPr lang="en-GB" dirty="0">
                <a:solidFill>
                  <a:srgbClr val="336699"/>
                </a:solidFill>
              </a:rPr>
              <a:t>(The </a:t>
            </a:r>
            <a:r>
              <a:rPr lang="en-GB" b="1" dirty="0">
                <a:solidFill>
                  <a:srgbClr val="336699"/>
                </a:solidFill>
              </a:rPr>
              <a:t>voltage</a:t>
            </a:r>
            <a:r>
              <a:rPr lang="en-GB" dirty="0">
                <a:solidFill>
                  <a:srgbClr val="336699"/>
                </a:solidFill>
              </a:rPr>
              <a:t> has </a:t>
            </a:r>
            <a:r>
              <a:rPr lang="en-GB" b="1" dirty="0">
                <a:solidFill>
                  <a:srgbClr val="336699"/>
                </a:solidFill>
              </a:rPr>
              <a:t>transformed </a:t>
            </a:r>
            <a:r>
              <a:rPr lang="en-GB" b="1" dirty="0" smtClean="0">
                <a:solidFill>
                  <a:srgbClr val="336699"/>
                </a:solidFill>
              </a:rPr>
              <a:t>down </a:t>
            </a:r>
            <a:r>
              <a:rPr lang="en-GB" dirty="0">
                <a:solidFill>
                  <a:srgbClr val="336699"/>
                </a:solidFill>
              </a:rPr>
              <a:t>to </a:t>
            </a:r>
            <a:r>
              <a:rPr lang="en-GB" dirty="0" smtClean="0">
                <a:solidFill>
                  <a:srgbClr val="336699"/>
                </a:solidFill>
              </a:rPr>
              <a:t>a lower </a:t>
            </a:r>
            <a:r>
              <a:rPr lang="en-GB" dirty="0">
                <a:solidFill>
                  <a:srgbClr val="336699"/>
                </a:solidFill>
              </a:rPr>
              <a:t>number.)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5687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Electromagnetism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From practical work (or personal research) it can be shown that the following equation applies to both types of transformer: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>
                <a:solidFill>
                  <a:srgbClr val="336699"/>
                </a:solidFill>
              </a:rPr>
              <a:t>w</a:t>
            </a:r>
            <a:r>
              <a:rPr lang="en-GB" dirty="0" smtClean="0">
                <a:solidFill>
                  <a:srgbClr val="336699"/>
                </a:solidFill>
              </a:rPr>
              <a:t>here,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N</a:t>
            </a:r>
            <a:r>
              <a:rPr lang="en-GB" baseline="-25000" dirty="0" smtClean="0">
                <a:solidFill>
                  <a:srgbClr val="336699"/>
                </a:solidFill>
              </a:rPr>
              <a:t>s</a:t>
            </a:r>
            <a:r>
              <a:rPr lang="en-GB" dirty="0" smtClean="0">
                <a:solidFill>
                  <a:srgbClr val="336699"/>
                </a:solidFill>
              </a:rPr>
              <a:t> is the number of secondary turns (coils)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N</a:t>
            </a:r>
            <a:r>
              <a:rPr lang="en-GB" baseline="-25000" dirty="0" smtClean="0">
                <a:solidFill>
                  <a:srgbClr val="336699"/>
                </a:solidFill>
              </a:rPr>
              <a:t>p</a:t>
            </a:r>
            <a:r>
              <a:rPr lang="en-GB" dirty="0" smtClean="0">
                <a:solidFill>
                  <a:srgbClr val="336699"/>
                </a:solidFill>
              </a:rPr>
              <a:t> is the number </a:t>
            </a:r>
            <a:r>
              <a:rPr lang="en-GB" smtClean="0">
                <a:solidFill>
                  <a:srgbClr val="336699"/>
                </a:solidFill>
              </a:rPr>
              <a:t>of </a:t>
            </a:r>
            <a:r>
              <a:rPr lang="en-GB" smtClean="0">
                <a:solidFill>
                  <a:srgbClr val="336699"/>
                </a:solidFill>
              </a:rPr>
              <a:t>prim</a:t>
            </a:r>
            <a:r>
              <a:rPr lang="en-GB" smtClean="0">
                <a:solidFill>
                  <a:srgbClr val="336699"/>
                </a:solidFill>
              </a:rPr>
              <a:t>ary </a:t>
            </a:r>
            <a:r>
              <a:rPr lang="en-GB" dirty="0" smtClean="0">
                <a:solidFill>
                  <a:srgbClr val="336699"/>
                </a:solidFill>
              </a:rPr>
              <a:t>turns (coils)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V</a:t>
            </a:r>
            <a:r>
              <a:rPr lang="en-GB" baseline="-25000" dirty="0" smtClean="0">
                <a:solidFill>
                  <a:srgbClr val="336699"/>
                </a:solidFill>
              </a:rPr>
              <a:t>s</a:t>
            </a:r>
            <a:r>
              <a:rPr lang="en-GB" dirty="0" smtClean="0">
                <a:solidFill>
                  <a:srgbClr val="336699"/>
                </a:solidFill>
              </a:rPr>
              <a:t> is the secondary voltage</a:t>
            </a:r>
          </a:p>
          <a:p>
            <a:pPr marL="0" indent="0">
              <a:buNone/>
            </a:pPr>
            <a:r>
              <a:rPr lang="en-GB" dirty="0" err="1" smtClean="0">
                <a:solidFill>
                  <a:srgbClr val="336699"/>
                </a:solidFill>
              </a:rPr>
              <a:t>V</a:t>
            </a:r>
            <a:r>
              <a:rPr lang="en-GB" baseline="-25000" dirty="0" err="1" smtClean="0">
                <a:solidFill>
                  <a:srgbClr val="336699"/>
                </a:solidFill>
              </a:rPr>
              <a:t>p</a:t>
            </a:r>
            <a:r>
              <a:rPr lang="en-GB" dirty="0" smtClean="0">
                <a:solidFill>
                  <a:srgbClr val="336699"/>
                </a:solidFill>
              </a:rPr>
              <a:t> is the primary voltage</a:t>
            </a:r>
          </a:p>
          <a:p>
            <a:pPr marL="0" indent="0" algn="ctr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8638" y="2835993"/>
            <a:ext cx="1974723" cy="101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84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Electromagnetism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u="sng" dirty="0" smtClean="0">
                <a:solidFill>
                  <a:srgbClr val="336699"/>
                </a:solidFill>
              </a:rPr>
              <a:t>Example One </a:t>
            </a:r>
            <a:r>
              <a:rPr lang="en-GB" sz="2400" dirty="0" smtClean="0">
                <a:solidFill>
                  <a:srgbClr val="336699"/>
                </a:solidFill>
              </a:rPr>
              <a:t>- Model power transmission lines are set up to show how electricity is distributed from a power station to consumers.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514350" indent="-514350">
              <a:buAutoNum type="alphaLcParenR"/>
            </a:pPr>
            <a:r>
              <a:rPr lang="en-GB" sz="2400" dirty="0" smtClean="0">
                <a:solidFill>
                  <a:srgbClr val="336699"/>
                </a:solidFill>
              </a:rPr>
              <a:t>State the purpose of transformer Y.</a:t>
            </a:r>
          </a:p>
          <a:p>
            <a:pPr marL="514350" indent="-514350">
              <a:buAutoNum type="alphaLcParenR"/>
            </a:pPr>
            <a:r>
              <a:rPr lang="en-GB" sz="2400" dirty="0" smtClean="0">
                <a:solidFill>
                  <a:srgbClr val="336699"/>
                </a:solidFill>
              </a:rPr>
              <a:t>Calculate the secondary voltage from transformer X.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853" y="2544697"/>
            <a:ext cx="7886700" cy="261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25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Electromagnetism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u="sng" dirty="0" smtClean="0">
                <a:solidFill>
                  <a:srgbClr val="336699"/>
                </a:solidFill>
              </a:rPr>
              <a:t>Example One </a:t>
            </a:r>
            <a:r>
              <a:rPr lang="en-GB" dirty="0" smtClean="0">
                <a:solidFill>
                  <a:srgbClr val="336699"/>
                </a:solidFill>
              </a:rPr>
              <a:t>– </a:t>
            </a:r>
            <a:r>
              <a:rPr lang="en-GB" b="1" u="sng" dirty="0" smtClean="0">
                <a:solidFill>
                  <a:srgbClr val="336699"/>
                </a:solidFill>
              </a:rPr>
              <a:t>Solution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a) Transformer Y steps down the voltage.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b) 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N</a:t>
            </a:r>
            <a:r>
              <a:rPr lang="en-GB" baseline="-25000" dirty="0" smtClean="0">
                <a:solidFill>
                  <a:srgbClr val="336699"/>
                </a:solidFill>
              </a:rPr>
              <a:t>s</a:t>
            </a:r>
            <a:r>
              <a:rPr lang="en-GB" dirty="0" smtClean="0">
                <a:solidFill>
                  <a:srgbClr val="336699"/>
                </a:solidFill>
              </a:rPr>
              <a:t> / N</a:t>
            </a:r>
            <a:r>
              <a:rPr lang="en-GB" baseline="-25000" dirty="0" smtClean="0">
                <a:solidFill>
                  <a:srgbClr val="336699"/>
                </a:solidFill>
              </a:rPr>
              <a:t>p</a:t>
            </a:r>
            <a:r>
              <a:rPr lang="en-GB" dirty="0" smtClean="0">
                <a:solidFill>
                  <a:srgbClr val="336699"/>
                </a:solidFill>
              </a:rPr>
              <a:t> = V</a:t>
            </a:r>
            <a:r>
              <a:rPr lang="en-GB" baseline="-25000" dirty="0" smtClean="0">
                <a:solidFill>
                  <a:srgbClr val="336699"/>
                </a:solidFill>
              </a:rPr>
              <a:t>s</a:t>
            </a:r>
            <a:r>
              <a:rPr lang="en-GB" dirty="0" smtClean="0">
                <a:solidFill>
                  <a:srgbClr val="336699"/>
                </a:solidFill>
              </a:rPr>
              <a:t> / </a:t>
            </a:r>
            <a:r>
              <a:rPr lang="en-GB" dirty="0" err="1" smtClean="0">
                <a:solidFill>
                  <a:srgbClr val="336699"/>
                </a:solidFill>
              </a:rPr>
              <a:t>V</a:t>
            </a:r>
            <a:r>
              <a:rPr lang="en-GB" baseline="-25000" dirty="0" err="1" smtClean="0">
                <a:solidFill>
                  <a:srgbClr val="336699"/>
                </a:solidFill>
              </a:rPr>
              <a:t>p</a:t>
            </a:r>
            <a:endParaRPr lang="en-GB" baseline="-25000" dirty="0" smtClean="0">
              <a:solidFill>
                <a:srgbClr val="336699"/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960 / 120 = V</a:t>
            </a:r>
            <a:r>
              <a:rPr lang="en-GB" baseline="-25000" dirty="0" smtClean="0">
                <a:solidFill>
                  <a:srgbClr val="336699"/>
                </a:solidFill>
              </a:rPr>
              <a:t>s</a:t>
            </a:r>
            <a:r>
              <a:rPr lang="en-GB" dirty="0" smtClean="0">
                <a:solidFill>
                  <a:srgbClr val="336699"/>
                </a:solidFill>
              </a:rPr>
              <a:t> / 2.5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8 = V</a:t>
            </a:r>
            <a:r>
              <a:rPr lang="en-GB" baseline="-25000" dirty="0" smtClean="0">
                <a:solidFill>
                  <a:srgbClr val="336699"/>
                </a:solidFill>
              </a:rPr>
              <a:t>s</a:t>
            </a:r>
            <a:r>
              <a:rPr lang="en-GB" dirty="0" smtClean="0">
                <a:solidFill>
                  <a:srgbClr val="336699"/>
                </a:solidFill>
              </a:rPr>
              <a:t> / 2.5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V</a:t>
            </a:r>
            <a:r>
              <a:rPr lang="en-GB" baseline="-25000" dirty="0" smtClean="0">
                <a:solidFill>
                  <a:srgbClr val="336699"/>
                </a:solidFill>
              </a:rPr>
              <a:t>s</a:t>
            </a:r>
            <a:r>
              <a:rPr lang="en-GB" dirty="0" smtClean="0">
                <a:solidFill>
                  <a:srgbClr val="336699"/>
                </a:solidFill>
              </a:rPr>
              <a:t> = 8 x 2.5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V</a:t>
            </a:r>
            <a:r>
              <a:rPr lang="en-GB" baseline="-25000" dirty="0" smtClean="0">
                <a:solidFill>
                  <a:srgbClr val="336699"/>
                </a:solidFill>
              </a:rPr>
              <a:t>s</a:t>
            </a:r>
            <a:r>
              <a:rPr lang="en-GB" dirty="0" smtClean="0">
                <a:solidFill>
                  <a:srgbClr val="336699"/>
                </a:solidFill>
              </a:rPr>
              <a:t> = 16 V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0388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Electromagnetism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u="sng" dirty="0" smtClean="0">
                <a:solidFill>
                  <a:srgbClr val="336699"/>
                </a:solidFill>
              </a:rPr>
              <a:t>Example Two </a:t>
            </a:r>
            <a:r>
              <a:rPr lang="en-GB" dirty="0" smtClean="0">
                <a:solidFill>
                  <a:srgbClr val="336699"/>
                </a:solidFill>
              </a:rPr>
              <a:t>- At a power station a transformer is used step up the voltage 20 kV to 400 kV before it is transmitted by overhead cables.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There are 3000 turns on the primary coil. Calculate the number of turns on the secondary coil.</a:t>
            </a:r>
          </a:p>
          <a:p>
            <a:pPr marL="0" indent="0" algn="ctr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9951" y="2805906"/>
            <a:ext cx="6562725" cy="23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657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Electromagnetism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u="sng" dirty="0" smtClean="0">
                <a:solidFill>
                  <a:srgbClr val="336699"/>
                </a:solidFill>
              </a:rPr>
              <a:t>Example Two </a:t>
            </a:r>
            <a:r>
              <a:rPr lang="en-GB" dirty="0" smtClean="0">
                <a:solidFill>
                  <a:srgbClr val="336699"/>
                </a:solidFill>
              </a:rPr>
              <a:t>– </a:t>
            </a:r>
            <a:r>
              <a:rPr lang="en-GB" b="1" u="sng" dirty="0" smtClean="0">
                <a:solidFill>
                  <a:srgbClr val="336699"/>
                </a:solidFill>
              </a:rPr>
              <a:t>Solution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(Remember “k” or “kilo” means “x10</a:t>
            </a:r>
            <a:r>
              <a:rPr lang="en-GB" baseline="30000" dirty="0" smtClean="0">
                <a:solidFill>
                  <a:srgbClr val="336699"/>
                </a:solidFill>
              </a:rPr>
              <a:t>3</a:t>
            </a:r>
            <a:r>
              <a:rPr lang="en-GB" dirty="0" smtClean="0">
                <a:solidFill>
                  <a:srgbClr val="336699"/>
                </a:solidFill>
              </a:rPr>
              <a:t>” or multiply by 1000)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N</a:t>
            </a:r>
            <a:r>
              <a:rPr lang="en-GB" baseline="-25000" dirty="0" smtClean="0">
                <a:solidFill>
                  <a:srgbClr val="336699"/>
                </a:solidFill>
              </a:rPr>
              <a:t>s </a:t>
            </a:r>
            <a:r>
              <a:rPr lang="en-GB" dirty="0" smtClean="0">
                <a:solidFill>
                  <a:srgbClr val="336699"/>
                </a:solidFill>
              </a:rPr>
              <a:t>/ N</a:t>
            </a:r>
            <a:r>
              <a:rPr lang="en-GB" baseline="-25000" dirty="0" smtClean="0">
                <a:solidFill>
                  <a:srgbClr val="336699"/>
                </a:solidFill>
              </a:rPr>
              <a:t>p</a:t>
            </a:r>
            <a:r>
              <a:rPr lang="en-GB" dirty="0" smtClean="0">
                <a:solidFill>
                  <a:srgbClr val="336699"/>
                </a:solidFill>
              </a:rPr>
              <a:t> = V</a:t>
            </a:r>
            <a:r>
              <a:rPr lang="en-GB" baseline="-25000" dirty="0" smtClean="0">
                <a:solidFill>
                  <a:srgbClr val="336699"/>
                </a:solidFill>
              </a:rPr>
              <a:t>s</a:t>
            </a:r>
            <a:r>
              <a:rPr lang="en-GB" dirty="0" smtClean="0">
                <a:solidFill>
                  <a:srgbClr val="336699"/>
                </a:solidFill>
              </a:rPr>
              <a:t> / </a:t>
            </a:r>
            <a:r>
              <a:rPr lang="en-GB" dirty="0" err="1" smtClean="0">
                <a:solidFill>
                  <a:srgbClr val="336699"/>
                </a:solidFill>
              </a:rPr>
              <a:t>V</a:t>
            </a:r>
            <a:r>
              <a:rPr lang="en-GB" baseline="-25000" dirty="0" err="1" smtClean="0">
                <a:solidFill>
                  <a:srgbClr val="336699"/>
                </a:solidFill>
              </a:rPr>
              <a:t>p</a:t>
            </a:r>
            <a:endParaRPr lang="en-GB" baseline="-25000" dirty="0" smtClean="0">
              <a:solidFill>
                <a:srgbClr val="336699"/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N</a:t>
            </a:r>
            <a:r>
              <a:rPr lang="en-GB" baseline="-25000" dirty="0" smtClean="0">
                <a:solidFill>
                  <a:srgbClr val="336699"/>
                </a:solidFill>
              </a:rPr>
              <a:t>s</a:t>
            </a:r>
            <a:r>
              <a:rPr lang="en-GB" dirty="0" smtClean="0">
                <a:solidFill>
                  <a:srgbClr val="336699"/>
                </a:solidFill>
              </a:rPr>
              <a:t> / 3000 = 400000 / 20000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N</a:t>
            </a:r>
            <a:r>
              <a:rPr lang="en-GB" baseline="-25000" dirty="0" smtClean="0">
                <a:solidFill>
                  <a:srgbClr val="336699"/>
                </a:solidFill>
              </a:rPr>
              <a:t>s</a:t>
            </a:r>
            <a:r>
              <a:rPr lang="en-GB" dirty="0" smtClean="0">
                <a:solidFill>
                  <a:srgbClr val="336699"/>
                </a:solidFill>
              </a:rPr>
              <a:t> / 3000 = 20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N</a:t>
            </a:r>
            <a:r>
              <a:rPr lang="en-GB" baseline="-25000" dirty="0" smtClean="0">
                <a:solidFill>
                  <a:srgbClr val="336699"/>
                </a:solidFill>
              </a:rPr>
              <a:t>s</a:t>
            </a:r>
            <a:r>
              <a:rPr lang="en-GB" dirty="0" smtClean="0">
                <a:solidFill>
                  <a:srgbClr val="336699"/>
                </a:solidFill>
              </a:rPr>
              <a:t> = 20 x 3000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N</a:t>
            </a:r>
            <a:r>
              <a:rPr lang="en-GB" baseline="-25000" dirty="0" smtClean="0">
                <a:solidFill>
                  <a:srgbClr val="336699"/>
                </a:solidFill>
              </a:rPr>
              <a:t>s</a:t>
            </a:r>
            <a:r>
              <a:rPr lang="en-GB" dirty="0" smtClean="0">
                <a:solidFill>
                  <a:srgbClr val="336699"/>
                </a:solidFill>
              </a:rPr>
              <a:t> = 60000 turns</a:t>
            </a:r>
            <a:endParaRPr lang="en-GB" dirty="0">
              <a:solidFill>
                <a:srgbClr val="33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171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Electromagnetism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Copy and complete the following table.</a:t>
            </a:r>
          </a:p>
          <a:p>
            <a:pPr marL="0" indent="0">
              <a:buNone/>
            </a:pPr>
            <a:endParaRPr lang="en-GB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6454796"/>
              </p:ext>
            </p:extLst>
          </p:nvPr>
        </p:nvGraphicFramePr>
        <p:xfrm>
          <a:off x="2032000" y="2504115"/>
          <a:ext cx="8388000" cy="2651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77600"/>
                <a:gridCol w="1677600"/>
                <a:gridCol w="1677600"/>
                <a:gridCol w="1677600"/>
                <a:gridCol w="1677600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rgbClr val="336699"/>
                          </a:solidFill>
                        </a:rPr>
                        <a:t>N</a:t>
                      </a:r>
                      <a:r>
                        <a:rPr lang="en-GB" sz="2400" b="1" baseline="-25000" dirty="0" smtClean="0">
                          <a:solidFill>
                            <a:srgbClr val="336699"/>
                          </a:solidFill>
                        </a:rPr>
                        <a:t>s</a:t>
                      </a:r>
                      <a:r>
                        <a:rPr lang="en-GB" sz="2400" b="1" dirty="0" smtClean="0">
                          <a:solidFill>
                            <a:srgbClr val="336699"/>
                          </a:solidFill>
                        </a:rPr>
                        <a:t> </a:t>
                      </a:r>
                      <a:endParaRPr lang="en-GB" sz="2400" b="1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rgbClr val="336699"/>
                          </a:solidFill>
                        </a:rPr>
                        <a:t>N</a:t>
                      </a:r>
                      <a:r>
                        <a:rPr lang="en-GB" sz="2400" b="1" baseline="-25000" dirty="0" smtClean="0">
                          <a:solidFill>
                            <a:srgbClr val="336699"/>
                          </a:solidFill>
                        </a:rPr>
                        <a:t>p</a:t>
                      </a:r>
                      <a:endParaRPr lang="en-GB" sz="2400" b="1" baseline="-250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rgbClr val="336699"/>
                          </a:solidFill>
                        </a:rPr>
                        <a:t>V</a:t>
                      </a:r>
                      <a:r>
                        <a:rPr lang="en-GB" sz="2400" b="1" baseline="-25000" dirty="0" smtClean="0">
                          <a:solidFill>
                            <a:srgbClr val="336699"/>
                          </a:solidFill>
                        </a:rPr>
                        <a:t>s</a:t>
                      </a:r>
                      <a:endParaRPr lang="en-GB" sz="2400" b="1" baseline="-250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rgbClr val="336699"/>
                          </a:solidFill>
                        </a:rPr>
                        <a:t> </a:t>
                      </a:r>
                      <a:r>
                        <a:rPr lang="en-GB" sz="2400" b="1" dirty="0" err="1" smtClean="0">
                          <a:solidFill>
                            <a:srgbClr val="336699"/>
                          </a:solidFill>
                        </a:rPr>
                        <a:t>V</a:t>
                      </a:r>
                      <a:r>
                        <a:rPr lang="en-GB" sz="2400" b="1" baseline="-25000" dirty="0" err="1" smtClean="0">
                          <a:solidFill>
                            <a:srgbClr val="336699"/>
                          </a:solidFill>
                        </a:rPr>
                        <a:t>p</a:t>
                      </a:r>
                      <a:endParaRPr lang="en-GB" sz="2400" b="1" baseline="-250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rgbClr val="336699"/>
                          </a:solidFill>
                        </a:rPr>
                        <a:t>Step up or</a:t>
                      </a:r>
                    </a:p>
                    <a:p>
                      <a:pPr algn="ctr"/>
                      <a:r>
                        <a:rPr lang="en-GB" sz="2400" b="1" dirty="0" smtClean="0">
                          <a:solidFill>
                            <a:srgbClr val="336699"/>
                          </a:solidFill>
                        </a:rPr>
                        <a:t>Step down?</a:t>
                      </a:r>
                      <a:endParaRPr lang="en-GB" sz="2400" b="1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</a:tr>
              <a:tr h="148629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rgbClr val="336699"/>
                          </a:solidFill>
                        </a:rPr>
                        <a:t>450 turns</a:t>
                      </a:r>
                      <a:endParaRPr lang="en-GB" sz="24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rgbClr val="336699"/>
                          </a:solidFill>
                        </a:rPr>
                        <a:t>690 V</a:t>
                      </a:r>
                      <a:endParaRPr lang="en-GB" sz="24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rgbClr val="336699"/>
                          </a:solidFill>
                        </a:rPr>
                        <a:t>230 V</a:t>
                      </a:r>
                      <a:endParaRPr lang="en-GB" sz="24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</a:tr>
              <a:tr h="384643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rgbClr val="336699"/>
                          </a:solidFill>
                        </a:rPr>
                        <a:t>800 turns</a:t>
                      </a:r>
                      <a:endParaRPr lang="en-GB" sz="24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rgbClr val="336699"/>
                          </a:solidFill>
                        </a:rPr>
                        <a:t>120 V</a:t>
                      </a:r>
                      <a:endParaRPr lang="en-GB" sz="24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rgbClr val="336699"/>
                          </a:solidFill>
                        </a:rPr>
                        <a:t>6 V</a:t>
                      </a:r>
                      <a:endParaRPr lang="en-GB" sz="24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</a:tr>
              <a:tr h="148629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rgbClr val="336699"/>
                          </a:solidFill>
                        </a:rPr>
                        <a:t>125 turns</a:t>
                      </a:r>
                      <a:endParaRPr lang="en-GB" sz="24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rgbClr val="336699"/>
                          </a:solidFill>
                        </a:rPr>
                        <a:t>750 turns</a:t>
                      </a:r>
                      <a:endParaRPr lang="en-GB" sz="24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rgbClr val="336699"/>
                          </a:solidFill>
                        </a:rPr>
                        <a:t>24 V</a:t>
                      </a:r>
                      <a:endParaRPr lang="en-GB" sz="24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</a:tr>
              <a:tr h="148629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rgbClr val="336699"/>
                          </a:solidFill>
                        </a:rPr>
                        <a:t>50 turns</a:t>
                      </a:r>
                      <a:endParaRPr lang="en-GB" sz="24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rgbClr val="336699"/>
                          </a:solidFill>
                        </a:rPr>
                        <a:t>500 turns</a:t>
                      </a:r>
                      <a:endParaRPr lang="en-GB" sz="24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rgbClr val="336699"/>
                          </a:solidFill>
                        </a:rPr>
                        <a:t>23 V</a:t>
                      </a:r>
                      <a:endParaRPr lang="en-GB" sz="24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827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Electromagnetism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Copy and complete the following table.</a:t>
            </a:r>
          </a:p>
          <a:p>
            <a:pPr marL="0" indent="0">
              <a:buNone/>
            </a:pPr>
            <a:endParaRPr lang="en-GB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1798130"/>
              </p:ext>
            </p:extLst>
          </p:nvPr>
        </p:nvGraphicFramePr>
        <p:xfrm>
          <a:off x="2032000" y="2504115"/>
          <a:ext cx="8388000" cy="2651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77600"/>
                <a:gridCol w="1677600"/>
                <a:gridCol w="1677600"/>
                <a:gridCol w="1677600"/>
                <a:gridCol w="1677600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rgbClr val="336699"/>
                          </a:solidFill>
                        </a:rPr>
                        <a:t>N</a:t>
                      </a:r>
                      <a:r>
                        <a:rPr lang="en-GB" sz="2400" b="1" baseline="-25000" dirty="0" smtClean="0">
                          <a:solidFill>
                            <a:srgbClr val="336699"/>
                          </a:solidFill>
                        </a:rPr>
                        <a:t>s</a:t>
                      </a:r>
                      <a:r>
                        <a:rPr lang="en-GB" sz="2400" b="1" dirty="0" smtClean="0">
                          <a:solidFill>
                            <a:srgbClr val="336699"/>
                          </a:solidFill>
                        </a:rPr>
                        <a:t> </a:t>
                      </a:r>
                      <a:endParaRPr lang="en-GB" sz="2400" b="1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rgbClr val="336699"/>
                          </a:solidFill>
                        </a:rPr>
                        <a:t>N</a:t>
                      </a:r>
                      <a:r>
                        <a:rPr lang="en-GB" sz="2400" b="1" baseline="-25000" dirty="0" smtClean="0">
                          <a:solidFill>
                            <a:srgbClr val="336699"/>
                          </a:solidFill>
                        </a:rPr>
                        <a:t>p</a:t>
                      </a:r>
                      <a:endParaRPr lang="en-GB" sz="2400" b="1" baseline="-250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rgbClr val="336699"/>
                          </a:solidFill>
                        </a:rPr>
                        <a:t>V</a:t>
                      </a:r>
                      <a:r>
                        <a:rPr lang="en-GB" sz="2400" b="1" baseline="-25000" dirty="0" smtClean="0">
                          <a:solidFill>
                            <a:srgbClr val="336699"/>
                          </a:solidFill>
                        </a:rPr>
                        <a:t>s</a:t>
                      </a:r>
                      <a:endParaRPr lang="en-GB" sz="2400" b="1" baseline="-250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rgbClr val="336699"/>
                          </a:solidFill>
                        </a:rPr>
                        <a:t> </a:t>
                      </a:r>
                      <a:r>
                        <a:rPr lang="en-GB" sz="2400" b="1" dirty="0" err="1" smtClean="0">
                          <a:solidFill>
                            <a:srgbClr val="336699"/>
                          </a:solidFill>
                        </a:rPr>
                        <a:t>V</a:t>
                      </a:r>
                      <a:r>
                        <a:rPr lang="en-GB" sz="2400" b="1" baseline="-25000" dirty="0" err="1" smtClean="0">
                          <a:solidFill>
                            <a:srgbClr val="336699"/>
                          </a:solidFill>
                        </a:rPr>
                        <a:t>p</a:t>
                      </a:r>
                      <a:endParaRPr lang="en-GB" sz="2400" b="1" baseline="-250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rgbClr val="336699"/>
                          </a:solidFill>
                        </a:rPr>
                        <a:t>Step up or</a:t>
                      </a:r>
                    </a:p>
                    <a:p>
                      <a:pPr algn="ctr"/>
                      <a:r>
                        <a:rPr lang="en-GB" sz="2400" b="1" dirty="0" smtClean="0">
                          <a:solidFill>
                            <a:srgbClr val="336699"/>
                          </a:solidFill>
                        </a:rPr>
                        <a:t>Step down?</a:t>
                      </a:r>
                      <a:endParaRPr lang="en-GB" sz="2400" b="1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</a:tr>
              <a:tr h="148629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rgbClr val="336699"/>
                          </a:solidFill>
                        </a:rPr>
                        <a:t>1350 turns</a:t>
                      </a:r>
                      <a:endParaRPr lang="en-GB" sz="2400" b="1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rgbClr val="336699"/>
                          </a:solidFill>
                        </a:rPr>
                        <a:t>450 turns</a:t>
                      </a:r>
                      <a:endParaRPr lang="en-GB" sz="24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rgbClr val="336699"/>
                          </a:solidFill>
                        </a:rPr>
                        <a:t>690 V</a:t>
                      </a:r>
                      <a:endParaRPr lang="en-GB" sz="24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rgbClr val="336699"/>
                          </a:solidFill>
                        </a:rPr>
                        <a:t>230 V</a:t>
                      </a:r>
                      <a:endParaRPr lang="en-GB" sz="24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rgbClr val="336699"/>
                          </a:solidFill>
                        </a:rPr>
                        <a:t>Up</a:t>
                      </a:r>
                      <a:endParaRPr lang="en-GB" sz="2400" b="1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</a:tr>
              <a:tr h="384643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rgbClr val="336699"/>
                          </a:solidFill>
                        </a:rPr>
                        <a:t>800 turns</a:t>
                      </a:r>
                      <a:endParaRPr lang="en-GB" sz="24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rgbClr val="336699"/>
                          </a:solidFill>
                        </a:rPr>
                        <a:t>40 turns</a:t>
                      </a:r>
                      <a:endParaRPr lang="en-GB" sz="2400" b="1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rgbClr val="336699"/>
                          </a:solidFill>
                        </a:rPr>
                        <a:t>120 V</a:t>
                      </a:r>
                      <a:endParaRPr lang="en-GB" sz="24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rgbClr val="336699"/>
                          </a:solidFill>
                        </a:rPr>
                        <a:t>6 V</a:t>
                      </a:r>
                      <a:endParaRPr lang="en-GB" sz="24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rgbClr val="336699"/>
                          </a:solidFill>
                        </a:rPr>
                        <a:t>Up</a:t>
                      </a:r>
                      <a:endParaRPr lang="en-GB" sz="2400" b="1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</a:tr>
              <a:tr h="148629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rgbClr val="336699"/>
                          </a:solidFill>
                        </a:rPr>
                        <a:t>125 turns</a:t>
                      </a:r>
                      <a:endParaRPr lang="en-GB" sz="24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rgbClr val="336699"/>
                          </a:solidFill>
                        </a:rPr>
                        <a:t>750 turns</a:t>
                      </a:r>
                      <a:endParaRPr lang="en-GB" sz="24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rgbClr val="336699"/>
                          </a:solidFill>
                        </a:rPr>
                        <a:t>4 V</a:t>
                      </a:r>
                      <a:endParaRPr lang="en-GB" sz="2400" b="1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rgbClr val="336699"/>
                          </a:solidFill>
                        </a:rPr>
                        <a:t>24 V</a:t>
                      </a:r>
                      <a:endParaRPr lang="en-GB" sz="24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rgbClr val="336699"/>
                          </a:solidFill>
                        </a:rPr>
                        <a:t>Down</a:t>
                      </a:r>
                      <a:endParaRPr lang="en-GB" sz="2400" b="1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</a:tr>
              <a:tr h="148629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rgbClr val="336699"/>
                          </a:solidFill>
                        </a:rPr>
                        <a:t>50 turns</a:t>
                      </a:r>
                      <a:endParaRPr lang="en-GB" sz="24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rgbClr val="336699"/>
                          </a:solidFill>
                        </a:rPr>
                        <a:t>500 turns</a:t>
                      </a:r>
                      <a:endParaRPr lang="en-GB" sz="24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smtClean="0">
                          <a:solidFill>
                            <a:srgbClr val="336699"/>
                          </a:solidFill>
                        </a:rPr>
                        <a:t>23 V</a:t>
                      </a:r>
                      <a:endParaRPr lang="en-GB" sz="2400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rgbClr val="336699"/>
                          </a:solidFill>
                        </a:rPr>
                        <a:t>230 V</a:t>
                      </a:r>
                      <a:endParaRPr lang="en-GB" sz="2400" b="1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rgbClr val="336699"/>
                          </a:solidFill>
                        </a:rPr>
                        <a:t>Down</a:t>
                      </a:r>
                      <a:endParaRPr lang="en-GB" sz="2400" b="1" dirty="0">
                        <a:solidFill>
                          <a:srgbClr val="336699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4704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Electromagnetism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 smtClean="0">
                <a:solidFill>
                  <a:srgbClr val="336699"/>
                </a:solidFill>
              </a:rPr>
              <a:t>Magnetic fields </a:t>
            </a:r>
            <a:r>
              <a:rPr lang="en-GB" dirty="0" smtClean="0">
                <a:solidFill>
                  <a:srgbClr val="336699"/>
                </a:solidFill>
              </a:rPr>
              <a:t>are invisible but it is possible to see the effect they have on other objects. </a:t>
            </a:r>
            <a:r>
              <a:rPr lang="en-GB" b="1" dirty="0" smtClean="0">
                <a:solidFill>
                  <a:srgbClr val="336699"/>
                </a:solidFill>
              </a:rPr>
              <a:t>Iron</a:t>
            </a:r>
            <a:r>
              <a:rPr lang="en-GB" dirty="0" smtClean="0">
                <a:solidFill>
                  <a:srgbClr val="336699"/>
                </a:solidFill>
              </a:rPr>
              <a:t> based objects are always </a:t>
            </a:r>
            <a:r>
              <a:rPr lang="en-GB" b="1" dirty="0" smtClean="0">
                <a:solidFill>
                  <a:srgbClr val="336699"/>
                </a:solidFill>
              </a:rPr>
              <a:t>attracted</a:t>
            </a:r>
            <a:r>
              <a:rPr lang="en-GB" dirty="0" smtClean="0">
                <a:solidFill>
                  <a:srgbClr val="336699"/>
                </a:solidFill>
              </a:rPr>
              <a:t> to permanent magnets.</a:t>
            </a:r>
          </a:p>
          <a:p>
            <a:pPr marL="0" indent="0" algn="ctr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1326" y="2987411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950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Electromagnetism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 smtClean="0">
                <a:solidFill>
                  <a:srgbClr val="336699"/>
                </a:solidFill>
              </a:rPr>
              <a:t>Iron filings </a:t>
            </a:r>
            <a:r>
              <a:rPr lang="en-GB" dirty="0" smtClean="0">
                <a:solidFill>
                  <a:srgbClr val="336699"/>
                </a:solidFill>
              </a:rPr>
              <a:t>and </a:t>
            </a:r>
            <a:r>
              <a:rPr lang="en-GB" b="1" dirty="0" smtClean="0">
                <a:solidFill>
                  <a:srgbClr val="336699"/>
                </a:solidFill>
              </a:rPr>
              <a:t>compasses</a:t>
            </a:r>
            <a:r>
              <a:rPr lang="en-GB" dirty="0" smtClean="0">
                <a:solidFill>
                  <a:srgbClr val="336699"/>
                </a:solidFill>
              </a:rPr>
              <a:t> are very useful for showing the effects of magnetic fields.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56" y="2747010"/>
            <a:ext cx="4727448" cy="34993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2642" y="2747010"/>
            <a:ext cx="5708333" cy="342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01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Electromagnetism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All permanent magnets have a fixed </a:t>
            </a:r>
            <a:r>
              <a:rPr lang="en-GB" b="1" dirty="0" smtClean="0">
                <a:solidFill>
                  <a:srgbClr val="336699"/>
                </a:solidFill>
              </a:rPr>
              <a:t>North-pole (N) </a:t>
            </a:r>
            <a:r>
              <a:rPr lang="en-GB" dirty="0" smtClean="0">
                <a:solidFill>
                  <a:srgbClr val="336699"/>
                </a:solidFill>
              </a:rPr>
              <a:t>and a </a:t>
            </a:r>
            <a:r>
              <a:rPr lang="en-GB" dirty="0" smtClean="0">
                <a:solidFill>
                  <a:srgbClr val="336699"/>
                </a:solidFill>
              </a:rPr>
              <a:t>fixed    </a:t>
            </a:r>
            <a:r>
              <a:rPr lang="en-GB" b="1" dirty="0" smtClean="0">
                <a:solidFill>
                  <a:srgbClr val="336699"/>
                </a:solidFill>
              </a:rPr>
              <a:t>South-pole (S).</a:t>
            </a:r>
          </a:p>
          <a:p>
            <a:pPr marL="0" indent="0" algn="ctr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8898" y="2241412"/>
            <a:ext cx="5943600" cy="420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052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Electromagnetism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Magnetic fields can be drawn using </a:t>
            </a:r>
            <a:r>
              <a:rPr lang="en-GB" b="1" dirty="0" smtClean="0">
                <a:solidFill>
                  <a:srgbClr val="336699"/>
                </a:solidFill>
              </a:rPr>
              <a:t>magnetic field lines.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Field lines always </a:t>
            </a:r>
            <a:r>
              <a:rPr lang="en-GB" b="1" dirty="0" smtClean="0">
                <a:solidFill>
                  <a:srgbClr val="336699"/>
                </a:solidFill>
              </a:rPr>
              <a:t>point to the South </a:t>
            </a:r>
            <a:r>
              <a:rPr lang="en-GB" dirty="0" smtClean="0">
                <a:solidFill>
                  <a:srgbClr val="336699"/>
                </a:solidFill>
              </a:rPr>
              <a:t>pole and are </a:t>
            </a:r>
            <a:r>
              <a:rPr lang="en-GB" b="1" dirty="0" smtClean="0">
                <a:solidFill>
                  <a:srgbClr val="336699"/>
                </a:solidFill>
              </a:rPr>
              <a:t>closer</a:t>
            </a:r>
            <a:r>
              <a:rPr lang="en-GB" dirty="0" smtClean="0">
                <a:solidFill>
                  <a:srgbClr val="336699"/>
                </a:solidFill>
              </a:rPr>
              <a:t> together when the magnetic field is </a:t>
            </a:r>
            <a:r>
              <a:rPr lang="en-GB" b="1" dirty="0" smtClean="0">
                <a:solidFill>
                  <a:srgbClr val="336699"/>
                </a:solidFill>
              </a:rPr>
              <a:t>stronger</a:t>
            </a:r>
            <a:r>
              <a:rPr lang="en-GB" dirty="0" smtClean="0">
                <a:solidFill>
                  <a:srgbClr val="336699"/>
                </a:solidFill>
              </a:rPr>
              <a:t>.</a:t>
            </a:r>
          </a:p>
          <a:p>
            <a:pPr marL="0" indent="0">
              <a:buNone/>
            </a:pPr>
            <a:endParaRPr lang="en-GB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3793018" y="3155034"/>
            <a:ext cx="4736592" cy="308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84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Electromagnetism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Magnetic fields also exist between magnetic poles.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2740" y="2203622"/>
            <a:ext cx="4856321" cy="396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811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1233</Words>
  <Application>Microsoft Office PowerPoint</Application>
  <PresentationFormat>Widescreen</PresentationFormat>
  <Paragraphs>268</Paragraphs>
  <Slides>47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3" baseType="lpstr">
      <vt:lpstr>Arial</vt:lpstr>
      <vt:lpstr>Calibri</vt:lpstr>
      <vt:lpstr>Calibri Light</vt:lpstr>
      <vt:lpstr>Wingdings</vt:lpstr>
      <vt:lpstr>Office Theme</vt:lpstr>
      <vt:lpstr>Bitmap Image</vt:lpstr>
      <vt:lpstr>S3/S4 Physics</vt:lpstr>
      <vt:lpstr>PowerPoint Presentation</vt:lpstr>
      <vt:lpstr>PowerPoint Presentation</vt:lpstr>
      <vt:lpstr>Electromagnetism</vt:lpstr>
      <vt:lpstr>Electromagnetism</vt:lpstr>
      <vt:lpstr>Electromagnetism</vt:lpstr>
      <vt:lpstr>Electromagnetism</vt:lpstr>
      <vt:lpstr>Electromagnetism</vt:lpstr>
      <vt:lpstr>Electromagnetism</vt:lpstr>
      <vt:lpstr>Electromagnetism</vt:lpstr>
      <vt:lpstr>Electromagnetism</vt:lpstr>
      <vt:lpstr>Electromagnetism- Practical Task</vt:lpstr>
      <vt:lpstr>Electromagnetism – Practical Task</vt:lpstr>
      <vt:lpstr>Electromagnetism – Practical Task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Review Answers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Review Answers</vt:lpstr>
      <vt:lpstr>Electromagnetism</vt:lpstr>
      <vt:lpstr>Electromagnetism</vt:lpstr>
      <vt:lpstr>PowerPoint Presentation</vt:lpstr>
      <vt:lpstr>PowerPoint Presentation</vt:lpstr>
      <vt:lpstr>Electromagnetism</vt:lpstr>
      <vt:lpstr>Electromagnetism</vt:lpstr>
      <vt:lpstr>Electromagnetism</vt:lpstr>
      <vt:lpstr>Electromagnetism</vt:lpstr>
      <vt:lpstr>Electromagnetism</vt:lpstr>
      <vt:lpstr>Electromagnetism</vt:lpstr>
      <vt:lpstr>Electromagnetism</vt:lpstr>
      <vt:lpstr>Electromagnetism</vt:lpstr>
      <vt:lpstr>Electromagnetism</vt:lpstr>
      <vt:lpstr>Electromagnetism</vt:lpstr>
      <vt:lpstr>Electromagnetism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S3/S4 Physics</dc:title>
  <dc:creator>Ian Downie</dc:creator>
  <cp:lastModifiedBy>Ian Downie</cp:lastModifiedBy>
  <cp:revision>26</cp:revision>
  <dcterms:created xsi:type="dcterms:W3CDTF">2020-06-30T10:51:25Z</dcterms:created>
  <dcterms:modified xsi:type="dcterms:W3CDTF">2020-07-01T11:51:00Z</dcterms:modified>
</cp:coreProperties>
</file>