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72" r:id="rId14"/>
    <p:sldId id="258" r:id="rId15"/>
    <p:sldId id="260" r:id="rId16"/>
    <p:sldId id="261" r:id="rId17"/>
    <p:sldId id="25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5" r:id="rId38"/>
    <p:sldId id="296" r:id="rId39"/>
    <p:sldId id="293" r:id="rId40"/>
    <p:sldId id="294" r:id="rId41"/>
    <p:sldId id="297" r:id="rId42"/>
    <p:sldId id="290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3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4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8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4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3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9CD3-2891-48F6-9810-1500EDD9B6F7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6AC0-DC90-4036-8F65-8F06964C3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4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Energy </a:t>
            </a:r>
            <a:endParaRPr lang="en-GB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Can you remember the energy rule from your S1/S2 Science course?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Energy cannot be created or destroyed.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Energy </a:t>
            </a:r>
            <a:r>
              <a:rPr lang="en-GB" b="1" dirty="0">
                <a:solidFill>
                  <a:srgbClr val="336699"/>
                </a:solidFill>
              </a:rPr>
              <a:t>can be changed </a:t>
            </a:r>
            <a:r>
              <a:rPr lang="en-GB" dirty="0">
                <a:solidFill>
                  <a:srgbClr val="336699"/>
                </a:solidFill>
              </a:rPr>
              <a:t>from one type into another type.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These statements combine to form the </a:t>
            </a:r>
            <a:r>
              <a:rPr lang="en-GB" b="1" dirty="0">
                <a:solidFill>
                  <a:srgbClr val="336699"/>
                </a:solidFill>
              </a:rPr>
              <a:t>Law of Conservation of Energy.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All types of energy are measured in the same unit – </a:t>
            </a:r>
            <a:r>
              <a:rPr lang="en-GB" b="1" dirty="0">
                <a:solidFill>
                  <a:srgbClr val="336699"/>
                </a:solidFill>
              </a:rPr>
              <a:t>Joules (J)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Machines are often used to change one type of energy into another type of energy.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336699"/>
                </a:solidFill>
              </a:rPr>
              <a:t>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47629"/>
              </p:ext>
            </p:extLst>
          </p:nvPr>
        </p:nvGraphicFramePr>
        <p:xfrm>
          <a:off x="838200" y="1825625"/>
          <a:ext cx="100457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7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336699"/>
                          </a:solidFill>
                        </a:rPr>
                        <a:t>Change of energy</a:t>
                      </a:r>
                      <a:endParaRPr lang="en-GB" sz="3600" b="1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336699"/>
                          </a:solidFill>
                        </a:rPr>
                        <a:t>Device</a:t>
                      </a:r>
                      <a:endParaRPr lang="en-GB" sz="3600" b="1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336699"/>
                          </a:solidFill>
                        </a:rPr>
                        <a:t>Electrical to Heat</a:t>
                      </a:r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336699"/>
                          </a:solidFill>
                        </a:rPr>
                        <a:t>Chemical</a:t>
                      </a:r>
                      <a:r>
                        <a:rPr lang="en-GB" sz="3600" baseline="0" dirty="0" smtClean="0">
                          <a:solidFill>
                            <a:srgbClr val="336699"/>
                          </a:solidFill>
                        </a:rPr>
                        <a:t> to Electrical</a:t>
                      </a:r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336699"/>
                          </a:solidFill>
                        </a:rPr>
                        <a:t>Electrical to Light</a:t>
                      </a:r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336699"/>
                          </a:solidFill>
                        </a:rPr>
                        <a:t>Sound to Electrical</a:t>
                      </a:r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336699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-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b="1" dirty="0" smtClean="0">
                <a:solidFill>
                  <a:srgbClr val="336699"/>
                </a:solidFill>
              </a:rPr>
              <a:t>work done </a:t>
            </a:r>
            <a:r>
              <a:rPr lang="en-GB" dirty="0" smtClean="0">
                <a:solidFill>
                  <a:srgbClr val="336699"/>
                </a:solidFill>
              </a:rPr>
              <a:t>on an object is a measure of the </a:t>
            </a:r>
            <a:r>
              <a:rPr lang="en-GB" b="1" dirty="0" smtClean="0">
                <a:solidFill>
                  <a:srgbClr val="336699"/>
                </a:solidFill>
              </a:rPr>
              <a:t>energy transferred </a:t>
            </a:r>
            <a:r>
              <a:rPr lang="en-GB" dirty="0" smtClean="0">
                <a:solidFill>
                  <a:srgbClr val="336699"/>
                </a:solidFill>
              </a:rPr>
              <a:t>to the object.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work done on (or energy transferred to) an object can be calculated using the following equation: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336699"/>
                </a:solidFill>
              </a:rPr>
              <a:t>Work done = force x distance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symbol form this equation is written as: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336699"/>
                </a:solidFill>
              </a:rPr>
              <a:t>E</a:t>
            </a:r>
            <a:r>
              <a:rPr lang="en-GB" b="1" baseline="-25000" dirty="0" err="1" smtClean="0">
                <a:solidFill>
                  <a:srgbClr val="336699"/>
                </a:solidFill>
              </a:rPr>
              <a:t>w</a:t>
            </a:r>
            <a:r>
              <a:rPr lang="en-GB" b="1" dirty="0" smtClean="0">
                <a:solidFill>
                  <a:srgbClr val="336699"/>
                </a:solidFill>
              </a:rPr>
              <a:t> = </a:t>
            </a:r>
            <a:r>
              <a:rPr lang="en-GB" b="1" dirty="0" err="1" smtClean="0">
                <a:solidFill>
                  <a:srgbClr val="336699"/>
                </a:solidFill>
              </a:rPr>
              <a:t>Fd</a:t>
            </a: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Work done is measured in Joules (J)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Force is measured in </a:t>
            </a:r>
            <a:r>
              <a:rPr lang="en-GB" dirty="0" err="1" smtClean="0">
                <a:solidFill>
                  <a:srgbClr val="336699"/>
                </a:solidFill>
              </a:rPr>
              <a:t>Newtons</a:t>
            </a:r>
            <a:r>
              <a:rPr lang="en-GB" dirty="0" smtClean="0">
                <a:solidFill>
                  <a:srgbClr val="336699"/>
                </a:solidFill>
              </a:rPr>
              <a:t> (N)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Distance </a:t>
            </a:r>
            <a:r>
              <a:rPr lang="en-GB" dirty="0">
                <a:solidFill>
                  <a:srgbClr val="336699"/>
                </a:solidFill>
              </a:rPr>
              <a:t>(</a:t>
            </a:r>
            <a:r>
              <a:rPr lang="en-GB" dirty="0" smtClean="0">
                <a:solidFill>
                  <a:srgbClr val="336699"/>
                </a:solidFill>
              </a:rPr>
              <a:t>or displacement) is measured in metres (m)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Energy - Work Done or Energy Transferred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work done or energy transferred equation can be represented by the following triangle</a:t>
            </a:r>
            <a:r>
              <a:rPr lang="en-GB" dirty="0" smtClean="0">
                <a:solidFill>
                  <a:srgbClr val="336699"/>
                </a:solidFill>
              </a:rPr>
              <a:t>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63" y="2855168"/>
            <a:ext cx="5327780" cy="2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-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jotter is pushed 0.75 m across a desk, by a force of 60 N. Calculate the energy transferred to the jotter.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w</a:t>
            </a:r>
            <a:r>
              <a:rPr lang="en-GB" dirty="0" smtClean="0">
                <a:solidFill>
                  <a:srgbClr val="336699"/>
                </a:solidFill>
              </a:rPr>
              <a:t> = F x d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w</a:t>
            </a:r>
            <a:r>
              <a:rPr lang="en-GB" dirty="0" smtClean="0">
                <a:solidFill>
                  <a:srgbClr val="336699"/>
                </a:solidFill>
              </a:rPr>
              <a:t> = 60 x 0.75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w</a:t>
            </a:r>
            <a:r>
              <a:rPr lang="en-GB" dirty="0" smtClean="0">
                <a:solidFill>
                  <a:srgbClr val="336699"/>
                </a:solidFill>
              </a:rPr>
              <a:t> = 45 J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9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-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filing cabinet is pulled 25 cm. The work done in moving the filing cabinet is 90 J. Calculate the force applied to the filing cabinet.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 distance is measured in metres)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w</a:t>
            </a:r>
            <a:r>
              <a:rPr lang="en-GB" dirty="0">
                <a:solidFill>
                  <a:srgbClr val="336699"/>
                </a:solidFill>
              </a:rPr>
              <a:t> = F x 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90 </a:t>
            </a:r>
            <a:r>
              <a:rPr lang="en-GB" dirty="0">
                <a:solidFill>
                  <a:srgbClr val="336699"/>
                </a:solidFill>
              </a:rPr>
              <a:t>= F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0.25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F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90 / 0.25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 = 360 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-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During braking a bus loses 30 kJ of energy. The brakes supply a force 1200 N. Calculate the distance the bus moves during braking.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 “k” means “x10</a:t>
            </a:r>
            <a:r>
              <a:rPr lang="en-GB" baseline="30000" dirty="0" smtClean="0">
                <a:solidFill>
                  <a:srgbClr val="336699"/>
                </a:solidFill>
              </a:rPr>
              <a:t>3</a:t>
            </a:r>
            <a:r>
              <a:rPr lang="en-GB" dirty="0" smtClean="0">
                <a:solidFill>
                  <a:srgbClr val="336699"/>
                </a:solidFill>
              </a:rPr>
              <a:t>” or multiply by 1000)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w</a:t>
            </a:r>
            <a:r>
              <a:rPr lang="en-GB" dirty="0">
                <a:solidFill>
                  <a:srgbClr val="336699"/>
                </a:solidFill>
              </a:rPr>
              <a:t> = F x 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30 x 103 =1200 </a:t>
            </a:r>
            <a:r>
              <a:rPr lang="en-GB" dirty="0">
                <a:solidFill>
                  <a:srgbClr val="336699"/>
                </a:solidFill>
              </a:rPr>
              <a:t>x d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30 x 10</a:t>
            </a:r>
            <a:r>
              <a:rPr lang="en-GB" baseline="30000" dirty="0" smtClean="0">
                <a:solidFill>
                  <a:srgbClr val="336699"/>
                </a:solidFill>
              </a:rPr>
              <a:t>3</a:t>
            </a:r>
            <a:r>
              <a:rPr lang="en-GB" dirty="0" smtClean="0">
                <a:solidFill>
                  <a:srgbClr val="336699"/>
                </a:solidFill>
              </a:rPr>
              <a:t> / 1200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= 25 m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83465"/>
              </p:ext>
            </p:extLst>
          </p:nvPr>
        </p:nvGraphicFramePr>
        <p:xfrm>
          <a:off x="2032000" y="2455159"/>
          <a:ext cx="81279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Work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</a:rPr>
                        <a:t> Done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Force (N)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Distance (m)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Work Done or Energy Transferred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09370"/>
              </p:ext>
            </p:extLst>
          </p:nvPr>
        </p:nvGraphicFramePr>
        <p:xfrm>
          <a:off x="2032000" y="2455159"/>
          <a:ext cx="81279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Work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</a:rPr>
                        <a:t> Done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Force (N)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Distance (m)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150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25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0.3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3000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250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-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work is done to raise an object to a higher position, the energy transferred to the object is said to be stored as </a:t>
            </a:r>
            <a:r>
              <a:rPr lang="en-GB" b="1" dirty="0" smtClean="0">
                <a:solidFill>
                  <a:srgbClr val="336699"/>
                </a:solidFill>
              </a:rPr>
              <a:t>gravitational potential energy (E</a:t>
            </a:r>
            <a:r>
              <a:rPr lang="en-GB" b="1" baseline="-25000" dirty="0" smtClean="0">
                <a:solidFill>
                  <a:srgbClr val="336699"/>
                </a:solidFill>
              </a:rPr>
              <a:t>p</a:t>
            </a:r>
            <a:r>
              <a:rPr lang="en-GB" b="1" dirty="0" smtClean="0">
                <a:solidFill>
                  <a:srgbClr val="336699"/>
                </a:solidFill>
              </a:rPr>
              <a:t>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object “loses” gravitational potential energy when it moves to a lower height.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equation to calculate gravitational potential energy is a special version of the work done equation.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Can you name the seven types of energy that were used in your S1/S2 Science course?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objects move up and down we usually talk about </a:t>
            </a:r>
            <a:r>
              <a:rPr lang="en-GB" b="1" dirty="0" smtClean="0">
                <a:solidFill>
                  <a:srgbClr val="336699"/>
                </a:solidFill>
              </a:rPr>
              <a:t>“height” </a:t>
            </a:r>
            <a:r>
              <a:rPr lang="en-GB" dirty="0" smtClean="0">
                <a:solidFill>
                  <a:srgbClr val="336699"/>
                </a:solidFill>
              </a:rPr>
              <a:t>rather than “distance”. The work done equation can change to…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336699"/>
                </a:solidFill>
              </a:rPr>
              <a:t>E</a:t>
            </a:r>
            <a:r>
              <a:rPr lang="en-GB" b="1" baseline="-25000" dirty="0" err="1" smtClean="0">
                <a:solidFill>
                  <a:srgbClr val="336699"/>
                </a:solidFill>
              </a:rPr>
              <a:t>w</a:t>
            </a:r>
            <a:r>
              <a:rPr lang="en-GB" b="1" dirty="0" smtClean="0">
                <a:solidFill>
                  <a:srgbClr val="336699"/>
                </a:solidFill>
              </a:rPr>
              <a:t> = F x 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minimum force needed to move objects to a higher height is </a:t>
            </a:r>
            <a:r>
              <a:rPr lang="en-GB" b="1" dirty="0" smtClean="0">
                <a:solidFill>
                  <a:srgbClr val="336699"/>
                </a:solidFill>
              </a:rPr>
              <a:t>weight</a:t>
            </a:r>
            <a:r>
              <a:rPr lang="en-GB" dirty="0" smtClean="0">
                <a:solidFill>
                  <a:srgbClr val="336699"/>
                </a:solidFill>
              </a:rPr>
              <a:t>. W = m x g. The work done equation can change to…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336699"/>
                </a:solidFill>
              </a:rPr>
              <a:t>E</a:t>
            </a:r>
            <a:r>
              <a:rPr lang="en-GB" b="1" baseline="-25000" dirty="0" err="1" smtClean="0">
                <a:solidFill>
                  <a:srgbClr val="336699"/>
                </a:solidFill>
              </a:rPr>
              <a:t>w</a:t>
            </a:r>
            <a:r>
              <a:rPr lang="en-GB" b="1" dirty="0" smtClean="0">
                <a:solidFill>
                  <a:srgbClr val="336699"/>
                </a:solidFill>
              </a:rPr>
              <a:t> = m x g x 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symbol for gravitational potential energy is 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. So the work done equation can be written as…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336699"/>
                </a:solidFill>
              </a:rPr>
              <a:t>E</a:t>
            </a:r>
            <a:r>
              <a:rPr lang="en-GB" sz="4400" b="1" baseline="-25000" dirty="0" smtClean="0">
                <a:solidFill>
                  <a:srgbClr val="336699"/>
                </a:solidFill>
              </a:rPr>
              <a:t>p</a:t>
            </a:r>
            <a:r>
              <a:rPr lang="en-GB" sz="4400" b="1" dirty="0" smtClean="0">
                <a:solidFill>
                  <a:srgbClr val="336699"/>
                </a:solidFill>
              </a:rPr>
              <a:t> = </a:t>
            </a:r>
            <a:r>
              <a:rPr lang="en-GB" sz="4400" b="1" dirty="0" err="1" smtClean="0">
                <a:solidFill>
                  <a:srgbClr val="336699"/>
                </a:solidFill>
              </a:rPr>
              <a:t>mgh</a:t>
            </a:r>
            <a:endParaRPr lang="en-GB" sz="4400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where,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is gravitational potential energy measured in Joules (J)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</a:t>
            </a:r>
            <a:r>
              <a:rPr lang="en-GB" dirty="0" smtClean="0">
                <a:solidFill>
                  <a:srgbClr val="336699"/>
                </a:solidFill>
              </a:rPr>
              <a:t> is mass measured in kilograms (kg)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g</a:t>
            </a:r>
            <a:r>
              <a:rPr lang="en-GB" dirty="0" smtClean="0">
                <a:solidFill>
                  <a:srgbClr val="336699"/>
                </a:solidFill>
              </a:rPr>
              <a:t> is gfs measured in </a:t>
            </a:r>
            <a:r>
              <a:rPr lang="en-GB" dirty="0" err="1" smtClean="0">
                <a:solidFill>
                  <a:srgbClr val="336699"/>
                </a:solidFill>
              </a:rPr>
              <a:t>Newtons</a:t>
            </a:r>
            <a:r>
              <a:rPr lang="en-GB" dirty="0" smtClean="0">
                <a:solidFill>
                  <a:srgbClr val="336699"/>
                </a:solidFill>
              </a:rPr>
              <a:t> per kilogram (Nkg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is height (vertical distance) measured in metres (m)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Calculate the gravitational potential energy gained by a </a:t>
            </a:r>
            <a:r>
              <a:rPr lang="en-GB" dirty="0" smtClean="0">
                <a:solidFill>
                  <a:srgbClr val="336699"/>
                </a:solidFill>
              </a:rPr>
              <a:t>4 kg </a:t>
            </a:r>
            <a:r>
              <a:rPr lang="en-GB" dirty="0">
                <a:solidFill>
                  <a:srgbClr val="336699"/>
                </a:solidFill>
              </a:rPr>
              <a:t>package when it is raised through a height of </a:t>
            </a:r>
            <a:r>
              <a:rPr lang="en-GB" dirty="0" smtClean="0">
                <a:solidFill>
                  <a:srgbClr val="336699"/>
                </a:solidFill>
              </a:rPr>
              <a:t>1.2 m.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 </a:t>
            </a:r>
            <a:r>
              <a:rPr lang="en-GB" dirty="0" smtClean="0">
                <a:solidFill>
                  <a:srgbClr val="336699"/>
                </a:solidFill>
              </a:rPr>
              <a:t>(Remember gfs for planet Earth is 9.8 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= m x g x 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= 4 x 9.8 x 1.2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= 47 J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 </a:t>
            </a:r>
            <a:endParaRPr lang="en-GB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</a:t>
            </a:r>
            <a:r>
              <a:rPr lang="en-GB" dirty="0" smtClean="0">
                <a:solidFill>
                  <a:srgbClr val="336699"/>
                </a:solidFill>
              </a:rPr>
              <a:t>5.5 kg </a:t>
            </a:r>
            <a:r>
              <a:rPr lang="en-GB" dirty="0">
                <a:solidFill>
                  <a:srgbClr val="336699"/>
                </a:solidFill>
              </a:rPr>
              <a:t>school bag gains </a:t>
            </a:r>
            <a:r>
              <a:rPr lang="en-GB" dirty="0" smtClean="0">
                <a:solidFill>
                  <a:srgbClr val="336699"/>
                </a:solidFill>
              </a:rPr>
              <a:t>49 J </a:t>
            </a:r>
            <a:r>
              <a:rPr lang="en-GB" dirty="0">
                <a:solidFill>
                  <a:srgbClr val="336699"/>
                </a:solidFill>
              </a:rPr>
              <a:t>when it is lifted on to a desk. Calculate the height of the desk.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 gfs for planet Earth is 9.8 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= m x g x 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49 = 5.5 x 9.8 x h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= 49 / 5.5 x 9.8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h</a:t>
            </a:r>
            <a:r>
              <a:rPr lang="en-GB" dirty="0" smtClean="0">
                <a:solidFill>
                  <a:srgbClr val="336699"/>
                </a:solidFill>
              </a:rPr>
              <a:t> = 0.91 m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Three </a:t>
            </a:r>
            <a:endParaRPr lang="en-GB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brick drops </a:t>
            </a:r>
            <a:r>
              <a:rPr lang="en-GB" dirty="0" smtClean="0">
                <a:solidFill>
                  <a:srgbClr val="336699"/>
                </a:solidFill>
              </a:rPr>
              <a:t>6.3 m </a:t>
            </a:r>
            <a:r>
              <a:rPr lang="en-GB" dirty="0">
                <a:solidFill>
                  <a:srgbClr val="336699"/>
                </a:solidFill>
              </a:rPr>
              <a:t>on to the ground, losing </a:t>
            </a:r>
            <a:r>
              <a:rPr lang="en-GB" dirty="0" smtClean="0">
                <a:solidFill>
                  <a:srgbClr val="336699"/>
                </a:solidFill>
              </a:rPr>
              <a:t>140 J </a:t>
            </a:r>
            <a:r>
              <a:rPr lang="en-GB" dirty="0">
                <a:solidFill>
                  <a:srgbClr val="336699"/>
                </a:solidFill>
              </a:rPr>
              <a:t>of gravitational potential energy. Calculate the mass of the brick.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 gfs for planet Earth is 9.8 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= m x g x 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140 = m x 9.8 x 6.3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m = 140 / 9.8 x 6.3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m = 2.3 kg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3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62421"/>
              </p:ext>
            </p:extLst>
          </p:nvPr>
        </p:nvGraphicFramePr>
        <p:xfrm>
          <a:off x="1920033" y="2453951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28890"/>
                <a:gridCol w="2035110"/>
                <a:gridCol w="2032000"/>
              </a:tblGrid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Ep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 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gfs (Nkg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height 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 kg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 km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200 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 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180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 kg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 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4.1 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 cm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8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Gravitational Potential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97945"/>
              </p:ext>
            </p:extLst>
          </p:nvPr>
        </p:nvGraphicFramePr>
        <p:xfrm>
          <a:off x="1920033" y="2453951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28890"/>
                <a:gridCol w="2035110"/>
                <a:gridCol w="2032000"/>
              </a:tblGrid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Ep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 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gfs (Nkg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height 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98000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 kg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 km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3.92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200 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 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180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 kg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0.92 m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 g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6.1 m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2.5 kg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4.1 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07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r>
                        <a:rPr lang="en-GB" sz="2400" b="1" baseline="0" dirty="0" smtClean="0">
                          <a:solidFill>
                            <a:srgbClr val="336699"/>
                          </a:solidFill>
                        </a:rPr>
                        <a:t> kg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9.8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50 cm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All </a:t>
            </a:r>
            <a:r>
              <a:rPr lang="en-GB" b="1" dirty="0">
                <a:solidFill>
                  <a:srgbClr val="336699"/>
                </a:solidFill>
              </a:rPr>
              <a:t>moving </a:t>
            </a:r>
            <a:r>
              <a:rPr lang="en-GB" dirty="0">
                <a:solidFill>
                  <a:srgbClr val="336699"/>
                </a:solidFill>
              </a:rPr>
              <a:t>objects have </a:t>
            </a:r>
            <a:r>
              <a:rPr lang="en-GB" b="1" dirty="0">
                <a:solidFill>
                  <a:srgbClr val="336699"/>
                </a:solidFill>
              </a:rPr>
              <a:t>kinetic energy (</a:t>
            </a:r>
            <a:r>
              <a:rPr lang="en-GB" b="1" dirty="0" err="1">
                <a:solidFill>
                  <a:srgbClr val="336699"/>
                </a:solidFill>
              </a:rPr>
              <a:t>E</a:t>
            </a:r>
            <a:r>
              <a:rPr lang="en-GB" b="1" baseline="-25000" dirty="0" err="1">
                <a:solidFill>
                  <a:srgbClr val="336699"/>
                </a:solidFill>
              </a:rPr>
              <a:t>k</a:t>
            </a:r>
            <a:r>
              <a:rPr lang="en-GB" b="1" dirty="0">
                <a:solidFill>
                  <a:srgbClr val="336699"/>
                </a:solidFill>
              </a:rPr>
              <a:t>).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kinetic energy of a moving object will depend on the object’s </a:t>
            </a:r>
            <a:r>
              <a:rPr lang="en-GB" b="1" dirty="0">
                <a:solidFill>
                  <a:srgbClr val="336699"/>
                </a:solidFill>
              </a:rPr>
              <a:t>mass </a:t>
            </a:r>
            <a:r>
              <a:rPr lang="en-GB" dirty="0">
                <a:solidFill>
                  <a:srgbClr val="336699"/>
                </a:solidFill>
              </a:rPr>
              <a:t>and </a:t>
            </a:r>
            <a:r>
              <a:rPr lang="en-GB" b="1" dirty="0">
                <a:solidFill>
                  <a:srgbClr val="336699"/>
                </a:solidFill>
              </a:rPr>
              <a:t>speed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greater the mass the greater the kinetic energy.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greater the speed the greater the kinetic energy.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So a large, fast moving object will have a lot of kinetic energy.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802433"/>
            <a:ext cx="8702676" cy="5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3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Kinetic energy can be calculated from the following equation:</a:t>
            </a:r>
          </a:p>
          <a:p>
            <a:pPr marL="0" indent="0" algn="ctr">
              <a:buNone/>
            </a:pPr>
            <a:r>
              <a:rPr lang="en-GB" sz="4000" b="1" dirty="0" err="1" smtClean="0">
                <a:solidFill>
                  <a:srgbClr val="336699"/>
                </a:solidFill>
              </a:rPr>
              <a:t>E</a:t>
            </a:r>
            <a:r>
              <a:rPr lang="en-GB" sz="4000" b="1" baseline="-25000" dirty="0" err="1" smtClean="0">
                <a:solidFill>
                  <a:srgbClr val="336699"/>
                </a:solidFill>
              </a:rPr>
              <a:t>k</a:t>
            </a:r>
            <a:r>
              <a:rPr lang="en-GB" sz="4000" b="1" dirty="0" smtClean="0">
                <a:solidFill>
                  <a:srgbClr val="336699"/>
                </a:solidFill>
              </a:rPr>
              <a:t> = ½mv</a:t>
            </a:r>
            <a:r>
              <a:rPr lang="en-GB" sz="4000" b="1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where,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is the kinetic energy measured in Joules (J)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</a:t>
            </a:r>
            <a:r>
              <a:rPr lang="en-GB" dirty="0" smtClean="0">
                <a:solidFill>
                  <a:srgbClr val="336699"/>
                </a:solidFill>
              </a:rPr>
              <a:t> is the mass measured in kilograms (kg)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</a:t>
            </a:r>
            <a:r>
              <a:rPr lang="en-GB" dirty="0" smtClean="0">
                <a:solidFill>
                  <a:srgbClr val="336699"/>
                </a:solidFill>
              </a:rPr>
              <a:t> is the speed measured in metres per second (ms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04" y="613317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8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pupil, mass </a:t>
            </a:r>
            <a:r>
              <a:rPr lang="en-GB" dirty="0" smtClean="0">
                <a:solidFill>
                  <a:srgbClr val="336699"/>
                </a:solidFill>
              </a:rPr>
              <a:t>60 kg</a:t>
            </a:r>
            <a:r>
              <a:rPr lang="en-GB" dirty="0">
                <a:solidFill>
                  <a:srgbClr val="336699"/>
                </a:solidFill>
              </a:rPr>
              <a:t>, is running at </a:t>
            </a:r>
            <a:r>
              <a:rPr lang="en-GB" dirty="0" smtClean="0">
                <a:solidFill>
                  <a:srgbClr val="336699"/>
                </a:solidFill>
              </a:rPr>
              <a:t>3.0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. </a:t>
            </a:r>
            <a:r>
              <a:rPr lang="en-GB" dirty="0" smtClean="0">
                <a:solidFill>
                  <a:srgbClr val="336699"/>
                </a:solidFill>
              </a:rPr>
              <a:t>Calculate </a:t>
            </a:r>
            <a:r>
              <a:rPr lang="en-GB" dirty="0">
                <a:solidFill>
                  <a:srgbClr val="336699"/>
                </a:solidFill>
              </a:rPr>
              <a:t>the pupil’s kinetic energy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½mv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½ x 60 x (3)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½ x 60 x 9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270 J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</a:t>
            </a:r>
            <a:r>
              <a:rPr lang="en-GB" b="1" u="sng" dirty="0" smtClean="0">
                <a:solidFill>
                  <a:srgbClr val="336699"/>
                </a:solidFill>
              </a:rPr>
              <a:t>Two</a:t>
            </a:r>
            <a:endParaRPr lang="en-GB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rugby ball travelling at </a:t>
            </a:r>
            <a:r>
              <a:rPr lang="en-GB" dirty="0" smtClean="0">
                <a:solidFill>
                  <a:srgbClr val="336699"/>
                </a:solidFill>
              </a:rPr>
              <a:t>4.0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has </a:t>
            </a:r>
            <a:r>
              <a:rPr lang="en-GB" dirty="0" smtClean="0">
                <a:solidFill>
                  <a:srgbClr val="336699"/>
                </a:solidFill>
              </a:rPr>
              <a:t>28 J </a:t>
            </a:r>
            <a:r>
              <a:rPr lang="en-GB" dirty="0">
                <a:solidFill>
                  <a:srgbClr val="336699"/>
                </a:solidFill>
              </a:rPr>
              <a:t>of kinetic energy. Calculate the mass of the rugby ball.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½mv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28 = ½ x m x (4)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28 = ½ x m x 16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</a:t>
            </a:r>
            <a:r>
              <a:rPr lang="en-GB" dirty="0" smtClean="0">
                <a:solidFill>
                  <a:srgbClr val="336699"/>
                </a:solidFill>
              </a:rPr>
              <a:t> = 28 / (½ x 16) 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</a:t>
            </a:r>
            <a:r>
              <a:rPr lang="en-GB" dirty="0" smtClean="0">
                <a:solidFill>
                  <a:srgbClr val="336699"/>
                </a:solidFill>
              </a:rPr>
              <a:t> = 3.5 kg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5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</a:t>
            </a:r>
            <a:r>
              <a:rPr lang="en-GB" b="1" u="sng" dirty="0" smtClean="0">
                <a:solidFill>
                  <a:srgbClr val="336699"/>
                </a:solidFill>
              </a:rPr>
              <a:t>Three</a:t>
            </a:r>
            <a:endParaRPr lang="en-GB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trolley of mass </a:t>
            </a:r>
            <a:r>
              <a:rPr lang="en-GB" dirty="0" smtClean="0">
                <a:solidFill>
                  <a:srgbClr val="336699"/>
                </a:solidFill>
              </a:rPr>
              <a:t>0.24 kg </a:t>
            </a:r>
            <a:r>
              <a:rPr lang="en-GB" dirty="0">
                <a:solidFill>
                  <a:srgbClr val="336699"/>
                </a:solidFill>
              </a:rPr>
              <a:t>has </a:t>
            </a:r>
            <a:r>
              <a:rPr lang="en-GB" dirty="0" smtClean="0">
                <a:solidFill>
                  <a:srgbClr val="336699"/>
                </a:solidFill>
              </a:rPr>
              <a:t>0.58 J </a:t>
            </a:r>
            <a:r>
              <a:rPr lang="en-GB" dirty="0">
                <a:solidFill>
                  <a:srgbClr val="336699"/>
                </a:solidFill>
              </a:rPr>
              <a:t>of kinetic energy. Calculate the speed of the trolley.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½mv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0.58 = ½ x 0.24 x (v)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0.58 = 0.12 x (v)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(v)</a:t>
            </a:r>
            <a:r>
              <a:rPr lang="en-GB" baseline="30000" dirty="0" smtClean="0">
                <a:solidFill>
                  <a:srgbClr val="336699"/>
                </a:solidFill>
              </a:rPr>
              <a:t>2</a:t>
            </a:r>
            <a:r>
              <a:rPr lang="en-GB" dirty="0" smtClean="0">
                <a:solidFill>
                  <a:srgbClr val="336699"/>
                </a:solidFill>
              </a:rPr>
              <a:t> = 0.58 / (0.12) 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</a:t>
            </a:r>
            <a:r>
              <a:rPr lang="en-GB" dirty="0" smtClean="0">
                <a:solidFill>
                  <a:srgbClr val="336699"/>
                </a:solidFill>
              </a:rPr>
              <a:t> = √4.8 = 2.2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endParaRPr lang="en-GB" baseline="30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6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55129"/>
              </p:ext>
            </p:extLst>
          </p:nvPr>
        </p:nvGraphicFramePr>
        <p:xfrm>
          <a:off x="2032000" y="2435288"/>
          <a:ext cx="81279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solidFill>
                            <a:srgbClr val="336699"/>
                          </a:solidFill>
                        </a:rPr>
                        <a:t>E</a:t>
                      </a:r>
                      <a:r>
                        <a:rPr lang="en-GB" sz="2400" b="1" baseline="-25000" dirty="0" err="1" smtClean="0">
                          <a:solidFill>
                            <a:srgbClr val="336699"/>
                          </a:solidFill>
                        </a:rPr>
                        <a:t>k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 (kg)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Speed (ms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62.5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0.9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9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Kinetic 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45989"/>
              </p:ext>
            </p:extLst>
          </p:nvPr>
        </p:nvGraphicFramePr>
        <p:xfrm>
          <a:off x="2032000" y="2435288"/>
          <a:ext cx="81279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solidFill>
                            <a:srgbClr val="336699"/>
                          </a:solidFill>
                        </a:rPr>
                        <a:t>E</a:t>
                      </a:r>
                      <a:r>
                        <a:rPr lang="en-GB" sz="2400" b="1" baseline="-25000" dirty="0" err="1" smtClean="0">
                          <a:solidFill>
                            <a:srgbClr val="336699"/>
                          </a:solidFill>
                        </a:rPr>
                        <a:t>k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 (J)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Mass (kg)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Speed (ms</a:t>
                      </a:r>
                      <a:r>
                        <a:rPr lang="en-GB" sz="2400" b="1" baseline="30000" dirty="0" smtClean="0">
                          <a:solidFill>
                            <a:srgbClr val="336699"/>
                          </a:solidFill>
                        </a:rPr>
                        <a:t>-1</a:t>
                      </a:r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4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320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8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1000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40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62.5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0.9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336699"/>
                          </a:solidFill>
                        </a:rPr>
                        <a:t>20</a:t>
                      </a:r>
                      <a:endParaRPr lang="en-GB" sz="24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336699"/>
                          </a:solidFill>
                        </a:rPr>
                        <a:t>0.3</a:t>
                      </a:r>
                      <a:endParaRPr lang="en-GB" sz="24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Remember…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Energy cannot be created or destroyed.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Energy </a:t>
            </a:r>
            <a:r>
              <a:rPr lang="en-GB" b="1" dirty="0">
                <a:solidFill>
                  <a:srgbClr val="336699"/>
                </a:solidFill>
              </a:rPr>
              <a:t>can be changed</a:t>
            </a:r>
            <a:r>
              <a:rPr lang="en-GB" dirty="0">
                <a:solidFill>
                  <a:srgbClr val="336699"/>
                </a:solidFill>
              </a:rPr>
              <a:t> from one type into another type.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These statements combine to form the </a:t>
            </a:r>
            <a:r>
              <a:rPr lang="en-GB" b="1" dirty="0">
                <a:solidFill>
                  <a:srgbClr val="336699"/>
                </a:solidFill>
              </a:rPr>
              <a:t>Law of Conservation of Energy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Energy calculations also use the Law of Conservation of Energy.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3.0kg ball is dropped from a window 10m on to the ground below.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a) Calculate </a:t>
            </a:r>
            <a:r>
              <a:rPr lang="en-GB" dirty="0">
                <a:solidFill>
                  <a:srgbClr val="336699"/>
                </a:solidFill>
              </a:rPr>
              <a:t>the loss in gravitational potential energy of the ball.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By applying the law of conservation of energy, state </a:t>
            </a:r>
            <a:r>
              <a:rPr lang="en-GB" dirty="0">
                <a:solidFill>
                  <a:srgbClr val="336699"/>
                </a:solidFill>
              </a:rPr>
              <a:t>the kinetic energy of the ball just before it hits the ground.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c) Calculate </a:t>
            </a:r>
            <a:r>
              <a:rPr lang="en-GB" dirty="0">
                <a:solidFill>
                  <a:srgbClr val="336699"/>
                </a:solidFill>
              </a:rPr>
              <a:t>the speed of the ball just before it hits the ground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d) The actual speed of the ball was 13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Explain why this is different from your answer in part c).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6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E</a:t>
            </a:r>
            <a:r>
              <a:rPr lang="en-GB" baseline="-25000" dirty="0">
                <a:solidFill>
                  <a:srgbClr val="336699"/>
                </a:solidFill>
              </a:rPr>
              <a:t>p</a:t>
            </a:r>
            <a:r>
              <a:rPr lang="en-GB" dirty="0">
                <a:solidFill>
                  <a:srgbClr val="336699"/>
                </a:solidFill>
              </a:rPr>
              <a:t> = m x g x h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E</a:t>
            </a:r>
            <a:r>
              <a:rPr lang="en-GB" baseline="-25000" dirty="0">
                <a:solidFill>
                  <a:srgbClr val="336699"/>
                </a:solidFill>
              </a:rPr>
              <a:t>p</a:t>
            </a:r>
            <a:r>
              <a:rPr lang="en-GB" dirty="0">
                <a:solidFill>
                  <a:srgbClr val="336699"/>
                </a:solidFill>
              </a:rPr>
              <a:t> = </a:t>
            </a:r>
            <a:r>
              <a:rPr lang="en-GB" dirty="0" smtClean="0">
                <a:solidFill>
                  <a:srgbClr val="336699"/>
                </a:solidFill>
              </a:rPr>
              <a:t>3 </a:t>
            </a:r>
            <a:r>
              <a:rPr lang="en-GB" dirty="0">
                <a:solidFill>
                  <a:srgbClr val="336699"/>
                </a:solidFill>
              </a:rPr>
              <a:t>x 9.8 x </a:t>
            </a:r>
            <a:r>
              <a:rPr lang="en-GB" dirty="0" smtClean="0">
                <a:solidFill>
                  <a:srgbClr val="336699"/>
                </a:solidFill>
              </a:rPr>
              <a:t>1</a:t>
            </a:r>
            <a:r>
              <a:rPr lang="en-GB" dirty="0">
                <a:solidFill>
                  <a:srgbClr val="336699"/>
                </a:solidFill>
              </a:rPr>
              <a:t>0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E</a:t>
            </a:r>
            <a:r>
              <a:rPr lang="en-GB" baseline="-25000" dirty="0">
                <a:solidFill>
                  <a:srgbClr val="336699"/>
                </a:solidFill>
              </a:rPr>
              <a:t>p</a:t>
            </a:r>
            <a:r>
              <a:rPr lang="en-GB" dirty="0">
                <a:solidFill>
                  <a:srgbClr val="336699"/>
                </a:solidFill>
              </a:rPr>
              <a:t> = </a:t>
            </a:r>
            <a:r>
              <a:rPr lang="en-GB" dirty="0" smtClean="0">
                <a:solidFill>
                  <a:srgbClr val="336699"/>
                </a:solidFill>
              </a:rPr>
              <a:t>294 J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</a:t>
            </a:r>
          </a:p>
          <a:p>
            <a:pPr marL="0" lvl="0" indent="0">
              <a:buNone/>
            </a:pP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 = 294 J</a:t>
            </a: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3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 </a:t>
            </a:r>
            <a:r>
              <a:rPr lang="en-GB" b="1" dirty="0" smtClean="0">
                <a:solidFill>
                  <a:srgbClr val="336699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c</a:t>
            </a:r>
            <a:r>
              <a:rPr lang="en-GB" b="1" dirty="0" smtClean="0">
                <a:solidFill>
                  <a:srgbClr val="336699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k</a:t>
            </a:r>
            <a:r>
              <a:rPr lang="en-GB" dirty="0">
                <a:solidFill>
                  <a:srgbClr val="336699"/>
                </a:solidFill>
              </a:rPr>
              <a:t> = ½mv</a:t>
            </a:r>
            <a:r>
              <a:rPr lang="en-GB" baseline="30000" dirty="0">
                <a:solidFill>
                  <a:srgbClr val="336699"/>
                </a:solidFill>
              </a:rPr>
              <a:t>2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294 </a:t>
            </a:r>
            <a:r>
              <a:rPr lang="en-GB" dirty="0">
                <a:solidFill>
                  <a:srgbClr val="336699"/>
                </a:solidFill>
              </a:rPr>
              <a:t>= ½ x 3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x (v)</a:t>
            </a:r>
            <a:r>
              <a:rPr lang="en-GB" baseline="30000" dirty="0">
                <a:solidFill>
                  <a:srgbClr val="336699"/>
                </a:solidFill>
              </a:rPr>
              <a:t>2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294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1.5 </a:t>
            </a:r>
            <a:r>
              <a:rPr lang="en-GB" dirty="0">
                <a:solidFill>
                  <a:srgbClr val="336699"/>
                </a:solidFill>
              </a:rPr>
              <a:t>x (v)</a:t>
            </a:r>
            <a:r>
              <a:rPr lang="en-GB" baseline="30000" dirty="0">
                <a:solidFill>
                  <a:srgbClr val="336699"/>
                </a:solidFill>
              </a:rPr>
              <a:t>2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(v)</a:t>
            </a:r>
            <a:r>
              <a:rPr lang="en-GB" baseline="30000" dirty="0">
                <a:solidFill>
                  <a:srgbClr val="336699"/>
                </a:solidFill>
              </a:rPr>
              <a:t>2</a:t>
            </a:r>
            <a:r>
              <a:rPr lang="en-GB" dirty="0">
                <a:solidFill>
                  <a:srgbClr val="336699"/>
                </a:solidFill>
              </a:rPr>
              <a:t> = </a:t>
            </a:r>
            <a:r>
              <a:rPr lang="en-GB" dirty="0" smtClean="0">
                <a:solidFill>
                  <a:srgbClr val="336699"/>
                </a:solidFill>
              </a:rPr>
              <a:t>294 </a:t>
            </a:r>
            <a:r>
              <a:rPr lang="en-GB" dirty="0">
                <a:solidFill>
                  <a:srgbClr val="336699"/>
                </a:solidFill>
              </a:rPr>
              <a:t>/ </a:t>
            </a:r>
            <a:r>
              <a:rPr lang="en-GB" dirty="0" smtClean="0">
                <a:solidFill>
                  <a:srgbClr val="336699"/>
                </a:solidFill>
              </a:rPr>
              <a:t>1.5 </a:t>
            </a:r>
            <a:endParaRPr lang="en-GB" dirty="0">
              <a:solidFill>
                <a:srgbClr val="336699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v = </a:t>
            </a:r>
            <a:r>
              <a:rPr lang="en-GB" dirty="0" smtClean="0">
                <a:solidFill>
                  <a:srgbClr val="336699"/>
                </a:solidFill>
              </a:rPr>
              <a:t>√196 </a:t>
            </a:r>
            <a:r>
              <a:rPr lang="en-GB" dirty="0">
                <a:solidFill>
                  <a:srgbClr val="336699"/>
                </a:solidFill>
              </a:rPr>
              <a:t>= </a:t>
            </a:r>
            <a:r>
              <a:rPr lang="en-GB" dirty="0" smtClean="0">
                <a:solidFill>
                  <a:srgbClr val="336699"/>
                </a:solidFill>
              </a:rPr>
              <a:t>14 </a:t>
            </a:r>
            <a:r>
              <a:rPr lang="en-GB" dirty="0">
                <a:solidFill>
                  <a:srgbClr val="336699"/>
                </a:solidFill>
              </a:rPr>
              <a:t>ms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d</a:t>
            </a:r>
            <a:r>
              <a:rPr lang="en-GB" b="1" dirty="0" smtClean="0">
                <a:solidFill>
                  <a:srgbClr val="336699"/>
                </a:solidFill>
              </a:rPr>
              <a:t>) </a:t>
            </a:r>
            <a:r>
              <a:rPr lang="en-GB" dirty="0" smtClean="0">
                <a:solidFill>
                  <a:srgbClr val="336699"/>
                </a:solidFill>
              </a:rPr>
              <a:t>Not all of the E</a:t>
            </a:r>
            <a:r>
              <a:rPr lang="en-GB" baseline="-25000" dirty="0" smtClean="0">
                <a:solidFill>
                  <a:srgbClr val="336699"/>
                </a:solidFill>
              </a:rPr>
              <a:t>p</a:t>
            </a:r>
            <a:r>
              <a:rPr lang="en-GB" dirty="0" smtClean="0">
                <a:solidFill>
                  <a:srgbClr val="336699"/>
                </a:solidFill>
              </a:rPr>
              <a:t> becomes </a:t>
            </a:r>
            <a:r>
              <a:rPr lang="en-GB" dirty="0" err="1" smtClean="0">
                <a:solidFill>
                  <a:srgbClr val="336699"/>
                </a:solidFill>
              </a:rPr>
              <a:t>E</a:t>
            </a:r>
            <a:r>
              <a:rPr lang="en-GB" baseline="-25000" dirty="0" err="1" smtClean="0">
                <a:solidFill>
                  <a:srgbClr val="336699"/>
                </a:solidFill>
              </a:rPr>
              <a:t>k</a:t>
            </a:r>
            <a:r>
              <a:rPr lang="en-GB" dirty="0" smtClean="0">
                <a:solidFill>
                  <a:srgbClr val="336699"/>
                </a:solidFill>
              </a:rPr>
              <a:t>. Some energy will be changed to heat due to the air resistance as the ball travels towards the ground.</a:t>
            </a:r>
          </a:p>
          <a:p>
            <a:pPr marL="0" lvl="0" indent="0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</a:t>
            </a:r>
            <a:r>
              <a:rPr lang="en-GB" b="1" u="sng" dirty="0" smtClean="0">
                <a:solidFill>
                  <a:srgbClr val="336699"/>
                </a:solidFill>
              </a:rPr>
              <a:t>Two</a:t>
            </a:r>
            <a:endParaRPr lang="en-GB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mechanic lifts an engine from a car using a pulley system.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07" y="2789873"/>
            <a:ext cx="4960620" cy="33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93" y="635620"/>
            <a:ext cx="88429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 </a:t>
            </a:r>
            <a:r>
              <a:rPr lang="en-GB" b="1" dirty="0" smtClean="0">
                <a:solidFill>
                  <a:srgbClr val="336699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 </a:t>
            </a:r>
            <a:r>
              <a:rPr lang="en-GB" dirty="0" smtClean="0">
                <a:solidFill>
                  <a:srgbClr val="336699"/>
                </a:solidFill>
              </a:rPr>
              <a:t>The mechanic pulls 4.5 m of chain with a constant force of 250 N. Calculate the work done by the mechanic.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 </a:t>
            </a:r>
            <a:r>
              <a:rPr lang="en-GB" dirty="0" smtClean="0">
                <a:solidFill>
                  <a:srgbClr val="336699"/>
                </a:solidFill>
              </a:rPr>
              <a:t>By applying the law of conservation of energy, state the gravitational potential energy gained by the engine.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c)</a:t>
            </a:r>
            <a:r>
              <a:rPr lang="en-GB" dirty="0" smtClean="0">
                <a:solidFill>
                  <a:srgbClr val="336699"/>
                </a:solidFill>
              </a:rPr>
              <a:t> Explain why the actual gravitational potential energy will be less than the value in part b).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Law of Conservation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</a:t>
            </a:r>
          </a:p>
          <a:p>
            <a:pPr marL="0" lv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w</a:t>
            </a:r>
            <a:r>
              <a:rPr lang="en-GB" dirty="0">
                <a:solidFill>
                  <a:srgbClr val="336699"/>
                </a:solidFill>
              </a:rPr>
              <a:t> = F x d</a:t>
            </a:r>
          </a:p>
          <a:p>
            <a:pPr marL="0" lv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w</a:t>
            </a:r>
            <a:r>
              <a:rPr lang="en-GB" dirty="0">
                <a:solidFill>
                  <a:srgbClr val="336699"/>
                </a:solidFill>
              </a:rPr>
              <a:t> = </a:t>
            </a:r>
            <a:r>
              <a:rPr lang="en-GB" dirty="0" smtClean="0">
                <a:solidFill>
                  <a:srgbClr val="336699"/>
                </a:solidFill>
              </a:rPr>
              <a:t>250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4.5</a:t>
            </a:r>
            <a:endParaRPr lang="en-GB" dirty="0">
              <a:solidFill>
                <a:srgbClr val="336699"/>
              </a:solidFill>
            </a:endParaRPr>
          </a:p>
          <a:p>
            <a:pPr marL="0" lvl="0" indent="0">
              <a:buNone/>
            </a:pP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w</a:t>
            </a:r>
            <a:r>
              <a:rPr lang="en-GB" dirty="0">
                <a:solidFill>
                  <a:srgbClr val="336699"/>
                </a:solidFill>
              </a:rPr>
              <a:t> = </a:t>
            </a:r>
            <a:r>
              <a:rPr lang="en-GB" dirty="0" smtClean="0">
                <a:solidFill>
                  <a:srgbClr val="336699"/>
                </a:solidFill>
              </a:rPr>
              <a:t>1125 </a:t>
            </a:r>
            <a:r>
              <a:rPr lang="en-GB" dirty="0">
                <a:solidFill>
                  <a:srgbClr val="336699"/>
                </a:solidFill>
              </a:rPr>
              <a:t>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1125 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c)</a:t>
            </a:r>
            <a:r>
              <a:rPr lang="en-GB" dirty="0" smtClean="0">
                <a:solidFill>
                  <a:srgbClr val="336699"/>
                </a:solidFill>
              </a:rPr>
              <a:t> Not all of the work done will become Ep. Some </a:t>
            </a:r>
            <a:r>
              <a:rPr lang="en-GB" dirty="0" smtClean="0">
                <a:solidFill>
                  <a:srgbClr val="336699"/>
                </a:solidFill>
              </a:rPr>
              <a:t>of the work done will change to heat energy. (Due to </a:t>
            </a:r>
            <a:r>
              <a:rPr lang="en-GB" dirty="0" smtClean="0">
                <a:solidFill>
                  <a:srgbClr val="336699"/>
                </a:solidFill>
              </a:rPr>
              <a:t>the friction of the chain being pulled over the pulley</a:t>
            </a:r>
            <a:r>
              <a:rPr lang="en-GB" dirty="0" smtClean="0">
                <a:solidFill>
                  <a:srgbClr val="336699"/>
                </a:solidFill>
              </a:rPr>
              <a:t>.)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The engine of a train exerts a force of 8 </a:t>
            </a:r>
            <a:r>
              <a:rPr lang="en-GB" dirty="0" err="1" smtClean="0">
                <a:solidFill>
                  <a:srgbClr val="336699"/>
                </a:solidFill>
              </a:rPr>
              <a:t>kN</a:t>
            </a:r>
            <a:r>
              <a:rPr lang="en-GB" dirty="0" smtClean="0">
                <a:solidFill>
                  <a:srgbClr val="336699"/>
                </a:solidFill>
              </a:rPr>
              <a:t> and does 2 x 10</a:t>
            </a:r>
            <a:r>
              <a:rPr lang="en-GB" baseline="30000" dirty="0" smtClean="0">
                <a:solidFill>
                  <a:srgbClr val="336699"/>
                </a:solidFill>
              </a:rPr>
              <a:t>6</a:t>
            </a:r>
            <a:r>
              <a:rPr lang="en-GB" dirty="0" smtClean="0">
                <a:solidFill>
                  <a:srgbClr val="336699"/>
                </a:solidFill>
              </a:rPr>
              <a:t> J of work. Calculate the distance travelled by the train.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A 4 kg bag is lifted onto a shelf and gains 72 J of gravitational potential energy. Calculate the height the bag was lifted.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A football travelling at 5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has 27 J of kinetic energy. Calculate the mass of the football.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A 25 kg sack is pulled 4 m along a level floor with a horizontal force of 100 N. The sack is then lifted 0.8 m onto a work bench. Calculate the total work done on the sack.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ball of mass </a:t>
            </a:r>
            <a:r>
              <a:rPr lang="en-GB" dirty="0" smtClean="0">
                <a:solidFill>
                  <a:srgbClr val="336699"/>
                </a:solidFill>
              </a:rPr>
              <a:t>3 kg </a:t>
            </a:r>
            <a:r>
              <a:rPr lang="en-GB" dirty="0">
                <a:solidFill>
                  <a:srgbClr val="336699"/>
                </a:solidFill>
              </a:rPr>
              <a:t>falls through a height of </a:t>
            </a:r>
            <a:r>
              <a:rPr lang="en-GB" dirty="0">
                <a:solidFill>
                  <a:srgbClr val="336699"/>
                </a:solidFill>
              </a:rPr>
              <a:t>5</a:t>
            </a:r>
            <a:r>
              <a:rPr lang="en-GB" dirty="0" smtClean="0">
                <a:solidFill>
                  <a:srgbClr val="336699"/>
                </a:solidFill>
              </a:rPr>
              <a:t> m </a:t>
            </a:r>
            <a:r>
              <a:rPr lang="en-GB" dirty="0">
                <a:solidFill>
                  <a:srgbClr val="336699"/>
                </a:solidFill>
              </a:rPr>
              <a:t>onto the ground.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</a:t>
            </a:r>
            <a:r>
              <a:rPr lang="en-GB" dirty="0" smtClean="0">
                <a:solidFill>
                  <a:srgbClr val="336699"/>
                </a:solidFill>
              </a:rPr>
              <a:t> Calculate </a:t>
            </a:r>
            <a:r>
              <a:rPr lang="en-GB" dirty="0">
                <a:solidFill>
                  <a:srgbClr val="336699"/>
                </a:solidFill>
              </a:rPr>
              <a:t>the change in gravitational potential energy of the ball.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 </a:t>
            </a:r>
            <a:r>
              <a:rPr lang="en-GB" dirty="0" smtClean="0">
                <a:solidFill>
                  <a:srgbClr val="336699"/>
                </a:solidFill>
              </a:rPr>
              <a:t>Just </a:t>
            </a:r>
            <a:r>
              <a:rPr lang="en-GB" dirty="0">
                <a:solidFill>
                  <a:srgbClr val="336699"/>
                </a:solidFill>
              </a:rPr>
              <a:t>before reaching the ground the speed of the ball is </a:t>
            </a:r>
            <a:r>
              <a:rPr lang="en-GB" dirty="0" smtClean="0">
                <a:solidFill>
                  <a:srgbClr val="336699"/>
                </a:solidFill>
              </a:rPr>
              <a:t>9.3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. Calculate the kinetic energy of the ball.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c)</a:t>
            </a:r>
            <a:r>
              <a:rPr lang="en-GB" dirty="0" smtClean="0">
                <a:solidFill>
                  <a:srgbClr val="336699"/>
                </a:solidFill>
              </a:rPr>
              <a:t> Use </a:t>
            </a:r>
            <a:r>
              <a:rPr lang="en-GB" dirty="0">
                <a:solidFill>
                  <a:srgbClr val="336699"/>
                </a:solidFill>
              </a:rPr>
              <a:t>the </a:t>
            </a:r>
            <a:r>
              <a:rPr lang="en-GB" dirty="0" smtClean="0">
                <a:solidFill>
                  <a:srgbClr val="336699"/>
                </a:solidFill>
              </a:rPr>
              <a:t>law </a:t>
            </a:r>
            <a:r>
              <a:rPr lang="en-GB" dirty="0">
                <a:solidFill>
                  <a:srgbClr val="336699"/>
                </a:solidFill>
              </a:rPr>
              <a:t>of conservation of energy to comment on your answers to parts a) and b).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Energy – Review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250 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1.84 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2.16 kg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596 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</a:t>
            </a:r>
            <a:r>
              <a:rPr lang="en-GB" b="1" dirty="0" smtClean="0">
                <a:solidFill>
                  <a:srgbClr val="336699"/>
                </a:solidFill>
              </a:rPr>
              <a:t>.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b="1" dirty="0" smtClean="0">
                <a:solidFill>
                  <a:srgbClr val="336699"/>
                </a:solidFill>
              </a:rPr>
              <a:t>a)</a:t>
            </a:r>
            <a:r>
              <a:rPr lang="en-GB" dirty="0" smtClean="0">
                <a:solidFill>
                  <a:srgbClr val="336699"/>
                </a:solidFill>
              </a:rPr>
              <a:t> 147 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 b) </a:t>
            </a:r>
            <a:r>
              <a:rPr lang="en-GB" dirty="0" smtClean="0">
                <a:solidFill>
                  <a:srgbClr val="336699"/>
                </a:solidFill>
              </a:rPr>
              <a:t>130 J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 c</a:t>
            </a:r>
            <a:r>
              <a:rPr lang="en-GB" b="1" dirty="0">
                <a:solidFill>
                  <a:srgbClr val="336699"/>
                </a:solidFill>
              </a:rPr>
              <a:t>)</a:t>
            </a:r>
            <a:r>
              <a:rPr lang="en-GB" dirty="0">
                <a:solidFill>
                  <a:srgbClr val="336699"/>
                </a:solidFill>
              </a:rPr>
              <a:t> Not all of the E</a:t>
            </a:r>
            <a:r>
              <a:rPr lang="en-GB" baseline="-25000" dirty="0">
                <a:solidFill>
                  <a:srgbClr val="336699"/>
                </a:solidFill>
              </a:rPr>
              <a:t>p</a:t>
            </a:r>
            <a:r>
              <a:rPr lang="en-GB" dirty="0">
                <a:solidFill>
                  <a:srgbClr val="336699"/>
                </a:solidFill>
              </a:rPr>
              <a:t> becomes </a:t>
            </a:r>
            <a:r>
              <a:rPr lang="en-GB" dirty="0" err="1">
                <a:solidFill>
                  <a:srgbClr val="336699"/>
                </a:solidFill>
              </a:rPr>
              <a:t>E</a:t>
            </a:r>
            <a:r>
              <a:rPr lang="en-GB" baseline="-25000" dirty="0" err="1">
                <a:solidFill>
                  <a:srgbClr val="336699"/>
                </a:solidFill>
              </a:rPr>
              <a:t>k</a:t>
            </a:r>
            <a:r>
              <a:rPr lang="en-GB" dirty="0">
                <a:solidFill>
                  <a:srgbClr val="336699"/>
                </a:solidFill>
              </a:rPr>
              <a:t>. Some energy will be changed to heat due to the air resistance as the ball travels towards the ground.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8712"/>
            <a:ext cx="8597590" cy="54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47" y="457200"/>
            <a:ext cx="7883912" cy="55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321" y="613317"/>
            <a:ext cx="9389328" cy="55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068" y="814039"/>
            <a:ext cx="8530683" cy="5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088" y="669073"/>
            <a:ext cx="9690410" cy="55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2050</Words>
  <Application>Microsoft Office PowerPoint</Application>
  <PresentationFormat>Widescreen</PresentationFormat>
  <Paragraphs>339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S3/S4 Physics</vt:lpstr>
      <vt:lpstr>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</vt:lpstr>
      <vt:lpstr>Energy</vt:lpstr>
      <vt:lpstr>Energy - Work Done or Energy Transferred</vt:lpstr>
      <vt:lpstr>Energy - Work Done or Energy Transferred</vt:lpstr>
      <vt:lpstr>Energy - Work Done or Energy Transferred</vt:lpstr>
      <vt:lpstr>Energy - Work Done or Energy Transferred</vt:lpstr>
      <vt:lpstr>Energy - Work Done or Energy Transferred</vt:lpstr>
      <vt:lpstr>Energy – Work Done or Energy Transferred</vt:lpstr>
      <vt:lpstr>Energy – Work Done or Energy Transferred</vt:lpstr>
      <vt:lpstr>Energy - Gravitational Potential Energy</vt:lpstr>
      <vt:lpstr>Energy – Gravitational Potential Energy</vt:lpstr>
      <vt:lpstr>Energy – Gravitational Potential Energy</vt:lpstr>
      <vt:lpstr>Energy – Gravitational Potential Energy</vt:lpstr>
      <vt:lpstr>Energy – Gravitational Potential Energy</vt:lpstr>
      <vt:lpstr>Energy – Gravitational Potential Energy</vt:lpstr>
      <vt:lpstr>Energy – Gravitational Potential Energy</vt:lpstr>
      <vt:lpstr>Energy – Gravitational Potential Energy</vt:lpstr>
      <vt:lpstr>Energy – Kinetic Energy</vt:lpstr>
      <vt:lpstr>PowerPoint Presentation</vt:lpstr>
      <vt:lpstr>Energy – Kinetic Energy</vt:lpstr>
      <vt:lpstr>Energy – Kinetic Energy</vt:lpstr>
      <vt:lpstr>Energy – Kinetic Energy</vt:lpstr>
      <vt:lpstr>Energy – Kinetic Energy</vt:lpstr>
      <vt:lpstr>Energy – Kinetic Energy</vt:lpstr>
      <vt:lpstr>Energy – Kinetic Energy</vt:lpstr>
      <vt:lpstr>Energy</vt:lpstr>
      <vt:lpstr>Energy – Law of Conservation</vt:lpstr>
      <vt:lpstr>Energy – Law of Conservation</vt:lpstr>
      <vt:lpstr>Energy – Law of Conservation</vt:lpstr>
      <vt:lpstr>Energy – Law of Conservation</vt:lpstr>
      <vt:lpstr>Energy – Law of Conservation</vt:lpstr>
      <vt:lpstr>Energy – Law of Conservation</vt:lpstr>
      <vt:lpstr>Energy – Review Questions</vt:lpstr>
      <vt:lpstr>Energy – Review Questions</vt:lpstr>
      <vt:lpstr>Energy – Review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Physics</dc:title>
  <dc:creator>Ian Downie</dc:creator>
  <cp:lastModifiedBy>Ian Downie</cp:lastModifiedBy>
  <cp:revision>28</cp:revision>
  <dcterms:created xsi:type="dcterms:W3CDTF">2015-07-07T19:12:43Z</dcterms:created>
  <dcterms:modified xsi:type="dcterms:W3CDTF">2020-07-21T08:27:40Z</dcterms:modified>
</cp:coreProperties>
</file>