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64" r:id="rId6"/>
    <p:sldId id="258" r:id="rId7"/>
    <p:sldId id="263" r:id="rId8"/>
    <p:sldId id="265" r:id="rId9"/>
    <p:sldId id="267" r:id="rId10"/>
    <p:sldId id="268" r:id="rId11"/>
    <p:sldId id="260" r:id="rId12"/>
    <p:sldId id="269" r:id="rId13"/>
    <p:sldId id="270" r:id="rId14"/>
    <p:sldId id="266" r:id="rId15"/>
    <p:sldId id="271" r:id="rId16"/>
    <p:sldId id="272" r:id="rId17"/>
    <p:sldId id="259"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2" r:id="rId45"/>
    <p:sldId id="301" r:id="rId46"/>
    <p:sldId id="303" r:id="rId47"/>
    <p:sldId id="299" r:id="rId48"/>
    <p:sldId id="304" r:id="rId49"/>
    <p:sldId id="305" r:id="rId50"/>
    <p:sldId id="306" r:id="rId51"/>
    <p:sldId id="308" r:id="rId52"/>
    <p:sldId id="307" r:id="rId53"/>
    <p:sldId id="309" r:id="rId54"/>
    <p:sldId id="310" r:id="rId55"/>
    <p:sldId id="311" r:id="rId56"/>
    <p:sldId id="313" r:id="rId57"/>
    <p:sldId id="312"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B17E22-5A7F-4637-9252-0ADA9D9B6289}"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428540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B17E22-5A7F-4637-9252-0ADA9D9B6289}"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23946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B17E22-5A7F-4637-9252-0ADA9D9B6289}"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416250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B17E22-5A7F-4637-9252-0ADA9D9B6289}"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300430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17E22-5A7F-4637-9252-0ADA9D9B6289}" type="datetimeFigureOut">
              <a:rPr lang="en-GB" smtClean="0"/>
              <a:t>31/07/2020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220300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B17E22-5A7F-4637-9252-0ADA9D9B6289}"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19019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B17E22-5A7F-4637-9252-0ADA9D9B6289}" type="datetimeFigureOut">
              <a:rPr lang="en-GB" smtClean="0"/>
              <a:t>31/07/2020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35370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B17E22-5A7F-4637-9252-0ADA9D9B6289}" type="datetimeFigureOut">
              <a:rPr lang="en-GB" smtClean="0"/>
              <a:t>31/07/2020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135837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17E22-5A7F-4637-9252-0ADA9D9B6289}" type="datetimeFigureOut">
              <a:rPr lang="en-GB" smtClean="0"/>
              <a:t>31/07/2020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272673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17E22-5A7F-4637-9252-0ADA9D9B6289}"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208430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17E22-5A7F-4637-9252-0ADA9D9B6289}" type="datetimeFigureOut">
              <a:rPr lang="en-GB" smtClean="0"/>
              <a:t>31/07/2020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9B16A1-5212-438F-9EE8-EA132368A8D5}" type="slidenum">
              <a:rPr lang="en-GB" smtClean="0"/>
              <a:t>‹#›</a:t>
            </a:fld>
            <a:endParaRPr lang="en-GB"/>
          </a:p>
        </p:txBody>
      </p:sp>
    </p:spTree>
    <p:extLst>
      <p:ext uri="{BB962C8B-B14F-4D97-AF65-F5344CB8AC3E}">
        <p14:creationId xmlns:p14="http://schemas.microsoft.com/office/powerpoint/2010/main" val="339974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17E22-5A7F-4637-9252-0ADA9D9B6289}" type="datetimeFigureOut">
              <a:rPr lang="en-GB" smtClean="0"/>
              <a:t>31/07/2020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B16A1-5212-438F-9EE8-EA132368A8D5}" type="slidenum">
              <a:rPr lang="en-GB" smtClean="0"/>
              <a:t>‹#›</a:t>
            </a:fld>
            <a:endParaRPr lang="en-GB"/>
          </a:p>
        </p:txBody>
      </p:sp>
    </p:spTree>
    <p:extLst>
      <p:ext uri="{BB962C8B-B14F-4D97-AF65-F5344CB8AC3E}">
        <p14:creationId xmlns:p14="http://schemas.microsoft.com/office/powerpoint/2010/main" val="2724576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336699"/>
                </a:solidFill>
              </a:rPr>
              <a:t>S3/S4 Physics</a:t>
            </a:r>
            <a:endParaRPr lang="en-GB" dirty="0">
              <a:solidFill>
                <a:srgbClr val="336699"/>
              </a:solidFill>
            </a:endParaRPr>
          </a:p>
        </p:txBody>
      </p:sp>
      <p:sp>
        <p:nvSpPr>
          <p:cNvPr id="3" name="Subtitle 2"/>
          <p:cNvSpPr>
            <a:spLocks noGrp="1"/>
          </p:cNvSpPr>
          <p:nvPr>
            <p:ph type="subTitle" idx="1"/>
          </p:nvPr>
        </p:nvSpPr>
        <p:spPr/>
        <p:txBody>
          <a:bodyPr/>
          <a:lstStyle/>
          <a:p>
            <a:r>
              <a:rPr lang="en-GB" dirty="0" smtClean="0">
                <a:solidFill>
                  <a:srgbClr val="336699"/>
                </a:solidFill>
              </a:rPr>
              <a:t>Gas Laws and the Kinetic Model</a:t>
            </a:r>
            <a:endParaRPr lang="en-GB" dirty="0">
              <a:solidFill>
                <a:srgbClr val="336699"/>
              </a:solidFill>
            </a:endParaRPr>
          </a:p>
        </p:txBody>
      </p:sp>
    </p:spTree>
    <p:extLst>
      <p:ext uri="{BB962C8B-B14F-4D97-AF65-F5344CB8AC3E}">
        <p14:creationId xmlns:p14="http://schemas.microsoft.com/office/powerpoint/2010/main" val="28479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u="sng" dirty="0" smtClean="0">
                <a:solidFill>
                  <a:srgbClr val="336699"/>
                </a:solidFill>
              </a:rPr>
              <a:t>Example Three</a:t>
            </a:r>
          </a:p>
          <a:p>
            <a:pPr marL="0" indent="0">
              <a:buNone/>
            </a:pPr>
            <a:r>
              <a:rPr lang="en-GB" dirty="0" smtClean="0">
                <a:solidFill>
                  <a:srgbClr val="336699"/>
                </a:solidFill>
              </a:rPr>
              <a:t>A 5 kg bag exerts a pressure of 700 Pa on the ground. Calculate the area of contact between the bag and the ground. </a:t>
            </a:r>
          </a:p>
          <a:p>
            <a:pPr marL="0" indent="0">
              <a:buNone/>
            </a:pPr>
            <a:r>
              <a:rPr lang="en-GB" b="1" u="sng" dirty="0" smtClean="0">
                <a:solidFill>
                  <a:srgbClr val="336699"/>
                </a:solidFill>
              </a:rPr>
              <a:t>Solution</a:t>
            </a:r>
            <a:r>
              <a:rPr lang="en-GB" dirty="0" smtClean="0">
                <a:solidFill>
                  <a:srgbClr val="336699"/>
                </a:solidFill>
              </a:rPr>
              <a:t> (Remember the downward force, weight = m x g)</a:t>
            </a:r>
          </a:p>
          <a:p>
            <a:pPr marL="0" indent="0">
              <a:buNone/>
            </a:pPr>
            <a:r>
              <a:rPr lang="en-GB" dirty="0">
                <a:solidFill>
                  <a:srgbClr val="336699"/>
                </a:solidFill>
              </a:rPr>
              <a:t>p</a:t>
            </a:r>
            <a:r>
              <a:rPr lang="en-GB" dirty="0" smtClean="0">
                <a:solidFill>
                  <a:srgbClr val="336699"/>
                </a:solidFill>
              </a:rPr>
              <a:t> = F / A</a:t>
            </a:r>
          </a:p>
          <a:p>
            <a:pPr marL="0" indent="0">
              <a:buNone/>
            </a:pPr>
            <a:r>
              <a:rPr lang="en-GB" dirty="0" smtClean="0">
                <a:solidFill>
                  <a:srgbClr val="336699"/>
                </a:solidFill>
              </a:rPr>
              <a:t>700 = (5 x 9.8) / A</a:t>
            </a:r>
          </a:p>
          <a:p>
            <a:pPr marL="0" indent="0">
              <a:buNone/>
            </a:pPr>
            <a:r>
              <a:rPr lang="en-GB" dirty="0">
                <a:solidFill>
                  <a:srgbClr val="336699"/>
                </a:solidFill>
              </a:rPr>
              <a:t>A</a:t>
            </a:r>
            <a:r>
              <a:rPr lang="en-GB" dirty="0" smtClean="0">
                <a:solidFill>
                  <a:srgbClr val="336699"/>
                </a:solidFill>
              </a:rPr>
              <a:t> = (5 x 9.8) </a:t>
            </a:r>
            <a:r>
              <a:rPr lang="en-GB" dirty="0">
                <a:solidFill>
                  <a:srgbClr val="336699"/>
                </a:solidFill>
              </a:rPr>
              <a:t>/</a:t>
            </a:r>
            <a:r>
              <a:rPr lang="en-GB" dirty="0" smtClean="0">
                <a:solidFill>
                  <a:srgbClr val="336699"/>
                </a:solidFill>
              </a:rPr>
              <a:t> 700 </a:t>
            </a:r>
          </a:p>
          <a:p>
            <a:pPr marL="0" indent="0">
              <a:buNone/>
            </a:pPr>
            <a:r>
              <a:rPr lang="en-GB" dirty="0">
                <a:solidFill>
                  <a:srgbClr val="336699"/>
                </a:solidFill>
              </a:rPr>
              <a:t>A</a:t>
            </a:r>
            <a:r>
              <a:rPr lang="en-GB" dirty="0" smtClean="0">
                <a:solidFill>
                  <a:srgbClr val="336699"/>
                </a:solidFill>
              </a:rPr>
              <a:t> = 0.07 m</a:t>
            </a:r>
            <a:r>
              <a:rPr lang="en-GB" baseline="30000" dirty="0" smtClean="0">
                <a:solidFill>
                  <a:srgbClr val="336699"/>
                </a:solidFill>
              </a:rPr>
              <a:t>2</a:t>
            </a:r>
          </a:p>
          <a:p>
            <a:pPr marL="0" indent="0">
              <a:buNone/>
            </a:pPr>
            <a:endParaRPr lang="en-GB" dirty="0"/>
          </a:p>
        </p:txBody>
      </p:sp>
    </p:spTree>
    <p:extLst>
      <p:ext uri="{BB962C8B-B14F-4D97-AF65-F5344CB8AC3E}">
        <p14:creationId xmlns:p14="http://schemas.microsoft.com/office/powerpoint/2010/main" val="2883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u="sng" dirty="0" smtClean="0">
                <a:solidFill>
                  <a:srgbClr val="336699"/>
                </a:solidFill>
              </a:rPr>
              <a:t>Example Four</a:t>
            </a:r>
          </a:p>
          <a:p>
            <a:pPr marL="0" indent="0">
              <a:buNone/>
            </a:pPr>
            <a:r>
              <a:rPr lang="en-GB" dirty="0" smtClean="0">
                <a:solidFill>
                  <a:srgbClr val="336699"/>
                </a:solidFill>
              </a:rPr>
              <a:t>A pupil that swings on their stool is more likely to damage the floor. Why? </a:t>
            </a:r>
          </a:p>
          <a:p>
            <a:pPr marL="0" indent="0">
              <a:buNone/>
            </a:pPr>
            <a:r>
              <a:rPr lang="en-GB" b="1" u="sng" dirty="0" smtClean="0">
                <a:solidFill>
                  <a:srgbClr val="336699"/>
                </a:solidFill>
              </a:rPr>
              <a:t>Solution</a:t>
            </a:r>
          </a:p>
          <a:p>
            <a:pPr marL="0" indent="0">
              <a:buNone/>
            </a:pPr>
            <a:r>
              <a:rPr lang="en-GB" dirty="0">
                <a:solidFill>
                  <a:srgbClr val="336699"/>
                </a:solidFill>
              </a:rPr>
              <a:t>When swinging the area of contact (one leg instead of  four legs) with the floor is much less. As the </a:t>
            </a:r>
            <a:r>
              <a:rPr lang="en-GB" dirty="0" smtClean="0">
                <a:solidFill>
                  <a:srgbClr val="336699"/>
                </a:solidFill>
              </a:rPr>
              <a:t>weight of the pupil (downward force) </a:t>
            </a:r>
            <a:r>
              <a:rPr lang="en-GB" dirty="0">
                <a:solidFill>
                  <a:srgbClr val="336699"/>
                </a:solidFill>
              </a:rPr>
              <a:t>does not change, the pressure on the floor will increase. </a:t>
            </a:r>
            <a:r>
              <a:rPr lang="en-GB" dirty="0" smtClean="0">
                <a:solidFill>
                  <a:srgbClr val="336699"/>
                </a:solidFill>
              </a:rPr>
              <a:t>As there is more pressure, the </a:t>
            </a:r>
            <a:r>
              <a:rPr lang="en-GB" dirty="0">
                <a:solidFill>
                  <a:srgbClr val="336699"/>
                </a:solidFill>
              </a:rPr>
              <a:t>stool is more likely to damage the floor.</a:t>
            </a:r>
          </a:p>
          <a:p>
            <a:pPr marL="0" indent="0">
              <a:buNone/>
            </a:pPr>
            <a:endParaRPr lang="en-GB" dirty="0"/>
          </a:p>
        </p:txBody>
      </p:sp>
    </p:spTree>
    <p:extLst>
      <p:ext uri="{BB962C8B-B14F-4D97-AF65-F5344CB8AC3E}">
        <p14:creationId xmlns:p14="http://schemas.microsoft.com/office/powerpoint/2010/main" val="369647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3718883"/>
              </p:ext>
            </p:extLst>
          </p:nvPr>
        </p:nvGraphicFramePr>
        <p:xfrm>
          <a:off x="2032000" y="2470089"/>
          <a:ext cx="8127999" cy="356616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a:r>
                        <a:rPr lang="en-GB" sz="2400" b="1" dirty="0" smtClean="0">
                          <a:solidFill>
                            <a:srgbClr val="336699"/>
                          </a:solidFill>
                        </a:rPr>
                        <a:t>Pressure (Pa)</a:t>
                      </a:r>
                      <a:endParaRPr lang="en-GB" sz="2400" b="1" dirty="0">
                        <a:solidFill>
                          <a:srgbClr val="336699"/>
                        </a:solidFill>
                      </a:endParaRPr>
                    </a:p>
                  </a:txBody>
                  <a:tcPr/>
                </a:tc>
                <a:tc>
                  <a:txBody>
                    <a:bodyPr/>
                    <a:lstStyle/>
                    <a:p>
                      <a:pPr algn="ctr"/>
                      <a:r>
                        <a:rPr lang="en-GB" sz="2400" b="1" dirty="0" smtClean="0">
                          <a:solidFill>
                            <a:srgbClr val="336699"/>
                          </a:solidFill>
                        </a:rPr>
                        <a:t>Force (N)</a:t>
                      </a:r>
                      <a:endParaRPr lang="en-GB" sz="2400" b="1" dirty="0">
                        <a:solidFill>
                          <a:srgbClr val="336699"/>
                        </a:solidFill>
                      </a:endParaRPr>
                    </a:p>
                  </a:txBody>
                  <a:tcPr/>
                </a:tc>
                <a:tc>
                  <a:txBody>
                    <a:bodyPr/>
                    <a:lstStyle/>
                    <a:p>
                      <a:pPr algn="ctr"/>
                      <a:r>
                        <a:rPr lang="en-GB" sz="2400" b="1" dirty="0" smtClean="0">
                          <a:solidFill>
                            <a:srgbClr val="336699"/>
                          </a:solidFill>
                        </a:rPr>
                        <a:t>Area of Contact (m</a:t>
                      </a:r>
                      <a:r>
                        <a:rPr lang="en-GB" sz="2400" b="1" baseline="30000" dirty="0" smtClean="0">
                          <a:solidFill>
                            <a:srgbClr val="336699"/>
                          </a:solidFill>
                        </a:rPr>
                        <a:t>2</a:t>
                      </a:r>
                      <a:r>
                        <a:rPr lang="en-GB" sz="2400" b="1" dirty="0" smtClean="0">
                          <a:solidFill>
                            <a:srgbClr val="336699"/>
                          </a:solidFill>
                        </a:rPr>
                        <a:t>)</a:t>
                      </a:r>
                      <a:endParaRPr lang="en-GB" sz="2400" b="1" dirty="0">
                        <a:solidFill>
                          <a:srgbClr val="336699"/>
                        </a:solidFill>
                      </a:endParaRPr>
                    </a:p>
                  </a:txBody>
                  <a:tcPr/>
                </a:tc>
              </a:tr>
              <a:tr h="370840">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400</a:t>
                      </a:r>
                      <a:endParaRPr lang="en-GB" sz="2400" dirty="0">
                        <a:solidFill>
                          <a:srgbClr val="336699"/>
                        </a:solidFill>
                      </a:endParaRPr>
                    </a:p>
                  </a:txBody>
                  <a:tcPr/>
                </a:tc>
                <a:tc>
                  <a:txBody>
                    <a:bodyPr/>
                    <a:lstStyle/>
                    <a:p>
                      <a:pPr algn="ctr"/>
                      <a:r>
                        <a:rPr lang="en-GB" sz="2400" dirty="0" smtClean="0">
                          <a:solidFill>
                            <a:srgbClr val="336699"/>
                          </a:solidFill>
                        </a:rPr>
                        <a:t>80</a:t>
                      </a:r>
                      <a:endParaRPr lang="en-GB" sz="2400"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3.6</a:t>
                      </a:r>
                      <a:endParaRPr lang="en-GB" sz="24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r>
              <a:tr h="370840">
                <a:tc>
                  <a:txBody>
                    <a:bodyPr/>
                    <a:lstStyle/>
                    <a:p>
                      <a:pPr algn="ctr"/>
                      <a:r>
                        <a:rPr lang="en-GB" sz="2400" dirty="0" smtClean="0">
                          <a:solidFill>
                            <a:srgbClr val="336699"/>
                          </a:solidFill>
                        </a:rPr>
                        <a:t>1000</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2</a:t>
                      </a:r>
                      <a:endParaRPr lang="en-GB" sz="2400" dirty="0">
                        <a:solidFill>
                          <a:srgbClr val="336699"/>
                        </a:solidFill>
                      </a:endParaRPr>
                    </a:p>
                  </a:txBody>
                  <a:tcPr/>
                </a:tc>
              </a:tr>
              <a:tr h="370840">
                <a:tc>
                  <a:txBody>
                    <a:bodyPr/>
                    <a:lstStyle/>
                    <a:p>
                      <a:pPr algn="ctr"/>
                      <a:r>
                        <a:rPr lang="en-GB" sz="2400" dirty="0" smtClean="0">
                          <a:solidFill>
                            <a:srgbClr val="336699"/>
                          </a:solidFill>
                        </a:rPr>
                        <a:t>750</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0.3</a:t>
                      </a:r>
                      <a:endParaRPr lang="en-GB" sz="2400" dirty="0">
                        <a:solidFill>
                          <a:srgbClr val="336699"/>
                        </a:solidFill>
                      </a:endParaRPr>
                    </a:p>
                  </a:txBody>
                  <a:tcPr/>
                </a:tc>
              </a:tr>
              <a:tr h="370840">
                <a:tc>
                  <a:txBody>
                    <a:bodyPr/>
                    <a:lstStyle/>
                    <a:p>
                      <a:pPr algn="ctr"/>
                      <a:r>
                        <a:rPr lang="en-GB" sz="2400" dirty="0" smtClean="0">
                          <a:solidFill>
                            <a:srgbClr val="336699"/>
                          </a:solidFill>
                        </a:rPr>
                        <a:t>60</a:t>
                      </a:r>
                      <a:endParaRPr lang="en-GB" sz="2400" dirty="0">
                        <a:solidFill>
                          <a:srgbClr val="336699"/>
                        </a:solidFill>
                      </a:endParaRPr>
                    </a:p>
                  </a:txBody>
                  <a:tcPr/>
                </a:tc>
                <a:tc>
                  <a:txBody>
                    <a:bodyPr/>
                    <a:lstStyle/>
                    <a:p>
                      <a:pPr algn="ctr"/>
                      <a:r>
                        <a:rPr lang="en-GB" sz="2400" dirty="0" smtClean="0">
                          <a:solidFill>
                            <a:srgbClr val="336699"/>
                          </a:solidFill>
                        </a:rPr>
                        <a:t>300</a:t>
                      </a:r>
                      <a:endParaRPr lang="en-GB" sz="2400" dirty="0">
                        <a:solidFill>
                          <a:srgbClr val="336699"/>
                        </a:solidFill>
                      </a:endParaRPr>
                    </a:p>
                  </a:txBody>
                  <a:tcPr/>
                </a:tc>
                <a:tc>
                  <a:txBody>
                    <a:bodyPr/>
                    <a:lstStyle/>
                    <a:p>
                      <a:pPr algn="ctr"/>
                      <a:endParaRPr lang="en-GB" sz="2400" dirty="0">
                        <a:solidFill>
                          <a:srgbClr val="336699"/>
                        </a:solidFill>
                      </a:endParaRPr>
                    </a:p>
                  </a:txBody>
                  <a:tcPr/>
                </a:tc>
              </a:tr>
              <a:tr h="370840">
                <a:tc>
                  <a:txBody>
                    <a:bodyPr/>
                    <a:lstStyle/>
                    <a:p>
                      <a:pPr algn="ctr"/>
                      <a:r>
                        <a:rPr lang="en-GB" sz="2400" dirty="0" smtClean="0">
                          <a:solidFill>
                            <a:srgbClr val="336699"/>
                          </a:solidFill>
                        </a:rPr>
                        <a:t>4.5</a:t>
                      </a:r>
                      <a:endParaRPr lang="en-GB" sz="2400" dirty="0">
                        <a:solidFill>
                          <a:srgbClr val="336699"/>
                        </a:solidFill>
                      </a:endParaRPr>
                    </a:p>
                  </a:txBody>
                  <a:tcPr/>
                </a:tc>
                <a:tc>
                  <a:txBody>
                    <a:bodyPr/>
                    <a:lstStyle/>
                    <a:p>
                      <a:pPr algn="ctr"/>
                      <a:r>
                        <a:rPr lang="en-GB" sz="2400" dirty="0" smtClean="0">
                          <a:solidFill>
                            <a:srgbClr val="336699"/>
                          </a:solidFill>
                        </a:rPr>
                        <a:t>18</a:t>
                      </a:r>
                      <a:endParaRPr lang="en-GB" sz="2400" dirty="0">
                        <a:solidFill>
                          <a:srgbClr val="336699"/>
                        </a:solidFill>
                      </a:endParaRPr>
                    </a:p>
                  </a:txBody>
                  <a:tcPr/>
                </a:tc>
                <a:tc>
                  <a:txBody>
                    <a:bodyPr/>
                    <a:lstStyle/>
                    <a:p>
                      <a:pPr algn="ct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35643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05126655"/>
              </p:ext>
            </p:extLst>
          </p:nvPr>
        </p:nvGraphicFramePr>
        <p:xfrm>
          <a:off x="2032000" y="2470089"/>
          <a:ext cx="8127999" cy="356616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a:r>
                        <a:rPr lang="en-GB" sz="2400" b="1" dirty="0" smtClean="0">
                          <a:solidFill>
                            <a:srgbClr val="336699"/>
                          </a:solidFill>
                        </a:rPr>
                        <a:t>Pressure (Pa)</a:t>
                      </a:r>
                      <a:endParaRPr lang="en-GB" sz="2400" b="1" dirty="0">
                        <a:solidFill>
                          <a:srgbClr val="336699"/>
                        </a:solidFill>
                      </a:endParaRPr>
                    </a:p>
                  </a:txBody>
                  <a:tcPr/>
                </a:tc>
                <a:tc>
                  <a:txBody>
                    <a:bodyPr/>
                    <a:lstStyle/>
                    <a:p>
                      <a:pPr algn="ctr"/>
                      <a:r>
                        <a:rPr lang="en-GB" sz="2400" b="1" dirty="0" smtClean="0">
                          <a:solidFill>
                            <a:srgbClr val="336699"/>
                          </a:solidFill>
                        </a:rPr>
                        <a:t>Force (N)</a:t>
                      </a:r>
                      <a:endParaRPr lang="en-GB" sz="2400" b="1" dirty="0">
                        <a:solidFill>
                          <a:srgbClr val="336699"/>
                        </a:solidFill>
                      </a:endParaRPr>
                    </a:p>
                  </a:txBody>
                  <a:tcPr/>
                </a:tc>
                <a:tc>
                  <a:txBody>
                    <a:bodyPr/>
                    <a:lstStyle/>
                    <a:p>
                      <a:pPr algn="ctr"/>
                      <a:r>
                        <a:rPr lang="en-GB" sz="2400" b="1" dirty="0" smtClean="0">
                          <a:solidFill>
                            <a:srgbClr val="336699"/>
                          </a:solidFill>
                        </a:rPr>
                        <a:t>Area of Contact (m</a:t>
                      </a:r>
                      <a:r>
                        <a:rPr lang="en-GB" sz="2400" b="1" baseline="30000" dirty="0" smtClean="0">
                          <a:solidFill>
                            <a:srgbClr val="336699"/>
                          </a:solidFill>
                        </a:rPr>
                        <a:t>2</a:t>
                      </a:r>
                      <a:r>
                        <a:rPr lang="en-GB" sz="2400" b="1" dirty="0" smtClean="0">
                          <a:solidFill>
                            <a:srgbClr val="336699"/>
                          </a:solidFill>
                        </a:rPr>
                        <a:t>)</a:t>
                      </a:r>
                      <a:endParaRPr lang="en-GB" sz="2400" b="1" dirty="0">
                        <a:solidFill>
                          <a:srgbClr val="336699"/>
                        </a:solidFill>
                      </a:endParaRPr>
                    </a:p>
                  </a:txBody>
                  <a:tcPr/>
                </a:tc>
              </a:tr>
              <a:tr h="370840">
                <a:tc>
                  <a:txBody>
                    <a:bodyPr/>
                    <a:lstStyle/>
                    <a:p>
                      <a:pPr algn="ctr"/>
                      <a:r>
                        <a:rPr lang="en-GB" sz="2400" b="1" dirty="0" smtClean="0">
                          <a:solidFill>
                            <a:srgbClr val="336699"/>
                          </a:solidFill>
                        </a:rPr>
                        <a:t>5</a:t>
                      </a:r>
                      <a:endParaRPr lang="en-GB" sz="2400" b="1" dirty="0">
                        <a:solidFill>
                          <a:srgbClr val="336699"/>
                        </a:solidFill>
                      </a:endParaRPr>
                    </a:p>
                  </a:txBody>
                  <a:tcPr/>
                </a:tc>
                <a:tc>
                  <a:txBody>
                    <a:bodyPr/>
                    <a:lstStyle/>
                    <a:p>
                      <a:pPr algn="ctr"/>
                      <a:r>
                        <a:rPr lang="en-GB" sz="2400" dirty="0" smtClean="0">
                          <a:solidFill>
                            <a:srgbClr val="336699"/>
                          </a:solidFill>
                        </a:rPr>
                        <a:t>400</a:t>
                      </a:r>
                      <a:endParaRPr lang="en-GB" sz="2400" dirty="0">
                        <a:solidFill>
                          <a:srgbClr val="336699"/>
                        </a:solidFill>
                      </a:endParaRPr>
                    </a:p>
                  </a:txBody>
                  <a:tcPr/>
                </a:tc>
                <a:tc>
                  <a:txBody>
                    <a:bodyPr/>
                    <a:lstStyle/>
                    <a:p>
                      <a:pPr algn="ctr"/>
                      <a:r>
                        <a:rPr lang="en-GB" sz="2400" dirty="0" smtClean="0">
                          <a:solidFill>
                            <a:srgbClr val="336699"/>
                          </a:solidFill>
                        </a:rPr>
                        <a:t>80</a:t>
                      </a:r>
                      <a:endParaRPr lang="en-GB" sz="2400" dirty="0">
                        <a:solidFill>
                          <a:srgbClr val="336699"/>
                        </a:solidFill>
                      </a:endParaRPr>
                    </a:p>
                  </a:txBody>
                  <a:tcPr/>
                </a:tc>
              </a:tr>
              <a:tr h="370840">
                <a:tc>
                  <a:txBody>
                    <a:bodyPr/>
                    <a:lstStyle/>
                    <a:p>
                      <a:pPr algn="ctr"/>
                      <a:r>
                        <a:rPr lang="en-GB" sz="2400" b="1" dirty="0" smtClean="0">
                          <a:solidFill>
                            <a:srgbClr val="336699"/>
                          </a:solidFill>
                        </a:rPr>
                        <a:t>1.2</a:t>
                      </a:r>
                      <a:endParaRPr lang="en-GB" sz="2400" b="1" dirty="0">
                        <a:solidFill>
                          <a:srgbClr val="336699"/>
                        </a:solidFill>
                      </a:endParaRPr>
                    </a:p>
                  </a:txBody>
                  <a:tcPr/>
                </a:tc>
                <a:tc>
                  <a:txBody>
                    <a:bodyPr/>
                    <a:lstStyle/>
                    <a:p>
                      <a:pPr algn="ctr"/>
                      <a:r>
                        <a:rPr lang="en-GB" sz="2400" dirty="0" smtClean="0">
                          <a:solidFill>
                            <a:srgbClr val="336699"/>
                          </a:solidFill>
                        </a:rPr>
                        <a:t>3.6</a:t>
                      </a:r>
                      <a:endParaRPr lang="en-GB" sz="24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r>
              <a:tr h="370840">
                <a:tc>
                  <a:txBody>
                    <a:bodyPr/>
                    <a:lstStyle/>
                    <a:p>
                      <a:pPr algn="ctr"/>
                      <a:r>
                        <a:rPr lang="en-GB" sz="2400" dirty="0" smtClean="0">
                          <a:solidFill>
                            <a:srgbClr val="336699"/>
                          </a:solidFill>
                        </a:rPr>
                        <a:t>1000</a:t>
                      </a:r>
                      <a:endParaRPr lang="en-GB" sz="2400" dirty="0">
                        <a:solidFill>
                          <a:srgbClr val="336699"/>
                        </a:solidFill>
                      </a:endParaRPr>
                    </a:p>
                  </a:txBody>
                  <a:tcPr/>
                </a:tc>
                <a:tc>
                  <a:txBody>
                    <a:bodyPr/>
                    <a:lstStyle/>
                    <a:p>
                      <a:pPr algn="ctr"/>
                      <a:r>
                        <a:rPr lang="en-GB" sz="2400" b="1" dirty="0" smtClean="0">
                          <a:solidFill>
                            <a:srgbClr val="336699"/>
                          </a:solidFill>
                        </a:rPr>
                        <a:t>2000</a:t>
                      </a:r>
                      <a:endParaRPr lang="en-GB" sz="2400" b="1" dirty="0">
                        <a:solidFill>
                          <a:srgbClr val="336699"/>
                        </a:solidFill>
                      </a:endParaRPr>
                    </a:p>
                  </a:txBody>
                  <a:tcPr/>
                </a:tc>
                <a:tc>
                  <a:txBody>
                    <a:bodyPr/>
                    <a:lstStyle/>
                    <a:p>
                      <a:pPr algn="ctr"/>
                      <a:r>
                        <a:rPr lang="en-GB" sz="2400" dirty="0" smtClean="0">
                          <a:solidFill>
                            <a:srgbClr val="336699"/>
                          </a:solidFill>
                        </a:rPr>
                        <a:t>2</a:t>
                      </a:r>
                      <a:endParaRPr lang="en-GB" sz="2400" dirty="0">
                        <a:solidFill>
                          <a:srgbClr val="336699"/>
                        </a:solidFill>
                      </a:endParaRPr>
                    </a:p>
                  </a:txBody>
                  <a:tcPr/>
                </a:tc>
              </a:tr>
              <a:tr h="370840">
                <a:tc>
                  <a:txBody>
                    <a:bodyPr/>
                    <a:lstStyle/>
                    <a:p>
                      <a:pPr algn="ctr"/>
                      <a:r>
                        <a:rPr lang="en-GB" sz="2400" dirty="0" smtClean="0">
                          <a:solidFill>
                            <a:srgbClr val="336699"/>
                          </a:solidFill>
                        </a:rPr>
                        <a:t>750</a:t>
                      </a:r>
                      <a:endParaRPr lang="en-GB" sz="2400" dirty="0">
                        <a:solidFill>
                          <a:srgbClr val="336699"/>
                        </a:solidFill>
                      </a:endParaRPr>
                    </a:p>
                  </a:txBody>
                  <a:tcPr/>
                </a:tc>
                <a:tc>
                  <a:txBody>
                    <a:bodyPr/>
                    <a:lstStyle/>
                    <a:p>
                      <a:pPr algn="ctr"/>
                      <a:r>
                        <a:rPr lang="en-GB" sz="2400" b="1" dirty="0" smtClean="0">
                          <a:solidFill>
                            <a:srgbClr val="336699"/>
                          </a:solidFill>
                        </a:rPr>
                        <a:t>225</a:t>
                      </a:r>
                      <a:endParaRPr lang="en-GB" sz="2400" b="1" dirty="0">
                        <a:solidFill>
                          <a:srgbClr val="336699"/>
                        </a:solidFill>
                      </a:endParaRPr>
                    </a:p>
                  </a:txBody>
                  <a:tcPr/>
                </a:tc>
                <a:tc>
                  <a:txBody>
                    <a:bodyPr/>
                    <a:lstStyle/>
                    <a:p>
                      <a:pPr algn="ctr"/>
                      <a:r>
                        <a:rPr lang="en-GB" sz="2400" dirty="0" smtClean="0">
                          <a:solidFill>
                            <a:srgbClr val="336699"/>
                          </a:solidFill>
                        </a:rPr>
                        <a:t>0.3</a:t>
                      </a:r>
                      <a:endParaRPr lang="en-GB" sz="2400" dirty="0">
                        <a:solidFill>
                          <a:srgbClr val="336699"/>
                        </a:solidFill>
                      </a:endParaRPr>
                    </a:p>
                  </a:txBody>
                  <a:tcPr/>
                </a:tc>
              </a:tr>
              <a:tr h="370840">
                <a:tc>
                  <a:txBody>
                    <a:bodyPr/>
                    <a:lstStyle/>
                    <a:p>
                      <a:pPr algn="ctr"/>
                      <a:r>
                        <a:rPr lang="en-GB" sz="2400" dirty="0" smtClean="0">
                          <a:solidFill>
                            <a:srgbClr val="336699"/>
                          </a:solidFill>
                        </a:rPr>
                        <a:t>60</a:t>
                      </a:r>
                      <a:endParaRPr lang="en-GB" sz="2400" dirty="0">
                        <a:solidFill>
                          <a:srgbClr val="336699"/>
                        </a:solidFill>
                      </a:endParaRPr>
                    </a:p>
                  </a:txBody>
                  <a:tcPr/>
                </a:tc>
                <a:tc>
                  <a:txBody>
                    <a:bodyPr/>
                    <a:lstStyle/>
                    <a:p>
                      <a:pPr algn="ctr"/>
                      <a:r>
                        <a:rPr lang="en-GB" sz="2400" dirty="0" smtClean="0">
                          <a:solidFill>
                            <a:srgbClr val="336699"/>
                          </a:solidFill>
                        </a:rPr>
                        <a:t>300</a:t>
                      </a:r>
                      <a:endParaRPr lang="en-GB" sz="2400" dirty="0">
                        <a:solidFill>
                          <a:srgbClr val="336699"/>
                        </a:solidFill>
                      </a:endParaRPr>
                    </a:p>
                  </a:txBody>
                  <a:tcPr/>
                </a:tc>
                <a:tc>
                  <a:txBody>
                    <a:bodyPr/>
                    <a:lstStyle/>
                    <a:p>
                      <a:pPr algn="ctr"/>
                      <a:r>
                        <a:rPr lang="en-GB" sz="2400" b="1" dirty="0" smtClean="0">
                          <a:solidFill>
                            <a:srgbClr val="336699"/>
                          </a:solidFill>
                        </a:rPr>
                        <a:t>5</a:t>
                      </a:r>
                      <a:endParaRPr lang="en-GB" sz="2400" b="1" dirty="0">
                        <a:solidFill>
                          <a:srgbClr val="336699"/>
                        </a:solidFill>
                      </a:endParaRPr>
                    </a:p>
                  </a:txBody>
                  <a:tcPr/>
                </a:tc>
              </a:tr>
              <a:tr h="370840">
                <a:tc>
                  <a:txBody>
                    <a:bodyPr/>
                    <a:lstStyle/>
                    <a:p>
                      <a:pPr algn="ctr"/>
                      <a:r>
                        <a:rPr lang="en-GB" sz="2400" dirty="0" smtClean="0">
                          <a:solidFill>
                            <a:srgbClr val="336699"/>
                          </a:solidFill>
                        </a:rPr>
                        <a:t>4.5</a:t>
                      </a:r>
                      <a:endParaRPr lang="en-GB" sz="2400" dirty="0">
                        <a:solidFill>
                          <a:srgbClr val="336699"/>
                        </a:solidFill>
                      </a:endParaRPr>
                    </a:p>
                  </a:txBody>
                  <a:tcPr/>
                </a:tc>
                <a:tc>
                  <a:txBody>
                    <a:bodyPr/>
                    <a:lstStyle/>
                    <a:p>
                      <a:pPr algn="ctr"/>
                      <a:r>
                        <a:rPr lang="en-GB" sz="2400" dirty="0" smtClean="0">
                          <a:solidFill>
                            <a:srgbClr val="336699"/>
                          </a:solidFill>
                        </a:rPr>
                        <a:t>18</a:t>
                      </a:r>
                      <a:endParaRPr lang="en-GB" sz="2400" dirty="0">
                        <a:solidFill>
                          <a:srgbClr val="336699"/>
                        </a:solidFill>
                      </a:endParaRPr>
                    </a:p>
                  </a:txBody>
                  <a:tcPr/>
                </a:tc>
                <a:tc>
                  <a:txBody>
                    <a:bodyPr/>
                    <a:lstStyle/>
                    <a:p>
                      <a:pPr algn="ctr"/>
                      <a:r>
                        <a:rPr lang="en-GB" sz="2400" b="1" dirty="0" smtClean="0">
                          <a:solidFill>
                            <a:srgbClr val="336699"/>
                          </a:solidFill>
                        </a:rPr>
                        <a:t>4</a:t>
                      </a:r>
                      <a:endParaRPr lang="en-GB" sz="2400" b="1" dirty="0">
                        <a:solidFill>
                          <a:srgbClr val="336699"/>
                        </a:solidFill>
                      </a:endParaRPr>
                    </a:p>
                  </a:txBody>
                  <a:tcPr/>
                </a:tc>
              </a:tr>
            </a:tbl>
          </a:graphicData>
        </a:graphic>
      </p:graphicFrame>
    </p:spTree>
    <p:extLst>
      <p:ext uri="{BB962C8B-B14F-4D97-AF65-F5344CB8AC3E}">
        <p14:creationId xmlns:p14="http://schemas.microsoft.com/office/powerpoint/2010/main" val="18730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u="sng" dirty="0" smtClean="0">
                <a:solidFill>
                  <a:srgbClr val="336699"/>
                </a:solidFill>
              </a:rPr>
              <a:t>Extra Question </a:t>
            </a:r>
            <a:r>
              <a:rPr lang="en-GB" dirty="0" smtClean="0">
                <a:solidFill>
                  <a:srgbClr val="336699"/>
                </a:solidFill>
              </a:rPr>
              <a:t>(Do this on your own)</a:t>
            </a:r>
          </a:p>
          <a:p>
            <a:pPr marL="0" indent="0">
              <a:buNone/>
            </a:pPr>
            <a:r>
              <a:rPr lang="en-GB" dirty="0" smtClean="0">
                <a:solidFill>
                  <a:srgbClr val="336699"/>
                </a:solidFill>
              </a:rPr>
              <a:t>A </a:t>
            </a:r>
            <a:r>
              <a:rPr lang="en-GB" dirty="0">
                <a:solidFill>
                  <a:srgbClr val="336699"/>
                </a:solidFill>
              </a:rPr>
              <a:t>rectangular steel </a:t>
            </a:r>
            <a:r>
              <a:rPr lang="en-GB" dirty="0" smtClean="0">
                <a:solidFill>
                  <a:srgbClr val="336699"/>
                </a:solidFill>
              </a:rPr>
              <a:t>block (mass 3kg) measures </a:t>
            </a:r>
            <a:r>
              <a:rPr lang="en-GB" dirty="0">
                <a:solidFill>
                  <a:srgbClr val="336699"/>
                </a:solidFill>
              </a:rPr>
              <a:t>10 cm × 8 cm × 6 cm.</a:t>
            </a:r>
          </a:p>
          <a:p>
            <a:pPr marL="0" indent="0">
              <a:buNone/>
            </a:pPr>
            <a:r>
              <a:rPr lang="en-GB" dirty="0" smtClean="0">
                <a:solidFill>
                  <a:srgbClr val="336699"/>
                </a:solidFill>
              </a:rPr>
              <a:t>Calculate the </a:t>
            </a:r>
            <a:r>
              <a:rPr lang="en-GB" dirty="0">
                <a:solidFill>
                  <a:srgbClr val="336699"/>
                </a:solidFill>
              </a:rPr>
              <a:t>greatest and the least pressure which it can exert on a </a:t>
            </a:r>
            <a:r>
              <a:rPr lang="en-GB" dirty="0" smtClean="0">
                <a:solidFill>
                  <a:srgbClr val="336699"/>
                </a:solidFill>
              </a:rPr>
              <a:t>surface.</a:t>
            </a:r>
          </a:p>
          <a:p>
            <a:pPr marL="0" indent="0">
              <a:buNone/>
            </a:pPr>
            <a:r>
              <a:rPr lang="en-GB" b="1" u="sng" dirty="0" smtClean="0">
                <a:solidFill>
                  <a:srgbClr val="336699"/>
                </a:solidFill>
              </a:rPr>
              <a:t>Answers</a:t>
            </a:r>
          </a:p>
          <a:p>
            <a:pPr marL="0" indent="0">
              <a:buNone/>
            </a:pPr>
            <a:r>
              <a:rPr lang="en-GB" dirty="0" smtClean="0">
                <a:solidFill>
                  <a:srgbClr val="336699"/>
                </a:solidFill>
              </a:rPr>
              <a:t>Greatest = 6125 Pa</a:t>
            </a:r>
          </a:p>
          <a:p>
            <a:pPr marL="0" indent="0">
              <a:buNone/>
            </a:pPr>
            <a:r>
              <a:rPr lang="en-GB" dirty="0" smtClean="0">
                <a:solidFill>
                  <a:srgbClr val="336699"/>
                </a:solidFill>
              </a:rPr>
              <a:t>Least = 3675 Pa</a:t>
            </a:r>
          </a:p>
          <a:p>
            <a:pPr marL="0" indent="0">
              <a:buNone/>
            </a:pPr>
            <a:endParaRPr lang="en-GB" dirty="0"/>
          </a:p>
        </p:txBody>
      </p:sp>
    </p:spTree>
    <p:extLst>
      <p:ext uri="{BB962C8B-B14F-4D97-AF65-F5344CB8AC3E}">
        <p14:creationId xmlns:p14="http://schemas.microsoft.com/office/powerpoint/2010/main" val="31759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a:xfrm>
            <a:off x="838200" y="1778972"/>
            <a:ext cx="10515600" cy="4351338"/>
          </a:xfrm>
        </p:spPr>
        <p:txBody>
          <a:bodyPr/>
          <a:lstStyle/>
          <a:p>
            <a:pPr marL="0" indent="0">
              <a:buNone/>
            </a:pPr>
            <a:r>
              <a:rPr lang="en-GB" dirty="0" smtClean="0">
                <a:solidFill>
                  <a:srgbClr val="336699"/>
                </a:solidFill>
              </a:rPr>
              <a:t>Which bubbles are true for all gases?</a:t>
            </a:r>
          </a:p>
          <a:p>
            <a:pPr marL="0" indent="0">
              <a:buNone/>
            </a:pPr>
            <a:endParaRPr lang="en-GB" dirty="0"/>
          </a:p>
        </p:txBody>
      </p:sp>
      <p:sp>
        <p:nvSpPr>
          <p:cNvPr id="4" name="AutoShape 5"/>
          <p:cNvSpPr>
            <a:spLocks noChangeArrowheads="1"/>
          </p:cNvSpPr>
          <p:nvPr/>
        </p:nvSpPr>
        <p:spPr bwMode="auto">
          <a:xfrm>
            <a:off x="1287624" y="2295331"/>
            <a:ext cx="3395501" cy="1166326"/>
          </a:xfrm>
          <a:prstGeom prst="cloudCallout">
            <a:avLst>
              <a:gd name="adj1" fmla="val -38639"/>
              <a:gd name="adj2" fmla="val 70856"/>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b="1" dirty="0">
                <a:solidFill>
                  <a:srgbClr val="000000"/>
                </a:solidFill>
                <a:latin typeface="Garamond" panose="02020404030301010803" pitchFamily="18" charset="0"/>
              </a:rPr>
              <a:t>Gases are </a:t>
            </a:r>
            <a:r>
              <a:rPr lang="en-US" altLang="en-US" sz="2400" b="1" dirty="0" err="1">
                <a:solidFill>
                  <a:srgbClr val="000000"/>
                </a:solidFill>
                <a:latin typeface="Garamond" panose="02020404030301010803" pitchFamily="18" charset="0"/>
              </a:rPr>
              <a:t>colourless</a:t>
            </a:r>
            <a:endParaRPr lang="en-US" altLang="en-US" sz="2800" b="1" dirty="0">
              <a:solidFill>
                <a:srgbClr val="000000"/>
              </a:solidFill>
            </a:endParaRPr>
          </a:p>
        </p:txBody>
      </p:sp>
      <p:pic>
        <p:nvPicPr>
          <p:cNvPr id="5" name="Picture 4"/>
          <p:cNvPicPr>
            <a:picLocks noChangeAspect="1"/>
          </p:cNvPicPr>
          <p:nvPr/>
        </p:nvPicPr>
        <p:blipFill>
          <a:blip r:embed="rId2"/>
          <a:stretch>
            <a:fillRect/>
          </a:stretch>
        </p:blipFill>
        <p:spPr>
          <a:xfrm>
            <a:off x="4736270" y="2186759"/>
            <a:ext cx="3146606" cy="1641133"/>
          </a:xfrm>
          <a:prstGeom prst="rect">
            <a:avLst/>
          </a:prstGeom>
        </p:spPr>
      </p:pic>
      <p:pic>
        <p:nvPicPr>
          <p:cNvPr id="6" name="Picture 5"/>
          <p:cNvPicPr>
            <a:picLocks noChangeAspect="1"/>
          </p:cNvPicPr>
          <p:nvPr/>
        </p:nvPicPr>
        <p:blipFill>
          <a:blip r:embed="rId3"/>
          <a:stretch>
            <a:fillRect/>
          </a:stretch>
        </p:blipFill>
        <p:spPr>
          <a:xfrm>
            <a:off x="8007728" y="2186759"/>
            <a:ext cx="2651990" cy="1883827"/>
          </a:xfrm>
          <a:prstGeom prst="rect">
            <a:avLst/>
          </a:prstGeom>
        </p:spPr>
      </p:pic>
      <p:pic>
        <p:nvPicPr>
          <p:cNvPr id="7" name="Picture 6"/>
          <p:cNvPicPr>
            <a:picLocks noChangeAspect="1"/>
          </p:cNvPicPr>
          <p:nvPr/>
        </p:nvPicPr>
        <p:blipFill>
          <a:blip r:embed="rId4"/>
          <a:stretch>
            <a:fillRect/>
          </a:stretch>
        </p:blipFill>
        <p:spPr>
          <a:xfrm>
            <a:off x="838200" y="3588871"/>
            <a:ext cx="3448646" cy="2414225"/>
          </a:xfrm>
          <a:prstGeom prst="rect">
            <a:avLst/>
          </a:prstGeom>
        </p:spPr>
      </p:pic>
      <p:pic>
        <p:nvPicPr>
          <p:cNvPr id="8" name="Picture 7"/>
          <p:cNvPicPr>
            <a:picLocks noChangeAspect="1"/>
          </p:cNvPicPr>
          <p:nvPr/>
        </p:nvPicPr>
        <p:blipFill>
          <a:blip r:embed="rId5"/>
          <a:stretch>
            <a:fillRect/>
          </a:stretch>
        </p:blipFill>
        <p:spPr>
          <a:xfrm>
            <a:off x="4155481" y="4070586"/>
            <a:ext cx="3607588" cy="1817030"/>
          </a:xfrm>
          <a:prstGeom prst="rect">
            <a:avLst/>
          </a:prstGeom>
        </p:spPr>
      </p:pic>
      <p:pic>
        <p:nvPicPr>
          <p:cNvPr id="9" name="Picture 8"/>
          <p:cNvPicPr>
            <a:picLocks noChangeAspect="1"/>
          </p:cNvPicPr>
          <p:nvPr/>
        </p:nvPicPr>
        <p:blipFill>
          <a:blip r:embed="rId6"/>
          <a:stretch>
            <a:fillRect/>
          </a:stretch>
        </p:blipFill>
        <p:spPr>
          <a:xfrm>
            <a:off x="8117633" y="4213986"/>
            <a:ext cx="2303797" cy="1589655"/>
          </a:xfrm>
          <a:prstGeom prst="rect">
            <a:avLst/>
          </a:prstGeom>
        </p:spPr>
      </p:pic>
    </p:spTree>
    <p:extLst>
      <p:ext uri="{BB962C8B-B14F-4D97-AF65-F5344CB8AC3E}">
        <p14:creationId xmlns:p14="http://schemas.microsoft.com/office/powerpoint/2010/main" val="71523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Behaviour of gas particles…what do you know about their movements?</a:t>
            </a:r>
          </a:p>
          <a:p>
            <a:pPr marL="0" indent="0" algn="ctr">
              <a:buNone/>
            </a:pPr>
            <a:endParaRPr lang="en-GB" dirty="0"/>
          </a:p>
        </p:txBody>
      </p:sp>
      <p:pic>
        <p:nvPicPr>
          <p:cNvPr id="4" name="Picture 3"/>
          <p:cNvPicPr>
            <a:picLocks noChangeAspect="1"/>
          </p:cNvPicPr>
          <p:nvPr/>
        </p:nvPicPr>
        <p:blipFill>
          <a:blip r:embed="rId2"/>
          <a:stretch>
            <a:fillRect/>
          </a:stretch>
        </p:blipFill>
        <p:spPr>
          <a:xfrm>
            <a:off x="2274849" y="2244336"/>
            <a:ext cx="6924907" cy="3932627"/>
          </a:xfrm>
          <a:prstGeom prst="rect">
            <a:avLst/>
          </a:prstGeom>
        </p:spPr>
      </p:pic>
    </p:spTree>
    <p:extLst>
      <p:ext uri="{BB962C8B-B14F-4D97-AF65-F5344CB8AC3E}">
        <p14:creationId xmlns:p14="http://schemas.microsoft.com/office/powerpoint/2010/main" val="40264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a:buNone/>
            </a:pPr>
            <a:r>
              <a:rPr lang="en-GB" altLang="en-US" dirty="0" smtClean="0">
                <a:solidFill>
                  <a:srgbClr val="336699"/>
                </a:solidFill>
              </a:rPr>
              <a:t>Complete these statements about the </a:t>
            </a:r>
            <a:r>
              <a:rPr lang="en-GB" altLang="en-US" b="1" dirty="0" smtClean="0">
                <a:solidFill>
                  <a:srgbClr val="336699"/>
                </a:solidFill>
              </a:rPr>
              <a:t>Kinetic Model </a:t>
            </a:r>
            <a:r>
              <a:rPr lang="en-GB" altLang="en-US" dirty="0" smtClean="0">
                <a:solidFill>
                  <a:srgbClr val="336699"/>
                </a:solidFill>
              </a:rPr>
              <a:t>of an ideal gas.</a:t>
            </a:r>
          </a:p>
          <a:p>
            <a:pPr>
              <a:buNone/>
            </a:pPr>
            <a:endParaRPr lang="en-GB" altLang="en-US" dirty="0" smtClean="0">
              <a:solidFill>
                <a:srgbClr val="336699"/>
              </a:solidFill>
            </a:endParaRPr>
          </a:p>
          <a:p>
            <a:r>
              <a:rPr lang="en-GB" altLang="en-US" dirty="0" smtClean="0">
                <a:solidFill>
                  <a:srgbClr val="336699"/>
                </a:solidFill>
              </a:rPr>
              <a:t>Gases </a:t>
            </a:r>
            <a:r>
              <a:rPr lang="en-GB" altLang="en-US" dirty="0">
                <a:solidFill>
                  <a:srgbClr val="336699"/>
                </a:solidFill>
              </a:rPr>
              <a:t>are made up of lots of very s_ _ _ </a:t>
            </a:r>
            <a:r>
              <a:rPr lang="en-GB" altLang="en-US" dirty="0" smtClean="0">
                <a:solidFill>
                  <a:srgbClr val="336699"/>
                </a:solidFill>
              </a:rPr>
              <a:t>_ particles</a:t>
            </a:r>
            <a:r>
              <a:rPr lang="en-GB" altLang="en-US" dirty="0">
                <a:solidFill>
                  <a:srgbClr val="336699"/>
                </a:solidFill>
              </a:rPr>
              <a:t>.</a:t>
            </a:r>
          </a:p>
          <a:p>
            <a:r>
              <a:rPr lang="en-GB" altLang="en-US" dirty="0">
                <a:solidFill>
                  <a:srgbClr val="336699"/>
                </a:solidFill>
              </a:rPr>
              <a:t>Gas particles are very f_ _  apart.</a:t>
            </a:r>
          </a:p>
          <a:p>
            <a:r>
              <a:rPr lang="en-GB" altLang="en-US" dirty="0">
                <a:solidFill>
                  <a:srgbClr val="336699"/>
                </a:solidFill>
              </a:rPr>
              <a:t>Gas particles move in a r_ _ _ _ m fashion.</a:t>
            </a:r>
          </a:p>
          <a:p>
            <a:r>
              <a:rPr lang="en-GB" altLang="en-US" dirty="0">
                <a:solidFill>
                  <a:srgbClr val="336699"/>
                </a:solidFill>
              </a:rPr>
              <a:t>Gas particles move at very </a:t>
            </a:r>
            <a:r>
              <a:rPr lang="en-GB" altLang="en-US" dirty="0" smtClean="0">
                <a:solidFill>
                  <a:srgbClr val="336699"/>
                </a:solidFill>
              </a:rPr>
              <a:t>h_ </a:t>
            </a:r>
            <a:r>
              <a:rPr lang="en-GB" altLang="en-US" dirty="0">
                <a:solidFill>
                  <a:srgbClr val="336699"/>
                </a:solidFill>
              </a:rPr>
              <a:t>_ _ speeds.</a:t>
            </a:r>
          </a:p>
          <a:p>
            <a:pPr marL="0" indent="0">
              <a:buNone/>
            </a:pPr>
            <a:endParaRPr lang="en-GB" dirty="0"/>
          </a:p>
        </p:txBody>
      </p:sp>
    </p:spTree>
    <p:extLst>
      <p:ext uri="{BB962C8B-B14F-4D97-AF65-F5344CB8AC3E}">
        <p14:creationId xmlns:p14="http://schemas.microsoft.com/office/powerpoint/2010/main" val="27428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The final statement for the </a:t>
            </a:r>
            <a:r>
              <a:rPr lang="en-GB" b="1" dirty="0" smtClean="0">
                <a:solidFill>
                  <a:srgbClr val="336699"/>
                </a:solidFill>
              </a:rPr>
              <a:t>Kinetic Model </a:t>
            </a:r>
            <a:r>
              <a:rPr lang="en-GB" dirty="0" smtClean="0">
                <a:solidFill>
                  <a:srgbClr val="336699"/>
                </a:solidFill>
              </a:rPr>
              <a:t>of an </a:t>
            </a:r>
            <a:r>
              <a:rPr lang="en-GB" b="1" dirty="0" smtClean="0">
                <a:solidFill>
                  <a:srgbClr val="336699"/>
                </a:solidFill>
              </a:rPr>
              <a:t>ideal gas </a:t>
            </a:r>
            <a:r>
              <a:rPr lang="en-GB" dirty="0" smtClean="0">
                <a:solidFill>
                  <a:srgbClr val="336699"/>
                </a:solidFill>
              </a:rPr>
              <a:t>is:</a:t>
            </a:r>
          </a:p>
          <a:p>
            <a:pPr marL="0" indent="0">
              <a:buNone/>
            </a:pPr>
            <a:endParaRPr lang="en-GB" dirty="0" smtClean="0">
              <a:solidFill>
                <a:srgbClr val="336699"/>
              </a:solidFill>
            </a:endParaRPr>
          </a:p>
          <a:p>
            <a:pPr marL="0" indent="0" algn="ctr">
              <a:buNone/>
            </a:pPr>
            <a:r>
              <a:rPr lang="en-GB" sz="4000" b="1" dirty="0" smtClean="0">
                <a:solidFill>
                  <a:srgbClr val="336699"/>
                </a:solidFill>
              </a:rPr>
              <a:t>“When </a:t>
            </a:r>
            <a:r>
              <a:rPr lang="en-GB" sz="4000" b="1" dirty="0">
                <a:solidFill>
                  <a:srgbClr val="336699"/>
                </a:solidFill>
              </a:rPr>
              <a:t>gas particles </a:t>
            </a:r>
            <a:r>
              <a:rPr lang="en-GB" sz="4000" b="1" dirty="0" smtClean="0">
                <a:solidFill>
                  <a:srgbClr val="336699"/>
                </a:solidFill>
              </a:rPr>
              <a:t>collide </a:t>
            </a:r>
            <a:r>
              <a:rPr lang="en-GB" sz="4000" b="1" dirty="0">
                <a:solidFill>
                  <a:srgbClr val="336699"/>
                </a:solidFill>
              </a:rPr>
              <a:t>with any object they do not lose any </a:t>
            </a:r>
            <a:r>
              <a:rPr lang="en-GB" sz="4000" b="1" dirty="0" smtClean="0">
                <a:solidFill>
                  <a:srgbClr val="336699"/>
                </a:solidFill>
              </a:rPr>
              <a:t>kinetic </a:t>
            </a:r>
            <a:r>
              <a:rPr lang="en-GB" sz="4000" b="1" dirty="0">
                <a:solidFill>
                  <a:srgbClr val="336699"/>
                </a:solidFill>
              </a:rPr>
              <a:t>energy</a:t>
            </a:r>
            <a:r>
              <a:rPr lang="en-GB" sz="4000" b="1" dirty="0" smtClean="0">
                <a:solidFill>
                  <a:srgbClr val="336699"/>
                </a:solidFill>
              </a:rPr>
              <a:t>.”</a:t>
            </a:r>
          </a:p>
          <a:p>
            <a:pPr marL="0" indent="0" algn="ctr">
              <a:buNone/>
            </a:pPr>
            <a:endParaRPr lang="en-GB" sz="4000" b="1" dirty="0">
              <a:solidFill>
                <a:srgbClr val="336699"/>
              </a:solidFill>
            </a:endParaRPr>
          </a:p>
          <a:p>
            <a:pPr marL="0" indent="0">
              <a:buNone/>
            </a:pPr>
            <a:r>
              <a:rPr lang="en-GB" dirty="0" smtClean="0">
                <a:solidFill>
                  <a:srgbClr val="336699"/>
                </a:solidFill>
              </a:rPr>
              <a:t>(These types of collision are called </a:t>
            </a:r>
            <a:r>
              <a:rPr lang="en-GB" b="1" dirty="0" smtClean="0">
                <a:solidFill>
                  <a:srgbClr val="336699"/>
                </a:solidFill>
              </a:rPr>
              <a:t>elastic.</a:t>
            </a:r>
            <a:r>
              <a:rPr lang="en-GB" dirty="0" smtClean="0">
                <a:solidFill>
                  <a:srgbClr val="336699"/>
                </a:solidFill>
              </a:rPr>
              <a:t>) </a:t>
            </a:r>
            <a:endParaRPr lang="en-GB" dirty="0">
              <a:solidFill>
                <a:srgbClr val="336699"/>
              </a:solidFill>
            </a:endParaRP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6706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The </a:t>
            </a:r>
            <a:r>
              <a:rPr lang="en-GB" b="1" dirty="0" smtClean="0">
                <a:solidFill>
                  <a:srgbClr val="336699"/>
                </a:solidFill>
              </a:rPr>
              <a:t>kinetic model </a:t>
            </a:r>
            <a:r>
              <a:rPr lang="en-GB" dirty="0" smtClean="0">
                <a:solidFill>
                  <a:srgbClr val="336699"/>
                </a:solidFill>
              </a:rPr>
              <a:t>can be used to explain the </a:t>
            </a:r>
            <a:r>
              <a:rPr lang="en-GB" b="1" dirty="0" smtClean="0">
                <a:solidFill>
                  <a:srgbClr val="336699"/>
                </a:solidFill>
              </a:rPr>
              <a:t>pressure of a gas.</a:t>
            </a:r>
          </a:p>
          <a:p>
            <a:pPr marL="0" indent="0">
              <a:buNone/>
            </a:pPr>
            <a:endParaRPr lang="en-GB" b="1" dirty="0" smtClean="0">
              <a:solidFill>
                <a:srgbClr val="336699"/>
              </a:solidFill>
            </a:endParaRPr>
          </a:p>
          <a:p>
            <a:pPr marL="0" indent="0">
              <a:buNone/>
            </a:pPr>
            <a:r>
              <a:rPr lang="en-GB" dirty="0" smtClean="0">
                <a:solidFill>
                  <a:srgbClr val="336699"/>
                </a:solidFill>
              </a:rPr>
              <a:t>“The pressure of a gas is caused by the particles colliding with the walls of the container.</a:t>
            </a:r>
          </a:p>
          <a:p>
            <a:pPr marL="0" indent="0">
              <a:buNone/>
            </a:pPr>
            <a:r>
              <a:rPr lang="en-GB" dirty="0" smtClean="0">
                <a:solidFill>
                  <a:srgbClr val="336699"/>
                </a:solidFill>
              </a:rPr>
              <a:t>Each collision will cause a force to be exerted on </a:t>
            </a:r>
            <a:r>
              <a:rPr lang="en-GB" dirty="0" smtClean="0">
                <a:solidFill>
                  <a:srgbClr val="336699"/>
                </a:solidFill>
              </a:rPr>
              <a:t>an </a:t>
            </a:r>
            <a:r>
              <a:rPr lang="en-GB" dirty="0" smtClean="0">
                <a:solidFill>
                  <a:srgbClr val="336699"/>
                </a:solidFill>
              </a:rPr>
              <a:t>area of the container. (p = F / A)</a:t>
            </a:r>
          </a:p>
          <a:p>
            <a:pPr marL="0" indent="0">
              <a:buNone/>
            </a:pPr>
            <a:r>
              <a:rPr lang="en-GB" dirty="0" smtClean="0">
                <a:solidFill>
                  <a:srgbClr val="336699"/>
                </a:solidFill>
              </a:rPr>
              <a:t>The more frequent (or violent) the collisions the greater </a:t>
            </a:r>
            <a:r>
              <a:rPr lang="en-GB" dirty="0">
                <a:solidFill>
                  <a:srgbClr val="336699"/>
                </a:solidFill>
              </a:rPr>
              <a:t>will be the </a:t>
            </a:r>
            <a:r>
              <a:rPr lang="en-GB" dirty="0" smtClean="0">
                <a:solidFill>
                  <a:srgbClr val="336699"/>
                </a:solidFill>
              </a:rPr>
              <a:t>pressure of the gas.”</a:t>
            </a:r>
            <a:endParaRPr lang="en-GB" dirty="0">
              <a:solidFill>
                <a:srgbClr val="336699"/>
              </a:solidFill>
            </a:endParaRPr>
          </a:p>
        </p:txBody>
      </p:sp>
    </p:spTree>
    <p:extLst>
      <p:ext uri="{BB962C8B-B14F-4D97-AF65-F5344CB8AC3E}">
        <p14:creationId xmlns:p14="http://schemas.microsoft.com/office/powerpoint/2010/main" val="22828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What is pressure?</a:t>
            </a:r>
          </a:p>
          <a:p>
            <a:pPr marL="0" indent="0" algn="ctr">
              <a:buNone/>
            </a:pPr>
            <a:endParaRPr lang="en-GB" dirty="0" smtClean="0">
              <a:solidFill>
                <a:srgbClr val="336699"/>
              </a:solidFill>
            </a:endParaRPr>
          </a:p>
          <a:p>
            <a:pPr marL="0" indent="0" algn="ctr">
              <a:buNone/>
            </a:pPr>
            <a:endParaRPr lang="en-GB" dirty="0"/>
          </a:p>
        </p:txBody>
      </p:sp>
      <p:pic>
        <p:nvPicPr>
          <p:cNvPr id="5" name="Picture 4"/>
          <p:cNvPicPr>
            <a:picLocks noChangeAspect="1"/>
          </p:cNvPicPr>
          <p:nvPr/>
        </p:nvPicPr>
        <p:blipFill>
          <a:blip r:embed="rId2"/>
          <a:stretch>
            <a:fillRect/>
          </a:stretch>
        </p:blipFill>
        <p:spPr>
          <a:xfrm>
            <a:off x="2758225" y="2298907"/>
            <a:ext cx="6376969" cy="3566469"/>
          </a:xfrm>
          <a:prstGeom prst="rect">
            <a:avLst/>
          </a:prstGeom>
        </p:spPr>
      </p:pic>
    </p:spTree>
    <p:extLst>
      <p:ext uri="{BB962C8B-B14F-4D97-AF65-F5344CB8AC3E}">
        <p14:creationId xmlns:p14="http://schemas.microsoft.com/office/powerpoint/2010/main" val="18842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pic>
        <p:nvPicPr>
          <p:cNvPr id="4" name="Content Placeholder 3"/>
          <p:cNvPicPr>
            <a:picLocks noGrp="1" noChangeAspect="1"/>
          </p:cNvPicPr>
          <p:nvPr>
            <p:ph idx="1"/>
          </p:nvPr>
        </p:nvPicPr>
        <p:blipFill>
          <a:blip r:embed="rId2"/>
          <a:stretch>
            <a:fillRect/>
          </a:stretch>
        </p:blipFill>
        <p:spPr>
          <a:xfrm>
            <a:off x="3328225" y="1690688"/>
            <a:ext cx="5535549" cy="4673727"/>
          </a:xfrm>
          <a:prstGeom prst="rect">
            <a:avLst/>
          </a:prstGeom>
        </p:spPr>
      </p:pic>
    </p:spTree>
    <p:extLst>
      <p:ext uri="{BB962C8B-B14F-4D97-AF65-F5344CB8AC3E}">
        <p14:creationId xmlns:p14="http://schemas.microsoft.com/office/powerpoint/2010/main" val="20381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61861" y="2633663"/>
            <a:ext cx="6242180" cy="3543300"/>
          </a:xfrm>
          <a:prstGeom prst="rect">
            <a:avLst/>
          </a:prstGeom>
        </p:spPr>
      </p:pic>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From practical work, or research, find the relationship between the pressure of a gas and the volume of a gas.</a:t>
            </a:r>
          </a:p>
          <a:p>
            <a:pPr marL="0" indent="0">
              <a:buNone/>
            </a:pPr>
            <a:endParaRPr lang="en-GB" dirty="0">
              <a:solidFill>
                <a:srgbClr val="336699"/>
              </a:solidFill>
            </a:endParaRPr>
          </a:p>
          <a:p>
            <a:pPr marL="0" indent="0">
              <a:buNone/>
            </a:pPr>
            <a:r>
              <a:rPr lang="en-GB" dirty="0" smtClean="0">
                <a:solidFill>
                  <a:srgbClr val="336699"/>
                </a:solidFill>
              </a:rPr>
              <a:t>Pressure gauge                    Trapped air</a:t>
            </a: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r>
              <a:rPr lang="en-GB" dirty="0" smtClean="0">
                <a:solidFill>
                  <a:srgbClr val="336699"/>
                </a:solidFill>
              </a:rPr>
              <a:t>                                               Volume scale</a:t>
            </a:r>
          </a:p>
          <a:p>
            <a:pPr marL="0" indent="0">
              <a:buNone/>
            </a:pPr>
            <a:endParaRPr lang="en-GB" dirty="0"/>
          </a:p>
        </p:txBody>
      </p:sp>
    </p:spTree>
    <p:extLst>
      <p:ext uri="{BB962C8B-B14F-4D97-AF65-F5344CB8AC3E}">
        <p14:creationId xmlns:p14="http://schemas.microsoft.com/office/powerpoint/2010/main" val="26253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140767"/>
              </p:ext>
            </p:extLst>
          </p:nvPr>
        </p:nvGraphicFramePr>
        <p:xfrm>
          <a:off x="838200" y="1825625"/>
          <a:ext cx="10515600" cy="4053840"/>
        </p:xfrm>
        <a:graphic>
          <a:graphicData uri="http://schemas.openxmlformats.org/drawingml/2006/table">
            <a:tbl>
              <a:tblPr>
                <a:tableStyleId>{5940675A-B579-460E-94D1-54222C63F5DA}</a:tableStyleId>
              </a:tblPr>
              <a:tblGrid>
                <a:gridCol w="3505200">
                  <a:extLst>
                    <a:ext uri="{9D8B030D-6E8A-4147-A177-3AD203B41FA5}">
                      <a16:colId xmlns:a16="http://schemas.microsoft.com/office/drawing/2014/main" xmlns="" val="1006936987"/>
                    </a:ext>
                  </a:extLst>
                </a:gridCol>
                <a:gridCol w="3505200">
                  <a:extLst>
                    <a:ext uri="{9D8B030D-6E8A-4147-A177-3AD203B41FA5}">
                      <a16:colId xmlns:a16="http://schemas.microsoft.com/office/drawing/2014/main" xmlns="" val="2129986451"/>
                    </a:ext>
                  </a:extLst>
                </a:gridCol>
                <a:gridCol w="3505200">
                  <a:extLst>
                    <a:ext uri="{9D8B030D-6E8A-4147-A177-3AD203B41FA5}">
                      <a16:colId xmlns:a16="http://schemas.microsoft.com/office/drawing/2014/main" xmlns="" val="295647505"/>
                    </a:ext>
                  </a:extLst>
                </a:gridCol>
              </a:tblGrid>
              <a:tr h="370840">
                <a:tc>
                  <a:txBody>
                    <a:bodyPr/>
                    <a:lstStyle/>
                    <a:p>
                      <a:pPr algn="ctr"/>
                      <a:r>
                        <a:rPr lang="en-GB" sz="3200" b="1" dirty="0" smtClean="0">
                          <a:solidFill>
                            <a:srgbClr val="336699"/>
                          </a:solidFill>
                        </a:rPr>
                        <a:t>Pressure</a:t>
                      </a:r>
                      <a:endParaRPr lang="en-GB" sz="3200" b="1" dirty="0">
                        <a:solidFill>
                          <a:srgbClr val="336699"/>
                        </a:solidFill>
                      </a:endParaRPr>
                    </a:p>
                  </a:txBody>
                  <a:tcPr/>
                </a:tc>
                <a:tc>
                  <a:txBody>
                    <a:bodyPr/>
                    <a:lstStyle/>
                    <a:p>
                      <a:pPr algn="ctr"/>
                      <a:r>
                        <a:rPr lang="en-GB" sz="3200" b="1" dirty="0" smtClean="0">
                          <a:solidFill>
                            <a:srgbClr val="336699"/>
                          </a:solidFill>
                        </a:rPr>
                        <a:t>Volume</a:t>
                      </a:r>
                      <a:endParaRPr lang="en-GB" sz="3200" b="1" dirty="0">
                        <a:solidFill>
                          <a:srgbClr val="336699"/>
                        </a:solidFill>
                      </a:endParaRPr>
                    </a:p>
                  </a:txBody>
                  <a:tcPr/>
                </a:tc>
                <a:tc>
                  <a:txBody>
                    <a:bodyPr/>
                    <a:lstStyle/>
                    <a:p>
                      <a:pPr algn="ctr"/>
                      <a:r>
                        <a:rPr lang="en-GB" sz="3200" b="1" dirty="0" smtClean="0">
                          <a:solidFill>
                            <a:srgbClr val="336699"/>
                          </a:solidFill>
                        </a:rPr>
                        <a:t>Pressure x Volume</a:t>
                      </a:r>
                      <a:endParaRPr lang="en-GB" sz="3200" b="1" dirty="0">
                        <a:solidFill>
                          <a:srgbClr val="336699"/>
                        </a:solidFill>
                      </a:endParaRPr>
                    </a:p>
                  </a:txBody>
                  <a:tcPr/>
                </a:tc>
                <a:extLst>
                  <a:ext uri="{0D108BD9-81ED-4DB2-BD59-A6C34878D82A}">
                    <a16:rowId xmlns:a16="http://schemas.microsoft.com/office/drawing/2014/main" xmlns="" val="775089063"/>
                  </a:ext>
                </a:extLst>
              </a:tr>
              <a:tr h="370840">
                <a:tc>
                  <a:txBody>
                    <a:bodyPr/>
                    <a:lstStyle/>
                    <a:p>
                      <a:pPr algn="ctr"/>
                      <a:r>
                        <a:rPr lang="en-GB" sz="3200" dirty="0" smtClean="0">
                          <a:solidFill>
                            <a:srgbClr val="336699"/>
                          </a:solidFill>
                        </a:rPr>
                        <a:t>15</a:t>
                      </a:r>
                      <a:endParaRPr lang="en-GB" sz="3200" dirty="0">
                        <a:solidFill>
                          <a:srgbClr val="336699"/>
                        </a:solidFill>
                      </a:endParaRPr>
                    </a:p>
                  </a:txBody>
                  <a:tcPr/>
                </a:tc>
                <a:tc>
                  <a:txBody>
                    <a:bodyPr/>
                    <a:lstStyle/>
                    <a:p>
                      <a:pPr algn="ctr"/>
                      <a:r>
                        <a:rPr lang="en-GB" sz="3200" dirty="0" smtClean="0">
                          <a:solidFill>
                            <a:srgbClr val="336699"/>
                          </a:solidFill>
                        </a:rPr>
                        <a:t>2.2</a:t>
                      </a:r>
                      <a:endParaRPr lang="en-GB" sz="3200" dirty="0">
                        <a:solidFill>
                          <a:srgbClr val="336699"/>
                        </a:solidFill>
                      </a:endParaRPr>
                    </a:p>
                  </a:txBody>
                  <a:tcPr/>
                </a:tc>
                <a:tc>
                  <a:txBody>
                    <a:bodyPr/>
                    <a:lstStyle/>
                    <a:p>
                      <a:pPr algn="ctr"/>
                      <a:endParaRPr lang="en-GB" sz="3200" dirty="0">
                        <a:solidFill>
                          <a:srgbClr val="336699"/>
                        </a:solidFill>
                      </a:endParaRPr>
                    </a:p>
                  </a:txBody>
                  <a:tcPr/>
                </a:tc>
                <a:extLst>
                  <a:ext uri="{0D108BD9-81ED-4DB2-BD59-A6C34878D82A}">
                    <a16:rowId xmlns:a16="http://schemas.microsoft.com/office/drawing/2014/main" xmlns="" val="2690756172"/>
                  </a:ext>
                </a:extLst>
              </a:tr>
              <a:tr h="370840">
                <a:tc>
                  <a:txBody>
                    <a:bodyPr/>
                    <a:lstStyle/>
                    <a:p>
                      <a:pPr algn="ctr"/>
                      <a:r>
                        <a:rPr lang="en-GB" sz="3200" dirty="0" smtClean="0">
                          <a:solidFill>
                            <a:srgbClr val="336699"/>
                          </a:solidFill>
                        </a:rPr>
                        <a:t>13</a:t>
                      </a:r>
                      <a:endParaRPr lang="en-GB" sz="3200" dirty="0">
                        <a:solidFill>
                          <a:srgbClr val="336699"/>
                        </a:solidFill>
                      </a:endParaRPr>
                    </a:p>
                  </a:txBody>
                  <a:tcPr/>
                </a:tc>
                <a:tc>
                  <a:txBody>
                    <a:bodyPr/>
                    <a:lstStyle/>
                    <a:p>
                      <a:pPr algn="ctr"/>
                      <a:r>
                        <a:rPr lang="en-GB" sz="3200" dirty="0" smtClean="0">
                          <a:solidFill>
                            <a:srgbClr val="336699"/>
                          </a:solidFill>
                        </a:rPr>
                        <a:t>2.5</a:t>
                      </a:r>
                      <a:endParaRPr lang="en-GB" sz="3200" dirty="0">
                        <a:solidFill>
                          <a:srgbClr val="336699"/>
                        </a:solidFill>
                      </a:endParaRPr>
                    </a:p>
                  </a:txBody>
                  <a:tcPr/>
                </a:tc>
                <a:tc>
                  <a:txBody>
                    <a:bodyPr/>
                    <a:lstStyle/>
                    <a:p>
                      <a:pPr algn="ctr"/>
                      <a:endParaRPr lang="en-GB" sz="3200" dirty="0">
                        <a:solidFill>
                          <a:srgbClr val="336699"/>
                        </a:solidFill>
                      </a:endParaRPr>
                    </a:p>
                  </a:txBody>
                  <a:tcPr/>
                </a:tc>
                <a:extLst>
                  <a:ext uri="{0D108BD9-81ED-4DB2-BD59-A6C34878D82A}">
                    <a16:rowId xmlns:a16="http://schemas.microsoft.com/office/drawing/2014/main" xmlns="" val="3744010397"/>
                  </a:ext>
                </a:extLst>
              </a:tr>
              <a:tr h="370840">
                <a:tc>
                  <a:txBody>
                    <a:bodyPr/>
                    <a:lstStyle/>
                    <a:p>
                      <a:pPr algn="ctr"/>
                      <a:r>
                        <a:rPr lang="en-GB" sz="3200" dirty="0" smtClean="0">
                          <a:solidFill>
                            <a:srgbClr val="336699"/>
                          </a:solidFill>
                        </a:rPr>
                        <a:t>11.5</a:t>
                      </a:r>
                      <a:endParaRPr lang="en-GB" sz="3200" dirty="0">
                        <a:solidFill>
                          <a:srgbClr val="336699"/>
                        </a:solidFill>
                      </a:endParaRPr>
                    </a:p>
                  </a:txBody>
                  <a:tcPr/>
                </a:tc>
                <a:tc>
                  <a:txBody>
                    <a:bodyPr/>
                    <a:lstStyle/>
                    <a:p>
                      <a:pPr algn="ctr"/>
                      <a:r>
                        <a:rPr lang="en-GB" sz="3200" dirty="0" smtClean="0">
                          <a:solidFill>
                            <a:srgbClr val="336699"/>
                          </a:solidFill>
                        </a:rPr>
                        <a:t>2.8</a:t>
                      </a:r>
                      <a:endParaRPr lang="en-GB" sz="3200" dirty="0">
                        <a:solidFill>
                          <a:srgbClr val="336699"/>
                        </a:solidFill>
                      </a:endParaRPr>
                    </a:p>
                  </a:txBody>
                  <a:tcPr/>
                </a:tc>
                <a:tc>
                  <a:txBody>
                    <a:bodyPr/>
                    <a:lstStyle/>
                    <a:p>
                      <a:pPr algn="ctr"/>
                      <a:endParaRPr lang="en-GB" sz="3200" dirty="0">
                        <a:solidFill>
                          <a:srgbClr val="336699"/>
                        </a:solidFill>
                      </a:endParaRPr>
                    </a:p>
                  </a:txBody>
                  <a:tcPr/>
                </a:tc>
                <a:extLst>
                  <a:ext uri="{0D108BD9-81ED-4DB2-BD59-A6C34878D82A}">
                    <a16:rowId xmlns:a16="http://schemas.microsoft.com/office/drawing/2014/main" xmlns="" val="3498442327"/>
                  </a:ext>
                </a:extLst>
              </a:tr>
              <a:tr h="370840">
                <a:tc>
                  <a:txBody>
                    <a:bodyPr/>
                    <a:lstStyle/>
                    <a:p>
                      <a:pPr algn="ctr"/>
                      <a:r>
                        <a:rPr lang="en-GB" sz="3200" dirty="0" smtClean="0">
                          <a:solidFill>
                            <a:srgbClr val="336699"/>
                          </a:solidFill>
                        </a:rPr>
                        <a:t>10.5</a:t>
                      </a:r>
                      <a:endParaRPr lang="en-GB" sz="3200" dirty="0">
                        <a:solidFill>
                          <a:srgbClr val="336699"/>
                        </a:solidFill>
                      </a:endParaRPr>
                    </a:p>
                  </a:txBody>
                  <a:tcPr/>
                </a:tc>
                <a:tc>
                  <a:txBody>
                    <a:bodyPr/>
                    <a:lstStyle/>
                    <a:p>
                      <a:pPr algn="ctr"/>
                      <a:r>
                        <a:rPr lang="en-GB" sz="3200" dirty="0" smtClean="0">
                          <a:solidFill>
                            <a:srgbClr val="336699"/>
                          </a:solidFill>
                        </a:rPr>
                        <a:t>3.1</a:t>
                      </a:r>
                      <a:endParaRPr lang="en-GB" sz="3200" dirty="0">
                        <a:solidFill>
                          <a:srgbClr val="336699"/>
                        </a:solidFill>
                      </a:endParaRPr>
                    </a:p>
                  </a:txBody>
                  <a:tcPr/>
                </a:tc>
                <a:tc>
                  <a:txBody>
                    <a:bodyPr/>
                    <a:lstStyle/>
                    <a:p>
                      <a:pPr algn="ctr"/>
                      <a:endParaRPr lang="en-GB" sz="3200" dirty="0">
                        <a:solidFill>
                          <a:srgbClr val="336699"/>
                        </a:solidFill>
                      </a:endParaRPr>
                    </a:p>
                  </a:txBody>
                  <a:tcPr/>
                </a:tc>
                <a:extLst>
                  <a:ext uri="{0D108BD9-81ED-4DB2-BD59-A6C34878D82A}">
                    <a16:rowId xmlns:a16="http://schemas.microsoft.com/office/drawing/2014/main" xmlns="" val="2468335854"/>
                  </a:ext>
                </a:extLst>
              </a:tr>
              <a:tr h="370840">
                <a:tc>
                  <a:txBody>
                    <a:bodyPr/>
                    <a:lstStyle/>
                    <a:p>
                      <a:pPr algn="ctr"/>
                      <a:r>
                        <a:rPr lang="en-GB" sz="3200" dirty="0" smtClean="0">
                          <a:solidFill>
                            <a:srgbClr val="336699"/>
                          </a:solidFill>
                        </a:rPr>
                        <a:t>9</a:t>
                      </a:r>
                      <a:endParaRPr lang="en-GB" sz="3200" dirty="0">
                        <a:solidFill>
                          <a:srgbClr val="336699"/>
                        </a:solidFill>
                      </a:endParaRPr>
                    </a:p>
                  </a:txBody>
                  <a:tcPr/>
                </a:tc>
                <a:tc>
                  <a:txBody>
                    <a:bodyPr/>
                    <a:lstStyle/>
                    <a:p>
                      <a:pPr algn="ctr"/>
                      <a:r>
                        <a:rPr lang="en-GB" sz="3200" dirty="0" smtClean="0">
                          <a:solidFill>
                            <a:srgbClr val="336699"/>
                          </a:solidFill>
                        </a:rPr>
                        <a:t>3.4</a:t>
                      </a:r>
                      <a:endParaRPr lang="en-GB" sz="3200" dirty="0">
                        <a:solidFill>
                          <a:srgbClr val="336699"/>
                        </a:solidFill>
                      </a:endParaRPr>
                    </a:p>
                  </a:txBody>
                  <a:tcPr/>
                </a:tc>
                <a:tc>
                  <a:txBody>
                    <a:bodyPr/>
                    <a:lstStyle/>
                    <a:p>
                      <a:pPr algn="ctr"/>
                      <a:endParaRPr lang="en-GB" sz="3200" dirty="0">
                        <a:solidFill>
                          <a:srgbClr val="336699"/>
                        </a:solidFill>
                      </a:endParaRPr>
                    </a:p>
                  </a:txBody>
                  <a:tcPr/>
                </a:tc>
                <a:extLst>
                  <a:ext uri="{0D108BD9-81ED-4DB2-BD59-A6C34878D82A}">
                    <a16:rowId xmlns:a16="http://schemas.microsoft.com/office/drawing/2014/main" xmlns="" val="942369033"/>
                  </a:ext>
                </a:extLst>
              </a:tr>
              <a:tr h="370840">
                <a:tc>
                  <a:txBody>
                    <a:bodyPr/>
                    <a:lstStyle/>
                    <a:p>
                      <a:pPr algn="ctr"/>
                      <a:r>
                        <a:rPr lang="en-GB" sz="3200" dirty="0" smtClean="0">
                          <a:solidFill>
                            <a:srgbClr val="336699"/>
                          </a:solidFill>
                        </a:rPr>
                        <a:t>8</a:t>
                      </a:r>
                      <a:endParaRPr lang="en-GB" sz="3200" dirty="0">
                        <a:solidFill>
                          <a:srgbClr val="336699"/>
                        </a:solidFill>
                      </a:endParaRPr>
                    </a:p>
                  </a:txBody>
                  <a:tcPr/>
                </a:tc>
                <a:tc>
                  <a:txBody>
                    <a:bodyPr/>
                    <a:lstStyle/>
                    <a:p>
                      <a:pPr algn="ctr"/>
                      <a:r>
                        <a:rPr lang="en-GB" sz="3200" dirty="0" smtClean="0">
                          <a:solidFill>
                            <a:srgbClr val="336699"/>
                          </a:solidFill>
                        </a:rPr>
                        <a:t>3.7</a:t>
                      </a:r>
                      <a:endParaRPr lang="en-GB" sz="3200" dirty="0">
                        <a:solidFill>
                          <a:srgbClr val="336699"/>
                        </a:solidFill>
                      </a:endParaRPr>
                    </a:p>
                  </a:txBody>
                  <a:tcPr/>
                </a:tc>
                <a:tc>
                  <a:txBody>
                    <a:bodyPr/>
                    <a:lstStyle/>
                    <a:p>
                      <a:pPr algn="ctr"/>
                      <a:endParaRPr lang="en-GB" sz="3200" dirty="0">
                        <a:solidFill>
                          <a:srgbClr val="336699"/>
                        </a:solidFill>
                      </a:endParaRPr>
                    </a:p>
                  </a:txBody>
                  <a:tcPr/>
                </a:tc>
                <a:extLst>
                  <a:ext uri="{0D108BD9-81ED-4DB2-BD59-A6C34878D82A}">
                    <a16:rowId xmlns:a16="http://schemas.microsoft.com/office/drawing/2014/main" xmlns="" val="754088097"/>
                  </a:ext>
                </a:extLst>
              </a:tr>
            </a:tbl>
          </a:graphicData>
        </a:graphic>
      </p:graphicFrame>
    </p:spTree>
    <p:extLst>
      <p:ext uri="{BB962C8B-B14F-4D97-AF65-F5344CB8AC3E}">
        <p14:creationId xmlns:p14="http://schemas.microsoft.com/office/powerpoint/2010/main" val="3062525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A simple analysis of this data shows that:</a:t>
            </a:r>
          </a:p>
          <a:p>
            <a:pPr marL="0" indent="0">
              <a:buNone/>
            </a:pPr>
            <a:endParaRPr lang="en-GB" dirty="0" smtClean="0">
              <a:solidFill>
                <a:srgbClr val="336699"/>
              </a:solidFill>
            </a:endParaRPr>
          </a:p>
          <a:p>
            <a:pPr marL="0" indent="0">
              <a:buNone/>
            </a:pPr>
            <a:r>
              <a:rPr lang="en-GB" dirty="0">
                <a:solidFill>
                  <a:srgbClr val="336699"/>
                </a:solidFill>
              </a:rPr>
              <a:t>When a gas is put into a </a:t>
            </a:r>
            <a:r>
              <a:rPr lang="en-GB" b="1" dirty="0">
                <a:solidFill>
                  <a:srgbClr val="336699"/>
                </a:solidFill>
              </a:rPr>
              <a:t>smaller volume </a:t>
            </a:r>
            <a:r>
              <a:rPr lang="en-GB" dirty="0">
                <a:solidFill>
                  <a:srgbClr val="336699"/>
                </a:solidFill>
              </a:rPr>
              <a:t>it will exert </a:t>
            </a:r>
            <a:r>
              <a:rPr lang="en-GB" b="1" dirty="0">
                <a:solidFill>
                  <a:srgbClr val="336699"/>
                </a:solidFill>
              </a:rPr>
              <a:t>more pressure </a:t>
            </a:r>
            <a:r>
              <a:rPr lang="en-GB" dirty="0">
                <a:solidFill>
                  <a:srgbClr val="336699"/>
                </a:solidFill>
              </a:rPr>
              <a:t>on its container. </a:t>
            </a:r>
          </a:p>
          <a:p>
            <a:pPr marL="0" indent="0">
              <a:buNone/>
            </a:pPr>
            <a:r>
              <a:rPr lang="en-GB" dirty="0">
                <a:solidFill>
                  <a:srgbClr val="336699"/>
                </a:solidFill>
              </a:rPr>
              <a:t>When a gas is put into a </a:t>
            </a:r>
            <a:r>
              <a:rPr lang="en-GB" b="1" dirty="0">
                <a:solidFill>
                  <a:srgbClr val="336699"/>
                </a:solidFill>
              </a:rPr>
              <a:t>bigger volume </a:t>
            </a:r>
            <a:r>
              <a:rPr lang="en-GB" dirty="0">
                <a:solidFill>
                  <a:srgbClr val="336699"/>
                </a:solidFill>
              </a:rPr>
              <a:t>it will exert </a:t>
            </a:r>
            <a:r>
              <a:rPr lang="en-GB" b="1" dirty="0">
                <a:solidFill>
                  <a:srgbClr val="336699"/>
                </a:solidFill>
              </a:rPr>
              <a:t>less pressure </a:t>
            </a:r>
            <a:r>
              <a:rPr lang="en-GB" dirty="0">
                <a:solidFill>
                  <a:srgbClr val="336699"/>
                </a:solidFill>
              </a:rPr>
              <a:t>on its container</a:t>
            </a:r>
            <a:r>
              <a:rPr lang="en-GB" dirty="0" smtClean="0">
                <a:solidFill>
                  <a:srgbClr val="336699"/>
                </a:solidFill>
              </a:rPr>
              <a:t>.</a:t>
            </a:r>
          </a:p>
          <a:p>
            <a:pPr marL="0" indent="0">
              <a:buNone/>
            </a:pPr>
            <a:endParaRPr lang="en-GB" dirty="0">
              <a:solidFill>
                <a:srgbClr val="336699"/>
              </a:solidFill>
            </a:endParaRPr>
          </a:p>
          <a:p>
            <a:pPr marL="0" indent="0">
              <a:buNone/>
            </a:pPr>
            <a:r>
              <a:rPr lang="en-GB" dirty="0" smtClean="0">
                <a:solidFill>
                  <a:srgbClr val="336699"/>
                </a:solidFill>
              </a:rPr>
              <a:t>Complete the last column of the table and carry out a further analysis of the data.</a:t>
            </a:r>
            <a:endParaRPr lang="en-GB" dirty="0">
              <a:solidFill>
                <a:srgbClr val="336699"/>
              </a:solidFill>
            </a:endParaRPr>
          </a:p>
        </p:txBody>
      </p:sp>
    </p:spTree>
    <p:extLst>
      <p:ext uri="{BB962C8B-B14F-4D97-AF65-F5344CB8AC3E}">
        <p14:creationId xmlns:p14="http://schemas.microsoft.com/office/powerpoint/2010/main" val="8102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1950313"/>
              </p:ext>
            </p:extLst>
          </p:nvPr>
        </p:nvGraphicFramePr>
        <p:xfrm>
          <a:off x="838200" y="1825625"/>
          <a:ext cx="10515600" cy="4053840"/>
        </p:xfrm>
        <a:graphic>
          <a:graphicData uri="http://schemas.openxmlformats.org/drawingml/2006/table">
            <a:tbl>
              <a:tblPr>
                <a:tableStyleId>{5940675A-B579-460E-94D1-54222C63F5DA}</a:tableStyleId>
              </a:tblPr>
              <a:tblGrid>
                <a:gridCol w="3505200">
                  <a:extLst>
                    <a:ext uri="{9D8B030D-6E8A-4147-A177-3AD203B41FA5}">
                      <a16:colId xmlns:a16="http://schemas.microsoft.com/office/drawing/2014/main" xmlns="" val="1006936987"/>
                    </a:ext>
                  </a:extLst>
                </a:gridCol>
                <a:gridCol w="3505200">
                  <a:extLst>
                    <a:ext uri="{9D8B030D-6E8A-4147-A177-3AD203B41FA5}">
                      <a16:colId xmlns:a16="http://schemas.microsoft.com/office/drawing/2014/main" xmlns="" val="2129986451"/>
                    </a:ext>
                  </a:extLst>
                </a:gridCol>
                <a:gridCol w="3505200">
                  <a:extLst>
                    <a:ext uri="{9D8B030D-6E8A-4147-A177-3AD203B41FA5}">
                      <a16:colId xmlns:a16="http://schemas.microsoft.com/office/drawing/2014/main" xmlns="" val="295647505"/>
                    </a:ext>
                  </a:extLst>
                </a:gridCol>
              </a:tblGrid>
              <a:tr h="370840">
                <a:tc>
                  <a:txBody>
                    <a:bodyPr/>
                    <a:lstStyle/>
                    <a:p>
                      <a:pPr algn="ctr"/>
                      <a:r>
                        <a:rPr lang="en-GB" sz="3200" b="1" dirty="0" smtClean="0">
                          <a:solidFill>
                            <a:srgbClr val="336699"/>
                          </a:solidFill>
                        </a:rPr>
                        <a:t>Pressure</a:t>
                      </a:r>
                      <a:endParaRPr lang="en-GB" sz="3200" b="1" dirty="0">
                        <a:solidFill>
                          <a:srgbClr val="336699"/>
                        </a:solidFill>
                      </a:endParaRPr>
                    </a:p>
                  </a:txBody>
                  <a:tcPr/>
                </a:tc>
                <a:tc>
                  <a:txBody>
                    <a:bodyPr/>
                    <a:lstStyle/>
                    <a:p>
                      <a:pPr algn="ctr"/>
                      <a:r>
                        <a:rPr lang="en-GB" sz="3200" b="1" dirty="0" smtClean="0">
                          <a:solidFill>
                            <a:srgbClr val="336699"/>
                          </a:solidFill>
                        </a:rPr>
                        <a:t>Volume</a:t>
                      </a:r>
                      <a:endParaRPr lang="en-GB" sz="3200" b="1" dirty="0">
                        <a:solidFill>
                          <a:srgbClr val="336699"/>
                        </a:solidFill>
                      </a:endParaRPr>
                    </a:p>
                  </a:txBody>
                  <a:tcPr/>
                </a:tc>
                <a:tc>
                  <a:txBody>
                    <a:bodyPr/>
                    <a:lstStyle/>
                    <a:p>
                      <a:pPr algn="ctr"/>
                      <a:r>
                        <a:rPr lang="en-GB" sz="3200" b="1" dirty="0" smtClean="0">
                          <a:solidFill>
                            <a:srgbClr val="336699"/>
                          </a:solidFill>
                        </a:rPr>
                        <a:t>Pressure x Volume</a:t>
                      </a:r>
                      <a:endParaRPr lang="en-GB" sz="3200" b="1" dirty="0">
                        <a:solidFill>
                          <a:srgbClr val="336699"/>
                        </a:solidFill>
                      </a:endParaRPr>
                    </a:p>
                  </a:txBody>
                  <a:tcPr/>
                </a:tc>
                <a:extLst>
                  <a:ext uri="{0D108BD9-81ED-4DB2-BD59-A6C34878D82A}">
                    <a16:rowId xmlns:a16="http://schemas.microsoft.com/office/drawing/2014/main" xmlns="" val="775089063"/>
                  </a:ext>
                </a:extLst>
              </a:tr>
              <a:tr h="370840">
                <a:tc>
                  <a:txBody>
                    <a:bodyPr/>
                    <a:lstStyle/>
                    <a:p>
                      <a:pPr algn="ctr"/>
                      <a:r>
                        <a:rPr lang="en-GB" sz="3200" dirty="0" smtClean="0">
                          <a:solidFill>
                            <a:srgbClr val="336699"/>
                          </a:solidFill>
                        </a:rPr>
                        <a:t>15</a:t>
                      </a:r>
                      <a:endParaRPr lang="en-GB" sz="3200" dirty="0">
                        <a:solidFill>
                          <a:srgbClr val="336699"/>
                        </a:solidFill>
                      </a:endParaRPr>
                    </a:p>
                  </a:txBody>
                  <a:tcPr/>
                </a:tc>
                <a:tc>
                  <a:txBody>
                    <a:bodyPr/>
                    <a:lstStyle/>
                    <a:p>
                      <a:pPr algn="ctr"/>
                      <a:r>
                        <a:rPr lang="en-GB" sz="3200" dirty="0" smtClean="0">
                          <a:solidFill>
                            <a:srgbClr val="336699"/>
                          </a:solidFill>
                        </a:rPr>
                        <a:t>2.2</a:t>
                      </a:r>
                      <a:endParaRPr lang="en-GB" sz="3200" dirty="0">
                        <a:solidFill>
                          <a:srgbClr val="336699"/>
                        </a:solidFill>
                      </a:endParaRPr>
                    </a:p>
                  </a:txBody>
                  <a:tcPr/>
                </a:tc>
                <a:tc>
                  <a:txBody>
                    <a:bodyPr/>
                    <a:lstStyle/>
                    <a:p>
                      <a:pPr algn="ctr"/>
                      <a:r>
                        <a:rPr lang="en-GB" sz="3200" b="1" dirty="0" smtClean="0">
                          <a:solidFill>
                            <a:srgbClr val="336699"/>
                          </a:solidFill>
                        </a:rPr>
                        <a:t>33</a:t>
                      </a:r>
                      <a:endParaRPr lang="en-GB" sz="3200" b="1" dirty="0">
                        <a:solidFill>
                          <a:srgbClr val="336699"/>
                        </a:solidFill>
                      </a:endParaRPr>
                    </a:p>
                  </a:txBody>
                  <a:tcPr/>
                </a:tc>
                <a:extLst>
                  <a:ext uri="{0D108BD9-81ED-4DB2-BD59-A6C34878D82A}">
                    <a16:rowId xmlns:a16="http://schemas.microsoft.com/office/drawing/2014/main" xmlns="" val="2690756172"/>
                  </a:ext>
                </a:extLst>
              </a:tr>
              <a:tr h="370840">
                <a:tc>
                  <a:txBody>
                    <a:bodyPr/>
                    <a:lstStyle/>
                    <a:p>
                      <a:pPr algn="ctr"/>
                      <a:r>
                        <a:rPr lang="en-GB" sz="3200" dirty="0" smtClean="0">
                          <a:solidFill>
                            <a:srgbClr val="336699"/>
                          </a:solidFill>
                        </a:rPr>
                        <a:t>13</a:t>
                      </a:r>
                      <a:endParaRPr lang="en-GB" sz="3200" dirty="0">
                        <a:solidFill>
                          <a:srgbClr val="336699"/>
                        </a:solidFill>
                      </a:endParaRPr>
                    </a:p>
                  </a:txBody>
                  <a:tcPr/>
                </a:tc>
                <a:tc>
                  <a:txBody>
                    <a:bodyPr/>
                    <a:lstStyle/>
                    <a:p>
                      <a:pPr algn="ctr"/>
                      <a:r>
                        <a:rPr lang="en-GB" sz="3200" dirty="0" smtClean="0">
                          <a:solidFill>
                            <a:srgbClr val="336699"/>
                          </a:solidFill>
                        </a:rPr>
                        <a:t>2.5</a:t>
                      </a:r>
                      <a:endParaRPr lang="en-GB" sz="3200" dirty="0">
                        <a:solidFill>
                          <a:srgbClr val="336699"/>
                        </a:solidFill>
                      </a:endParaRPr>
                    </a:p>
                  </a:txBody>
                  <a:tcPr/>
                </a:tc>
                <a:tc>
                  <a:txBody>
                    <a:bodyPr/>
                    <a:lstStyle/>
                    <a:p>
                      <a:pPr algn="ctr"/>
                      <a:r>
                        <a:rPr lang="en-GB" sz="3200" b="1" dirty="0" smtClean="0">
                          <a:solidFill>
                            <a:srgbClr val="336699"/>
                          </a:solidFill>
                        </a:rPr>
                        <a:t>32.5</a:t>
                      </a:r>
                      <a:endParaRPr lang="en-GB" sz="3200" b="1" dirty="0">
                        <a:solidFill>
                          <a:srgbClr val="336699"/>
                        </a:solidFill>
                      </a:endParaRPr>
                    </a:p>
                  </a:txBody>
                  <a:tcPr/>
                </a:tc>
                <a:extLst>
                  <a:ext uri="{0D108BD9-81ED-4DB2-BD59-A6C34878D82A}">
                    <a16:rowId xmlns:a16="http://schemas.microsoft.com/office/drawing/2014/main" xmlns="" val="3744010397"/>
                  </a:ext>
                </a:extLst>
              </a:tr>
              <a:tr h="370840">
                <a:tc>
                  <a:txBody>
                    <a:bodyPr/>
                    <a:lstStyle/>
                    <a:p>
                      <a:pPr algn="ctr"/>
                      <a:r>
                        <a:rPr lang="en-GB" sz="3200" dirty="0" smtClean="0">
                          <a:solidFill>
                            <a:srgbClr val="336699"/>
                          </a:solidFill>
                        </a:rPr>
                        <a:t>11.5</a:t>
                      </a:r>
                      <a:endParaRPr lang="en-GB" sz="3200" dirty="0">
                        <a:solidFill>
                          <a:srgbClr val="336699"/>
                        </a:solidFill>
                      </a:endParaRPr>
                    </a:p>
                  </a:txBody>
                  <a:tcPr/>
                </a:tc>
                <a:tc>
                  <a:txBody>
                    <a:bodyPr/>
                    <a:lstStyle/>
                    <a:p>
                      <a:pPr algn="ctr"/>
                      <a:r>
                        <a:rPr lang="en-GB" sz="3200" dirty="0" smtClean="0">
                          <a:solidFill>
                            <a:srgbClr val="336699"/>
                          </a:solidFill>
                        </a:rPr>
                        <a:t>2.8</a:t>
                      </a:r>
                      <a:endParaRPr lang="en-GB" sz="3200" dirty="0">
                        <a:solidFill>
                          <a:srgbClr val="336699"/>
                        </a:solidFill>
                      </a:endParaRPr>
                    </a:p>
                  </a:txBody>
                  <a:tcPr/>
                </a:tc>
                <a:tc>
                  <a:txBody>
                    <a:bodyPr/>
                    <a:lstStyle/>
                    <a:p>
                      <a:pPr algn="ctr"/>
                      <a:r>
                        <a:rPr lang="en-GB" sz="3200" b="1" dirty="0" smtClean="0">
                          <a:solidFill>
                            <a:srgbClr val="336699"/>
                          </a:solidFill>
                        </a:rPr>
                        <a:t>32.2</a:t>
                      </a:r>
                      <a:endParaRPr lang="en-GB" sz="3200" b="1" dirty="0">
                        <a:solidFill>
                          <a:srgbClr val="336699"/>
                        </a:solidFill>
                      </a:endParaRPr>
                    </a:p>
                  </a:txBody>
                  <a:tcPr/>
                </a:tc>
                <a:extLst>
                  <a:ext uri="{0D108BD9-81ED-4DB2-BD59-A6C34878D82A}">
                    <a16:rowId xmlns:a16="http://schemas.microsoft.com/office/drawing/2014/main" xmlns="" val="3498442327"/>
                  </a:ext>
                </a:extLst>
              </a:tr>
              <a:tr h="370840">
                <a:tc>
                  <a:txBody>
                    <a:bodyPr/>
                    <a:lstStyle/>
                    <a:p>
                      <a:pPr algn="ctr"/>
                      <a:r>
                        <a:rPr lang="en-GB" sz="3200" dirty="0" smtClean="0">
                          <a:solidFill>
                            <a:srgbClr val="336699"/>
                          </a:solidFill>
                        </a:rPr>
                        <a:t>10.5</a:t>
                      </a:r>
                      <a:endParaRPr lang="en-GB" sz="3200" dirty="0">
                        <a:solidFill>
                          <a:srgbClr val="336699"/>
                        </a:solidFill>
                      </a:endParaRPr>
                    </a:p>
                  </a:txBody>
                  <a:tcPr/>
                </a:tc>
                <a:tc>
                  <a:txBody>
                    <a:bodyPr/>
                    <a:lstStyle/>
                    <a:p>
                      <a:pPr algn="ctr"/>
                      <a:r>
                        <a:rPr lang="en-GB" sz="3200" dirty="0" smtClean="0">
                          <a:solidFill>
                            <a:srgbClr val="336699"/>
                          </a:solidFill>
                        </a:rPr>
                        <a:t>3.1</a:t>
                      </a:r>
                      <a:endParaRPr lang="en-GB" sz="3200" dirty="0">
                        <a:solidFill>
                          <a:srgbClr val="336699"/>
                        </a:solidFill>
                      </a:endParaRPr>
                    </a:p>
                  </a:txBody>
                  <a:tcPr/>
                </a:tc>
                <a:tc>
                  <a:txBody>
                    <a:bodyPr/>
                    <a:lstStyle/>
                    <a:p>
                      <a:pPr algn="ctr"/>
                      <a:r>
                        <a:rPr lang="en-GB" sz="3200" b="1" dirty="0" smtClean="0">
                          <a:solidFill>
                            <a:srgbClr val="336699"/>
                          </a:solidFill>
                        </a:rPr>
                        <a:t>32.55</a:t>
                      </a:r>
                      <a:endParaRPr lang="en-GB" sz="3200" b="1" dirty="0">
                        <a:solidFill>
                          <a:srgbClr val="336699"/>
                        </a:solidFill>
                      </a:endParaRPr>
                    </a:p>
                  </a:txBody>
                  <a:tcPr/>
                </a:tc>
                <a:extLst>
                  <a:ext uri="{0D108BD9-81ED-4DB2-BD59-A6C34878D82A}">
                    <a16:rowId xmlns:a16="http://schemas.microsoft.com/office/drawing/2014/main" xmlns="" val="2468335854"/>
                  </a:ext>
                </a:extLst>
              </a:tr>
              <a:tr h="370840">
                <a:tc>
                  <a:txBody>
                    <a:bodyPr/>
                    <a:lstStyle/>
                    <a:p>
                      <a:pPr algn="ctr"/>
                      <a:r>
                        <a:rPr lang="en-GB" sz="3200" dirty="0" smtClean="0">
                          <a:solidFill>
                            <a:srgbClr val="336699"/>
                          </a:solidFill>
                        </a:rPr>
                        <a:t>9</a:t>
                      </a:r>
                      <a:endParaRPr lang="en-GB" sz="3200" dirty="0">
                        <a:solidFill>
                          <a:srgbClr val="336699"/>
                        </a:solidFill>
                      </a:endParaRPr>
                    </a:p>
                  </a:txBody>
                  <a:tcPr/>
                </a:tc>
                <a:tc>
                  <a:txBody>
                    <a:bodyPr/>
                    <a:lstStyle/>
                    <a:p>
                      <a:pPr algn="ctr"/>
                      <a:r>
                        <a:rPr lang="en-GB" sz="3200" dirty="0" smtClean="0">
                          <a:solidFill>
                            <a:srgbClr val="336699"/>
                          </a:solidFill>
                        </a:rPr>
                        <a:t>3.4</a:t>
                      </a:r>
                      <a:endParaRPr lang="en-GB" sz="3200" dirty="0">
                        <a:solidFill>
                          <a:srgbClr val="336699"/>
                        </a:solidFill>
                      </a:endParaRPr>
                    </a:p>
                  </a:txBody>
                  <a:tcPr/>
                </a:tc>
                <a:tc>
                  <a:txBody>
                    <a:bodyPr/>
                    <a:lstStyle/>
                    <a:p>
                      <a:pPr algn="ctr"/>
                      <a:r>
                        <a:rPr lang="en-GB" sz="3200" b="1" dirty="0" smtClean="0">
                          <a:solidFill>
                            <a:srgbClr val="336699"/>
                          </a:solidFill>
                        </a:rPr>
                        <a:t>30.6</a:t>
                      </a:r>
                      <a:endParaRPr lang="en-GB" sz="3200" b="1" dirty="0">
                        <a:solidFill>
                          <a:srgbClr val="336699"/>
                        </a:solidFill>
                      </a:endParaRPr>
                    </a:p>
                  </a:txBody>
                  <a:tcPr/>
                </a:tc>
                <a:extLst>
                  <a:ext uri="{0D108BD9-81ED-4DB2-BD59-A6C34878D82A}">
                    <a16:rowId xmlns:a16="http://schemas.microsoft.com/office/drawing/2014/main" xmlns="" val="942369033"/>
                  </a:ext>
                </a:extLst>
              </a:tr>
              <a:tr h="370840">
                <a:tc>
                  <a:txBody>
                    <a:bodyPr/>
                    <a:lstStyle/>
                    <a:p>
                      <a:pPr algn="ctr"/>
                      <a:r>
                        <a:rPr lang="en-GB" sz="3200" dirty="0" smtClean="0">
                          <a:solidFill>
                            <a:srgbClr val="336699"/>
                          </a:solidFill>
                        </a:rPr>
                        <a:t>8</a:t>
                      </a:r>
                      <a:endParaRPr lang="en-GB" sz="3200" dirty="0">
                        <a:solidFill>
                          <a:srgbClr val="336699"/>
                        </a:solidFill>
                      </a:endParaRPr>
                    </a:p>
                  </a:txBody>
                  <a:tcPr/>
                </a:tc>
                <a:tc>
                  <a:txBody>
                    <a:bodyPr/>
                    <a:lstStyle/>
                    <a:p>
                      <a:pPr algn="ctr"/>
                      <a:r>
                        <a:rPr lang="en-GB" sz="3200" dirty="0" smtClean="0">
                          <a:solidFill>
                            <a:srgbClr val="336699"/>
                          </a:solidFill>
                        </a:rPr>
                        <a:t>3.7</a:t>
                      </a:r>
                      <a:endParaRPr lang="en-GB" sz="3200" dirty="0">
                        <a:solidFill>
                          <a:srgbClr val="336699"/>
                        </a:solidFill>
                      </a:endParaRPr>
                    </a:p>
                  </a:txBody>
                  <a:tcPr/>
                </a:tc>
                <a:tc>
                  <a:txBody>
                    <a:bodyPr/>
                    <a:lstStyle/>
                    <a:p>
                      <a:pPr algn="ctr"/>
                      <a:r>
                        <a:rPr lang="en-GB" sz="3200" b="1" dirty="0" smtClean="0">
                          <a:solidFill>
                            <a:srgbClr val="336699"/>
                          </a:solidFill>
                        </a:rPr>
                        <a:t>29.6</a:t>
                      </a:r>
                      <a:endParaRPr lang="en-GB" sz="3200" b="1" dirty="0">
                        <a:solidFill>
                          <a:srgbClr val="336699"/>
                        </a:solidFill>
                      </a:endParaRPr>
                    </a:p>
                  </a:txBody>
                  <a:tcPr/>
                </a:tc>
                <a:extLst>
                  <a:ext uri="{0D108BD9-81ED-4DB2-BD59-A6C34878D82A}">
                    <a16:rowId xmlns:a16="http://schemas.microsoft.com/office/drawing/2014/main" xmlns="" val="754088097"/>
                  </a:ext>
                </a:extLst>
              </a:tr>
            </a:tbl>
          </a:graphicData>
        </a:graphic>
      </p:graphicFrame>
    </p:spTree>
    <p:extLst>
      <p:ext uri="{BB962C8B-B14F-4D97-AF65-F5344CB8AC3E}">
        <p14:creationId xmlns:p14="http://schemas.microsoft.com/office/powerpoint/2010/main" val="36787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The data shows that the last column, allowing for experimental uncertainties, is approximately the same value each time.</a:t>
            </a:r>
          </a:p>
          <a:p>
            <a:pPr marL="0" indent="0">
              <a:buNone/>
            </a:pPr>
            <a:endParaRPr lang="en-GB" dirty="0" smtClean="0">
              <a:solidFill>
                <a:srgbClr val="336699"/>
              </a:solidFill>
            </a:endParaRPr>
          </a:p>
          <a:p>
            <a:pPr marL="0" indent="0">
              <a:buNone/>
            </a:pPr>
            <a:r>
              <a:rPr lang="en-GB" dirty="0" smtClean="0">
                <a:solidFill>
                  <a:srgbClr val="336699"/>
                </a:solidFill>
              </a:rPr>
              <a:t>In other words, </a:t>
            </a:r>
            <a:r>
              <a:rPr lang="en-GB" b="1" dirty="0" smtClean="0">
                <a:solidFill>
                  <a:srgbClr val="336699"/>
                </a:solidFill>
              </a:rPr>
              <a:t>pressure is inversely proportional to volume.</a:t>
            </a:r>
          </a:p>
          <a:p>
            <a:pPr marL="0" indent="0">
              <a:buNone/>
            </a:pPr>
            <a:endParaRPr lang="en-GB" dirty="0" smtClean="0">
              <a:solidFill>
                <a:srgbClr val="336699"/>
              </a:solidFill>
            </a:endParaRPr>
          </a:p>
          <a:p>
            <a:pPr marL="0" indent="0">
              <a:buNone/>
            </a:pPr>
            <a:r>
              <a:rPr lang="en-GB" dirty="0" smtClean="0">
                <a:solidFill>
                  <a:srgbClr val="336699"/>
                </a:solidFill>
              </a:rPr>
              <a:t>Assuming there is no change in temperature or mass, this is a statement of </a:t>
            </a:r>
            <a:r>
              <a:rPr lang="en-GB" b="1" dirty="0" smtClean="0">
                <a:solidFill>
                  <a:srgbClr val="336699"/>
                </a:solidFill>
              </a:rPr>
              <a:t>Boyle’s Law.</a:t>
            </a:r>
          </a:p>
          <a:p>
            <a:pPr marL="0" indent="0">
              <a:buNone/>
            </a:pPr>
            <a:endParaRPr lang="en-GB" dirty="0" smtClean="0"/>
          </a:p>
        </p:txBody>
      </p:sp>
    </p:spTree>
    <p:extLst>
      <p:ext uri="{BB962C8B-B14F-4D97-AF65-F5344CB8AC3E}">
        <p14:creationId xmlns:p14="http://schemas.microsoft.com/office/powerpoint/2010/main" val="36412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a:xfrm>
            <a:off x="838200" y="1825625"/>
            <a:ext cx="10515600" cy="4357688"/>
          </a:xfrm>
        </p:spPr>
        <p:txBody>
          <a:bodyPr/>
          <a:lstStyle/>
          <a:p>
            <a:pPr marL="0" indent="0">
              <a:buNone/>
            </a:pPr>
            <a:r>
              <a:rPr lang="en-GB" b="1" dirty="0" smtClean="0">
                <a:solidFill>
                  <a:srgbClr val="336699"/>
                </a:solidFill>
              </a:rPr>
              <a:t>Boyle’s Law </a:t>
            </a:r>
            <a:r>
              <a:rPr lang="en-GB" dirty="0" smtClean="0">
                <a:solidFill>
                  <a:srgbClr val="336699"/>
                </a:solidFill>
              </a:rPr>
              <a:t>can be written in equation form.</a:t>
            </a: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r>
              <a:rPr lang="en-GB" dirty="0">
                <a:solidFill>
                  <a:srgbClr val="336699"/>
                </a:solidFill>
              </a:rPr>
              <a:t>w</a:t>
            </a:r>
            <a:r>
              <a:rPr lang="en-GB" dirty="0" smtClean="0">
                <a:solidFill>
                  <a:srgbClr val="336699"/>
                </a:solidFill>
              </a:rPr>
              <a:t>here,</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represents initial pressure     p</a:t>
            </a:r>
            <a:r>
              <a:rPr lang="en-GB" baseline="-25000" dirty="0" smtClean="0">
                <a:solidFill>
                  <a:srgbClr val="336699"/>
                </a:solidFill>
              </a:rPr>
              <a:t>2 </a:t>
            </a:r>
            <a:r>
              <a:rPr lang="en-GB" dirty="0" smtClean="0">
                <a:solidFill>
                  <a:srgbClr val="336699"/>
                </a:solidFill>
              </a:rPr>
              <a:t>represents final pressure</a:t>
            </a:r>
          </a:p>
          <a:p>
            <a:pPr marL="0" indent="0">
              <a:buNone/>
            </a:pPr>
            <a:r>
              <a:rPr lang="en-GB" dirty="0" smtClean="0">
                <a:solidFill>
                  <a:srgbClr val="336699"/>
                </a:solidFill>
              </a:rPr>
              <a:t>V</a:t>
            </a:r>
            <a:r>
              <a:rPr lang="en-GB" baseline="-25000" dirty="0" smtClean="0">
                <a:solidFill>
                  <a:srgbClr val="336699"/>
                </a:solidFill>
              </a:rPr>
              <a:t>1</a:t>
            </a:r>
            <a:r>
              <a:rPr lang="en-GB" dirty="0" smtClean="0">
                <a:solidFill>
                  <a:srgbClr val="336699"/>
                </a:solidFill>
              </a:rPr>
              <a:t> represents initial volume       V</a:t>
            </a:r>
            <a:r>
              <a:rPr lang="en-GB" baseline="-25000" dirty="0" smtClean="0">
                <a:solidFill>
                  <a:srgbClr val="336699"/>
                </a:solidFill>
              </a:rPr>
              <a:t>2</a:t>
            </a:r>
            <a:r>
              <a:rPr lang="en-GB" dirty="0" smtClean="0">
                <a:solidFill>
                  <a:srgbClr val="336699"/>
                </a:solidFill>
              </a:rPr>
              <a:t> represents final volume</a:t>
            </a:r>
          </a:p>
          <a:p>
            <a:pPr marL="0" indent="0">
              <a:buNone/>
            </a:pPr>
            <a:endParaRPr lang="en-GB" dirty="0"/>
          </a:p>
          <a:p>
            <a:pPr marL="0" indent="0" algn="ctr">
              <a:buNone/>
            </a:pPr>
            <a:endParaRPr lang="en-GB" dirty="0"/>
          </a:p>
        </p:txBody>
      </p:sp>
      <p:pic>
        <p:nvPicPr>
          <p:cNvPr id="4" name="Picture 3"/>
          <p:cNvPicPr>
            <a:picLocks noChangeAspect="1"/>
          </p:cNvPicPr>
          <p:nvPr/>
        </p:nvPicPr>
        <p:blipFill>
          <a:blip r:embed="rId2"/>
          <a:stretch>
            <a:fillRect/>
          </a:stretch>
        </p:blipFill>
        <p:spPr>
          <a:xfrm>
            <a:off x="1343485" y="2931001"/>
            <a:ext cx="9135428" cy="1073468"/>
          </a:xfrm>
          <a:prstGeom prst="rect">
            <a:avLst/>
          </a:prstGeom>
        </p:spPr>
      </p:pic>
    </p:spTree>
    <p:extLst>
      <p:ext uri="{BB962C8B-B14F-4D97-AF65-F5344CB8AC3E}">
        <p14:creationId xmlns:p14="http://schemas.microsoft.com/office/powerpoint/2010/main" val="66500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Boyle’s Law </a:t>
            </a:r>
            <a:r>
              <a:rPr lang="en-GB" dirty="0" smtClean="0">
                <a:solidFill>
                  <a:srgbClr val="336699"/>
                </a:solidFill>
              </a:rPr>
              <a:t>can be represented in graphical form.</a:t>
            </a:r>
          </a:p>
          <a:p>
            <a:pPr marL="0" indent="0">
              <a:buNone/>
            </a:pPr>
            <a:endParaRPr lang="en-GB" dirty="0"/>
          </a:p>
          <a:p>
            <a:pPr marL="0" indent="0" algn="ctr">
              <a:buNone/>
            </a:pPr>
            <a:endParaRPr lang="en-GB" dirty="0"/>
          </a:p>
        </p:txBody>
      </p:sp>
      <p:pic>
        <p:nvPicPr>
          <p:cNvPr id="5" name="Picture 4"/>
          <p:cNvPicPr>
            <a:picLocks noChangeAspect="1"/>
          </p:cNvPicPr>
          <p:nvPr/>
        </p:nvPicPr>
        <p:blipFill>
          <a:blip r:embed="rId2"/>
          <a:stretch>
            <a:fillRect/>
          </a:stretch>
        </p:blipFill>
        <p:spPr>
          <a:xfrm>
            <a:off x="1859811" y="2929303"/>
            <a:ext cx="8775097" cy="2143982"/>
          </a:xfrm>
          <a:prstGeom prst="rect">
            <a:avLst/>
          </a:prstGeom>
        </p:spPr>
      </p:pic>
    </p:spTree>
    <p:extLst>
      <p:ext uri="{BB962C8B-B14F-4D97-AF65-F5344CB8AC3E}">
        <p14:creationId xmlns:p14="http://schemas.microsoft.com/office/powerpoint/2010/main" val="29938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Boyle’s Law </a:t>
            </a:r>
            <a:r>
              <a:rPr lang="en-GB" dirty="0" smtClean="0">
                <a:solidFill>
                  <a:srgbClr val="336699"/>
                </a:solidFill>
              </a:rPr>
              <a:t>can be explained using the </a:t>
            </a:r>
            <a:r>
              <a:rPr lang="en-GB" b="1" dirty="0" smtClean="0">
                <a:solidFill>
                  <a:srgbClr val="336699"/>
                </a:solidFill>
              </a:rPr>
              <a:t>kinetic model.</a:t>
            </a:r>
            <a:endParaRPr lang="en-GB" b="1" dirty="0">
              <a:solidFill>
                <a:srgbClr val="336699"/>
              </a:solidFill>
            </a:endParaRPr>
          </a:p>
          <a:p>
            <a:pPr marL="0" indent="0">
              <a:buNone/>
            </a:pPr>
            <a:r>
              <a:rPr lang="en-GB" dirty="0" smtClean="0">
                <a:solidFill>
                  <a:srgbClr val="336699"/>
                </a:solidFill>
              </a:rPr>
              <a:t>If the volume of a container is decreased, the randomly moving, high speed gas particles will collide with the walls of the container more often.</a:t>
            </a:r>
          </a:p>
          <a:p>
            <a:pPr marL="0" indent="0">
              <a:buNone/>
            </a:pPr>
            <a:r>
              <a:rPr lang="en-GB" dirty="0" smtClean="0">
                <a:solidFill>
                  <a:srgbClr val="336699"/>
                </a:solidFill>
              </a:rPr>
              <a:t>More collisions will cause more force on the container. (F increases)</a:t>
            </a:r>
          </a:p>
          <a:p>
            <a:pPr marL="0" indent="0">
              <a:buNone/>
            </a:pPr>
            <a:r>
              <a:rPr lang="en-GB" dirty="0" smtClean="0">
                <a:solidFill>
                  <a:srgbClr val="336699"/>
                </a:solidFill>
              </a:rPr>
              <a:t>As volume decreases there is also less area for collisions. (A decreases)</a:t>
            </a:r>
          </a:p>
          <a:p>
            <a:pPr marL="0" indent="0">
              <a:buNone/>
            </a:pPr>
            <a:r>
              <a:rPr lang="en-GB" dirty="0" smtClean="0">
                <a:solidFill>
                  <a:srgbClr val="336699"/>
                </a:solidFill>
              </a:rPr>
              <a:t>From the equation p = F / A if “F” increases in value and “A” decreases in value there must be an increase in the value of pressure.</a:t>
            </a:r>
            <a:endParaRPr lang="en-GB" dirty="0">
              <a:solidFill>
                <a:srgbClr val="336699"/>
              </a:solidFill>
            </a:endParaRPr>
          </a:p>
        </p:txBody>
      </p:sp>
    </p:spTree>
    <p:extLst>
      <p:ext uri="{BB962C8B-B14F-4D97-AF65-F5344CB8AC3E}">
        <p14:creationId xmlns:p14="http://schemas.microsoft.com/office/powerpoint/2010/main" val="36312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Boyle’s Law Example One</a:t>
            </a:r>
          </a:p>
          <a:p>
            <a:pPr marL="0" indent="0">
              <a:buNone/>
            </a:pPr>
            <a:r>
              <a:rPr lang="en-GB" dirty="0" smtClean="0">
                <a:solidFill>
                  <a:srgbClr val="336699"/>
                </a:solidFill>
              </a:rPr>
              <a:t>A sealed syringe has 6 cm</a:t>
            </a:r>
            <a:r>
              <a:rPr lang="en-GB" baseline="30000" dirty="0" smtClean="0">
                <a:solidFill>
                  <a:srgbClr val="336699"/>
                </a:solidFill>
              </a:rPr>
              <a:t>3</a:t>
            </a:r>
            <a:r>
              <a:rPr lang="en-GB" dirty="0" smtClean="0">
                <a:solidFill>
                  <a:srgbClr val="336699"/>
                </a:solidFill>
              </a:rPr>
              <a:t> of air trapped inside it. The plunger of the syringe is adjusted until the volume of trapped air is 18 cm</a:t>
            </a:r>
            <a:r>
              <a:rPr lang="en-GB" baseline="30000" dirty="0" smtClean="0">
                <a:solidFill>
                  <a:srgbClr val="336699"/>
                </a:solidFill>
              </a:rPr>
              <a:t>3</a:t>
            </a:r>
            <a:r>
              <a:rPr lang="en-GB" dirty="0" smtClean="0">
                <a:solidFill>
                  <a:srgbClr val="336699"/>
                </a:solidFill>
              </a:rPr>
              <a:t> at a pressure of 1.0 x 10</a:t>
            </a:r>
            <a:r>
              <a:rPr lang="en-GB" baseline="30000" dirty="0" smtClean="0">
                <a:solidFill>
                  <a:srgbClr val="336699"/>
                </a:solidFill>
              </a:rPr>
              <a:t>5</a:t>
            </a:r>
            <a:r>
              <a:rPr lang="en-GB" dirty="0" smtClean="0">
                <a:solidFill>
                  <a:srgbClr val="336699"/>
                </a:solidFill>
              </a:rPr>
              <a:t> Pa. Calculate the initial </a:t>
            </a:r>
            <a:r>
              <a:rPr lang="en-GB" dirty="0" smtClean="0">
                <a:solidFill>
                  <a:srgbClr val="336699"/>
                </a:solidFill>
              </a:rPr>
              <a:t>pressure</a:t>
            </a:r>
            <a:r>
              <a:rPr lang="en-GB" dirty="0" smtClean="0">
                <a:solidFill>
                  <a:srgbClr val="336699"/>
                </a:solidFill>
              </a:rPr>
              <a:t> </a:t>
            </a:r>
            <a:r>
              <a:rPr lang="en-GB" dirty="0" smtClean="0">
                <a:solidFill>
                  <a:srgbClr val="336699"/>
                </a:solidFill>
              </a:rPr>
              <a:t>of the trapped air.</a:t>
            </a:r>
          </a:p>
          <a:p>
            <a:pPr marL="0" indent="0">
              <a:buNone/>
            </a:pPr>
            <a:r>
              <a:rPr lang="en-GB" b="1" u="sng" dirty="0" smtClean="0">
                <a:solidFill>
                  <a:srgbClr val="336699"/>
                </a:solidFill>
              </a:rPr>
              <a:t>Solution</a:t>
            </a:r>
          </a:p>
          <a:p>
            <a:pPr marL="0" indent="0">
              <a:buNone/>
            </a:pPr>
            <a:r>
              <a:rPr lang="en-GB" dirty="0" smtClean="0">
                <a:solidFill>
                  <a:srgbClr val="336699"/>
                </a:solidFill>
              </a:rPr>
              <a:t>p</a:t>
            </a:r>
            <a:r>
              <a:rPr lang="en-GB" baseline="-25000" dirty="0" smtClean="0">
                <a:solidFill>
                  <a:srgbClr val="336699"/>
                </a:solidFill>
              </a:rPr>
              <a:t>1</a:t>
            </a:r>
            <a:r>
              <a:rPr lang="en-GB" dirty="0" smtClean="0">
                <a:solidFill>
                  <a:srgbClr val="336699"/>
                </a:solidFill>
              </a:rPr>
              <a:t>V</a:t>
            </a:r>
            <a:r>
              <a:rPr lang="en-GB" baseline="-25000" dirty="0" smtClean="0">
                <a:solidFill>
                  <a:srgbClr val="336699"/>
                </a:solidFill>
              </a:rPr>
              <a:t>1</a:t>
            </a:r>
            <a:r>
              <a:rPr lang="en-GB" dirty="0" smtClean="0">
                <a:solidFill>
                  <a:srgbClr val="336699"/>
                </a:solidFill>
              </a:rPr>
              <a:t> = p</a:t>
            </a:r>
            <a:r>
              <a:rPr lang="en-GB" baseline="-25000" dirty="0" smtClean="0">
                <a:solidFill>
                  <a:srgbClr val="336699"/>
                </a:solidFill>
              </a:rPr>
              <a:t>2</a:t>
            </a:r>
            <a:r>
              <a:rPr lang="en-GB" dirty="0" smtClean="0">
                <a:solidFill>
                  <a:srgbClr val="336699"/>
                </a:solidFill>
              </a:rPr>
              <a:t>V</a:t>
            </a:r>
            <a:r>
              <a:rPr lang="en-GB" baseline="-25000" dirty="0" smtClean="0">
                <a:solidFill>
                  <a:srgbClr val="336699"/>
                </a:solidFill>
              </a:rPr>
              <a:t>2</a:t>
            </a:r>
          </a:p>
          <a:p>
            <a:pPr marL="0" indent="0">
              <a:buNone/>
            </a:pPr>
            <a:r>
              <a:rPr lang="en-GB" dirty="0" smtClean="0">
                <a:solidFill>
                  <a:srgbClr val="336699"/>
                </a:solidFill>
              </a:rPr>
              <a:t>p</a:t>
            </a:r>
            <a:r>
              <a:rPr lang="en-GB" baseline="-25000" dirty="0" smtClean="0">
                <a:solidFill>
                  <a:srgbClr val="336699"/>
                </a:solidFill>
              </a:rPr>
              <a:t>1</a:t>
            </a:r>
            <a:r>
              <a:rPr lang="en-GB" dirty="0" smtClean="0">
                <a:solidFill>
                  <a:srgbClr val="336699"/>
                </a:solidFill>
              </a:rPr>
              <a:t> x 6 = 1.0 x 10</a:t>
            </a:r>
            <a:r>
              <a:rPr lang="en-GB" baseline="30000" dirty="0" smtClean="0">
                <a:solidFill>
                  <a:srgbClr val="336699"/>
                </a:solidFill>
              </a:rPr>
              <a:t>5</a:t>
            </a:r>
            <a:r>
              <a:rPr lang="en-GB" dirty="0" smtClean="0">
                <a:solidFill>
                  <a:srgbClr val="336699"/>
                </a:solidFill>
              </a:rPr>
              <a:t> x 18</a:t>
            </a:r>
          </a:p>
          <a:p>
            <a:pPr marL="0" indent="0">
              <a:buNone/>
            </a:pPr>
            <a:r>
              <a:rPr lang="en-GB" dirty="0" smtClean="0">
                <a:solidFill>
                  <a:srgbClr val="336699"/>
                </a:solidFill>
              </a:rPr>
              <a:t>p</a:t>
            </a:r>
            <a:r>
              <a:rPr lang="en-GB" baseline="-25000" dirty="0" smtClean="0">
                <a:solidFill>
                  <a:srgbClr val="336699"/>
                </a:solidFill>
              </a:rPr>
              <a:t>1</a:t>
            </a:r>
            <a:r>
              <a:rPr lang="en-GB" dirty="0" smtClean="0">
                <a:solidFill>
                  <a:srgbClr val="336699"/>
                </a:solidFill>
              </a:rPr>
              <a:t> = (1.0 x 10</a:t>
            </a:r>
            <a:r>
              <a:rPr lang="en-GB" baseline="30000" dirty="0" smtClean="0">
                <a:solidFill>
                  <a:srgbClr val="336699"/>
                </a:solidFill>
              </a:rPr>
              <a:t>5</a:t>
            </a:r>
            <a:r>
              <a:rPr lang="en-GB" dirty="0" smtClean="0">
                <a:solidFill>
                  <a:srgbClr val="336699"/>
                </a:solidFill>
              </a:rPr>
              <a:t> x 18) / 6</a:t>
            </a:r>
          </a:p>
          <a:p>
            <a:pPr marL="0" indent="0">
              <a:buNone/>
            </a:pPr>
            <a:r>
              <a:rPr lang="en-GB" dirty="0" smtClean="0">
                <a:solidFill>
                  <a:srgbClr val="336699"/>
                </a:solidFill>
              </a:rPr>
              <a:t>p</a:t>
            </a:r>
            <a:r>
              <a:rPr lang="en-GB" baseline="-25000" dirty="0" smtClean="0">
                <a:solidFill>
                  <a:srgbClr val="336699"/>
                </a:solidFill>
              </a:rPr>
              <a:t>1</a:t>
            </a:r>
            <a:r>
              <a:rPr lang="en-GB" dirty="0" smtClean="0">
                <a:solidFill>
                  <a:srgbClr val="336699"/>
                </a:solidFill>
              </a:rPr>
              <a:t> = 3.0 x 10</a:t>
            </a:r>
            <a:r>
              <a:rPr lang="en-GB" baseline="30000" dirty="0" smtClean="0">
                <a:solidFill>
                  <a:srgbClr val="336699"/>
                </a:solidFill>
              </a:rPr>
              <a:t>5</a:t>
            </a:r>
            <a:r>
              <a:rPr lang="en-GB" dirty="0" smtClean="0">
                <a:solidFill>
                  <a:srgbClr val="336699"/>
                </a:solidFill>
              </a:rPr>
              <a:t> Pa</a:t>
            </a:r>
            <a:endParaRPr lang="en-GB" dirty="0">
              <a:solidFill>
                <a:srgbClr val="336699"/>
              </a:solidFill>
            </a:endParaRPr>
          </a:p>
        </p:txBody>
      </p:sp>
    </p:spTree>
    <p:extLst>
      <p:ext uri="{BB962C8B-B14F-4D97-AF65-F5344CB8AC3E}">
        <p14:creationId xmlns:p14="http://schemas.microsoft.com/office/powerpoint/2010/main" val="10851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From practical work, or research, find the relationship between pressure, force and area of contact.</a:t>
            </a:r>
          </a:p>
          <a:p>
            <a:pPr marL="0" indent="0">
              <a:buNone/>
            </a:pPr>
            <a:endParaRPr lang="en-GB" dirty="0" smtClean="0">
              <a:solidFill>
                <a:srgbClr val="336699"/>
              </a:solidFill>
            </a:endParaRPr>
          </a:p>
          <a:p>
            <a:pPr marL="0" indent="0" algn="ctr">
              <a:buNone/>
            </a:pPr>
            <a:endParaRPr lang="en-GB" dirty="0"/>
          </a:p>
        </p:txBody>
      </p:sp>
      <p:pic>
        <p:nvPicPr>
          <p:cNvPr id="5" name="Picture 4"/>
          <p:cNvPicPr>
            <a:picLocks noChangeAspect="1"/>
          </p:cNvPicPr>
          <p:nvPr/>
        </p:nvPicPr>
        <p:blipFill>
          <a:blip r:embed="rId2"/>
          <a:stretch>
            <a:fillRect/>
          </a:stretch>
        </p:blipFill>
        <p:spPr>
          <a:xfrm>
            <a:off x="5876693" y="2801623"/>
            <a:ext cx="5352586" cy="3465195"/>
          </a:xfrm>
          <a:prstGeom prst="rect">
            <a:avLst/>
          </a:prstGeom>
        </p:spPr>
      </p:pic>
      <p:pic>
        <p:nvPicPr>
          <p:cNvPr id="6" name="Picture 5"/>
          <p:cNvPicPr>
            <a:picLocks noChangeAspect="1"/>
          </p:cNvPicPr>
          <p:nvPr/>
        </p:nvPicPr>
        <p:blipFill>
          <a:blip r:embed="rId3"/>
          <a:stretch>
            <a:fillRect/>
          </a:stretch>
        </p:blipFill>
        <p:spPr>
          <a:xfrm>
            <a:off x="1006772" y="2801623"/>
            <a:ext cx="4701350" cy="3524250"/>
          </a:xfrm>
          <a:prstGeom prst="rect">
            <a:avLst/>
          </a:prstGeom>
        </p:spPr>
      </p:pic>
    </p:spTree>
    <p:extLst>
      <p:ext uri="{BB962C8B-B14F-4D97-AF65-F5344CB8AC3E}">
        <p14:creationId xmlns:p14="http://schemas.microsoft.com/office/powerpoint/2010/main" val="37352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Boyle’s Law Example Two</a:t>
            </a:r>
          </a:p>
          <a:p>
            <a:pPr marL="0" indent="0">
              <a:buNone/>
            </a:pPr>
            <a:r>
              <a:rPr lang="en-GB" dirty="0" smtClean="0">
                <a:solidFill>
                  <a:srgbClr val="336699"/>
                </a:solidFill>
              </a:rPr>
              <a:t>A cylinder containing an inert gas has a volume of 0.06 m</a:t>
            </a:r>
            <a:r>
              <a:rPr lang="en-GB" baseline="30000" dirty="0" smtClean="0">
                <a:solidFill>
                  <a:srgbClr val="336699"/>
                </a:solidFill>
              </a:rPr>
              <a:t>3</a:t>
            </a:r>
            <a:r>
              <a:rPr lang="en-GB" dirty="0" smtClean="0">
                <a:solidFill>
                  <a:srgbClr val="336699"/>
                </a:solidFill>
              </a:rPr>
              <a:t>. The pressure of the gas in the cylinder is 1.8 x 10</a:t>
            </a:r>
            <a:r>
              <a:rPr lang="en-GB" baseline="30000" dirty="0" smtClean="0">
                <a:solidFill>
                  <a:srgbClr val="336699"/>
                </a:solidFill>
              </a:rPr>
              <a:t>6</a:t>
            </a:r>
            <a:r>
              <a:rPr lang="en-GB" dirty="0" smtClean="0">
                <a:solidFill>
                  <a:srgbClr val="336699"/>
                </a:solidFill>
              </a:rPr>
              <a:t> Pa. Calculate the volume occupied by the gas at atmospheric pressure of 1.01 x 10</a:t>
            </a:r>
            <a:r>
              <a:rPr lang="en-GB" baseline="30000" dirty="0" smtClean="0">
                <a:solidFill>
                  <a:srgbClr val="336699"/>
                </a:solidFill>
              </a:rPr>
              <a:t>5</a:t>
            </a:r>
            <a:r>
              <a:rPr lang="en-GB" dirty="0" smtClean="0">
                <a:solidFill>
                  <a:srgbClr val="336699"/>
                </a:solidFill>
              </a:rPr>
              <a:t> Pa.</a:t>
            </a:r>
          </a:p>
          <a:p>
            <a:pPr marL="0" indent="0">
              <a:buNone/>
            </a:pPr>
            <a:r>
              <a:rPr lang="en-GB" b="1" u="sng" dirty="0" smtClean="0">
                <a:solidFill>
                  <a:srgbClr val="336699"/>
                </a:solidFill>
              </a:rPr>
              <a:t>Solution</a:t>
            </a:r>
          </a:p>
          <a:p>
            <a:pPr marL="0" indent="0">
              <a:buNone/>
            </a:pPr>
            <a:r>
              <a:rPr lang="en-GB" dirty="0" smtClean="0">
                <a:solidFill>
                  <a:srgbClr val="336699"/>
                </a:solidFill>
              </a:rPr>
              <a:t>p</a:t>
            </a:r>
            <a:r>
              <a:rPr lang="en-GB" baseline="-25000" dirty="0" smtClean="0">
                <a:solidFill>
                  <a:srgbClr val="336699"/>
                </a:solidFill>
              </a:rPr>
              <a:t>1</a:t>
            </a:r>
            <a:r>
              <a:rPr lang="en-GB" dirty="0" smtClean="0">
                <a:solidFill>
                  <a:srgbClr val="336699"/>
                </a:solidFill>
              </a:rPr>
              <a:t>V</a:t>
            </a:r>
            <a:r>
              <a:rPr lang="en-GB" baseline="-25000" dirty="0" smtClean="0">
                <a:solidFill>
                  <a:srgbClr val="336699"/>
                </a:solidFill>
              </a:rPr>
              <a:t>1</a:t>
            </a:r>
            <a:r>
              <a:rPr lang="en-GB" dirty="0" smtClean="0">
                <a:solidFill>
                  <a:srgbClr val="336699"/>
                </a:solidFill>
              </a:rPr>
              <a:t> = p</a:t>
            </a:r>
            <a:r>
              <a:rPr lang="en-GB" baseline="-25000" dirty="0" smtClean="0">
                <a:solidFill>
                  <a:srgbClr val="336699"/>
                </a:solidFill>
              </a:rPr>
              <a:t>2</a:t>
            </a:r>
            <a:r>
              <a:rPr lang="en-GB" dirty="0" smtClean="0">
                <a:solidFill>
                  <a:srgbClr val="336699"/>
                </a:solidFill>
              </a:rPr>
              <a:t>V</a:t>
            </a:r>
            <a:r>
              <a:rPr lang="en-GB" baseline="-25000" dirty="0" smtClean="0">
                <a:solidFill>
                  <a:srgbClr val="336699"/>
                </a:solidFill>
              </a:rPr>
              <a:t>2</a:t>
            </a:r>
          </a:p>
          <a:p>
            <a:pPr marL="0" indent="0">
              <a:buNone/>
            </a:pPr>
            <a:r>
              <a:rPr lang="en-GB" dirty="0" smtClean="0">
                <a:solidFill>
                  <a:srgbClr val="336699"/>
                </a:solidFill>
              </a:rPr>
              <a:t>1.8 x 10</a:t>
            </a:r>
            <a:r>
              <a:rPr lang="en-GB" baseline="30000" dirty="0" smtClean="0">
                <a:solidFill>
                  <a:srgbClr val="336699"/>
                </a:solidFill>
              </a:rPr>
              <a:t>6</a:t>
            </a:r>
            <a:r>
              <a:rPr lang="en-GB" dirty="0" smtClean="0">
                <a:solidFill>
                  <a:srgbClr val="336699"/>
                </a:solidFill>
              </a:rPr>
              <a:t> x 0.06 = 1.01 x 10</a:t>
            </a:r>
            <a:r>
              <a:rPr lang="en-GB" baseline="30000" dirty="0" smtClean="0">
                <a:solidFill>
                  <a:srgbClr val="336699"/>
                </a:solidFill>
              </a:rPr>
              <a:t>5</a:t>
            </a:r>
            <a:r>
              <a:rPr lang="en-GB" dirty="0" smtClean="0">
                <a:solidFill>
                  <a:srgbClr val="336699"/>
                </a:solidFill>
              </a:rPr>
              <a:t> x V</a:t>
            </a:r>
            <a:r>
              <a:rPr lang="en-GB" baseline="-25000" dirty="0" smtClean="0">
                <a:solidFill>
                  <a:srgbClr val="336699"/>
                </a:solidFill>
              </a:rPr>
              <a:t>2</a:t>
            </a:r>
          </a:p>
          <a:p>
            <a:pPr marL="0" indent="0">
              <a:buNone/>
            </a:pPr>
            <a:r>
              <a:rPr lang="en-GB" dirty="0" smtClean="0">
                <a:solidFill>
                  <a:srgbClr val="336699"/>
                </a:solidFill>
              </a:rPr>
              <a:t>V</a:t>
            </a:r>
            <a:r>
              <a:rPr lang="en-GB" baseline="-25000" dirty="0" smtClean="0">
                <a:solidFill>
                  <a:srgbClr val="336699"/>
                </a:solidFill>
              </a:rPr>
              <a:t>2</a:t>
            </a:r>
            <a:r>
              <a:rPr lang="en-GB" dirty="0" smtClean="0">
                <a:solidFill>
                  <a:srgbClr val="336699"/>
                </a:solidFill>
              </a:rPr>
              <a:t> = (1.8 x 10</a:t>
            </a:r>
            <a:r>
              <a:rPr lang="en-GB" baseline="30000" dirty="0" smtClean="0">
                <a:solidFill>
                  <a:srgbClr val="336699"/>
                </a:solidFill>
              </a:rPr>
              <a:t>6</a:t>
            </a:r>
            <a:r>
              <a:rPr lang="en-GB" dirty="0" smtClean="0">
                <a:solidFill>
                  <a:srgbClr val="336699"/>
                </a:solidFill>
              </a:rPr>
              <a:t> x 0.06) / 1.01 x 10</a:t>
            </a:r>
            <a:r>
              <a:rPr lang="en-GB" baseline="30000" dirty="0" smtClean="0">
                <a:solidFill>
                  <a:srgbClr val="336699"/>
                </a:solidFill>
              </a:rPr>
              <a:t>5</a:t>
            </a:r>
          </a:p>
          <a:p>
            <a:pPr marL="0" indent="0">
              <a:buNone/>
            </a:pPr>
            <a:r>
              <a:rPr lang="en-GB" dirty="0" smtClean="0">
                <a:solidFill>
                  <a:srgbClr val="336699"/>
                </a:solidFill>
              </a:rPr>
              <a:t>V</a:t>
            </a:r>
            <a:r>
              <a:rPr lang="en-GB" baseline="-25000" dirty="0" smtClean="0">
                <a:solidFill>
                  <a:srgbClr val="336699"/>
                </a:solidFill>
              </a:rPr>
              <a:t>2</a:t>
            </a:r>
            <a:r>
              <a:rPr lang="en-GB" dirty="0" smtClean="0">
                <a:solidFill>
                  <a:srgbClr val="336699"/>
                </a:solidFill>
              </a:rPr>
              <a:t> = 1.07 m</a:t>
            </a:r>
            <a:r>
              <a:rPr lang="en-GB" baseline="30000" dirty="0" smtClean="0">
                <a:solidFill>
                  <a:srgbClr val="336699"/>
                </a:solidFill>
              </a:rPr>
              <a:t>3</a:t>
            </a:r>
            <a:endParaRPr lang="en-GB" baseline="30000" dirty="0">
              <a:solidFill>
                <a:srgbClr val="336699"/>
              </a:solidFill>
            </a:endParaRPr>
          </a:p>
        </p:txBody>
      </p:sp>
    </p:spTree>
    <p:extLst>
      <p:ext uri="{BB962C8B-B14F-4D97-AF65-F5344CB8AC3E}">
        <p14:creationId xmlns:p14="http://schemas.microsoft.com/office/powerpoint/2010/main" val="22946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Boyle’s Law Example Three</a:t>
            </a:r>
          </a:p>
          <a:p>
            <a:pPr marL="0" indent="0">
              <a:buNone/>
            </a:pPr>
            <a:r>
              <a:rPr lang="en-GB" dirty="0" smtClean="0">
                <a:solidFill>
                  <a:srgbClr val="336699"/>
                </a:solidFill>
              </a:rPr>
              <a:t>A water rocket is shown below.</a:t>
            </a:r>
          </a:p>
          <a:p>
            <a:pPr marL="0" indent="0" algn="ctr">
              <a:buNone/>
            </a:pPr>
            <a:endParaRPr lang="en-GB" dirty="0"/>
          </a:p>
        </p:txBody>
      </p:sp>
      <p:pic>
        <p:nvPicPr>
          <p:cNvPr id="4" name="Picture 3"/>
          <p:cNvPicPr>
            <a:picLocks noChangeAspect="1"/>
          </p:cNvPicPr>
          <p:nvPr/>
        </p:nvPicPr>
        <p:blipFill>
          <a:blip r:embed="rId2"/>
          <a:stretch>
            <a:fillRect/>
          </a:stretch>
        </p:blipFill>
        <p:spPr>
          <a:xfrm>
            <a:off x="1961469" y="2767013"/>
            <a:ext cx="7877175" cy="3409950"/>
          </a:xfrm>
          <a:prstGeom prst="rect">
            <a:avLst/>
          </a:prstGeom>
        </p:spPr>
      </p:pic>
    </p:spTree>
    <p:extLst>
      <p:ext uri="{BB962C8B-B14F-4D97-AF65-F5344CB8AC3E}">
        <p14:creationId xmlns:p14="http://schemas.microsoft.com/office/powerpoint/2010/main" val="23596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Boyle’s Law Example Three</a:t>
            </a:r>
          </a:p>
          <a:p>
            <a:pPr marL="0" indent="0">
              <a:buNone/>
            </a:pPr>
            <a:r>
              <a:rPr lang="en-GB" dirty="0" smtClean="0">
                <a:solidFill>
                  <a:srgbClr val="336699"/>
                </a:solidFill>
              </a:rPr>
              <a:t>Before being launched the pressure of the air is 1.74 x 10</a:t>
            </a:r>
            <a:r>
              <a:rPr lang="en-GB" baseline="30000" dirty="0" smtClean="0">
                <a:solidFill>
                  <a:srgbClr val="336699"/>
                </a:solidFill>
              </a:rPr>
              <a:t>5</a:t>
            </a:r>
            <a:r>
              <a:rPr lang="en-GB" dirty="0" smtClean="0">
                <a:solidFill>
                  <a:srgbClr val="336699"/>
                </a:solidFill>
              </a:rPr>
              <a:t> Pa. During the flight of the rocket the volume of air changes from 7.5 x 10</a:t>
            </a:r>
            <a:r>
              <a:rPr lang="en-GB" baseline="30000" dirty="0" smtClean="0">
                <a:solidFill>
                  <a:srgbClr val="336699"/>
                </a:solidFill>
              </a:rPr>
              <a:t>-4</a:t>
            </a:r>
            <a:r>
              <a:rPr lang="en-GB" dirty="0" smtClean="0">
                <a:solidFill>
                  <a:srgbClr val="336699"/>
                </a:solidFill>
              </a:rPr>
              <a:t> m</a:t>
            </a:r>
            <a:r>
              <a:rPr lang="en-GB" baseline="30000" dirty="0" smtClean="0">
                <a:solidFill>
                  <a:srgbClr val="336699"/>
                </a:solidFill>
              </a:rPr>
              <a:t>3</a:t>
            </a:r>
            <a:r>
              <a:rPr lang="en-GB" dirty="0" smtClean="0">
                <a:solidFill>
                  <a:srgbClr val="336699"/>
                </a:solidFill>
              </a:rPr>
              <a:t> to 8.7 x </a:t>
            </a:r>
            <a:r>
              <a:rPr lang="en-GB" dirty="0" smtClean="0">
                <a:solidFill>
                  <a:srgbClr val="336699"/>
                </a:solidFill>
              </a:rPr>
              <a:t>10</a:t>
            </a:r>
            <a:r>
              <a:rPr lang="en-GB" baseline="30000" dirty="0" smtClean="0">
                <a:solidFill>
                  <a:srgbClr val="336699"/>
                </a:solidFill>
              </a:rPr>
              <a:t>-4</a:t>
            </a:r>
            <a:r>
              <a:rPr lang="en-GB" dirty="0" smtClean="0">
                <a:solidFill>
                  <a:srgbClr val="336699"/>
                </a:solidFill>
              </a:rPr>
              <a:t> </a:t>
            </a:r>
            <a:r>
              <a:rPr lang="en-GB" dirty="0" smtClean="0">
                <a:solidFill>
                  <a:srgbClr val="336699"/>
                </a:solidFill>
              </a:rPr>
              <a:t>m</a:t>
            </a:r>
            <a:r>
              <a:rPr lang="en-GB" baseline="30000" dirty="0" smtClean="0">
                <a:solidFill>
                  <a:srgbClr val="336699"/>
                </a:solidFill>
              </a:rPr>
              <a:t>3</a:t>
            </a:r>
            <a:r>
              <a:rPr lang="en-GB" dirty="0" smtClean="0">
                <a:solidFill>
                  <a:srgbClr val="336699"/>
                </a:solidFill>
              </a:rPr>
              <a:t>. Calculate the new pressure inside the water rocket.</a:t>
            </a:r>
          </a:p>
          <a:p>
            <a:pPr marL="0" lvl="0" indent="0">
              <a:buNone/>
            </a:pPr>
            <a:r>
              <a:rPr lang="en-GB" b="1" u="sng" dirty="0">
                <a:solidFill>
                  <a:srgbClr val="336699"/>
                </a:solidFill>
              </a:rPr>
              <a:t>Solution</a:t>
            </a:r>
          </a:p>
          <a:p>
            <a:pPr marL="0" lvl="0" indent="0">
              <a:buNone/>
            </a:pPr>
            <a:r>
              <a:rPr lang="en-GB" dirty="0">
                <a:solidFill>
                  <a:srgbClr val="336699"/>
                </a:solidFill>
              </a:rPr>
              <a:t>p</a:t>
            </a:r>
            <a:r>
              <a:rPr lang="en-GB" baseline="-25000" dirty="0">
                <a:solidFill>
                  <a:srgbClr val="336699"/>
                </a:solidFill>
              </a:rPr>
              <a:t>1</a:t>
            </a:r>
            <a:r>
              <a:rPr lang="en-GB" dirty="0">
                <a:solidFill>
                  <a:srgbClr val="336699"/>
                </a:solidFill>
              </a:rPr>
              <a:t>V</a:t>
            </a:r>
            <a:r>
              <a:rPr lang="en-GB" baseline="-25000" dirty="0">
                <a:solidFill>
                  <a:srgbClr val="336699"/>
                </a:solidFill>
              </a:rPr>
              <a:t>1</a:t>
            </a:r>
            <a:r>
              <a:rPr lang="en-GB" dirty="0">
                <a:solidFill>
                  <a:srgbClr val="336699"/>
                </a:solidFill>
              </a:rPr>
              <a:t> = p</a:t>
            </a:r>
            <a:r>
              <a:rPr lang="en-GB" baseline="-25000" dirty="0">
                <a:solidFill>
                  <a:srgbClr val="336699"/>
                </a:solidFill>
              </a:rPr>
              <a:t>2</a:t>
            </a:r>
            <a:r>
              <a:rPr lang="en-GB" dirty="0">
                <a:solidFill>
                  <a:srgbClr val="336699"/>
                </a:solidFill>
              </a:rPr>
              <a:t>V</a:t>
            </a:r>
            <a:r>
              <a:rPr lang="en-GB" baseline="-25000" dirty="0">
                <a:solidFill>
                  <a:srgbClr val="336699"/>
                </a:solidFill>
              </a:rPr>
              <a:t>2</a:t>
            </a:r>
          </a:p>
          <a:p>
            <a:pPr marL="0" lvl="0" indent="0">
              <a:buNone/>
            </a:pPr>
            <a:r>
              <a:rPr lang="en-GB" dirty="0" smtClean="0">
                <a:solidFill>
                  <a:srgbClr val="336699"/>
                </a:solidFill>
              </a:rPr>
              <a:t>1.74 </a:t>
            </a:r>
            <a:r>
              <a:rPr lang="en-GB" dirty="0">
                <a:solidFill>
                  <a:srgbClr val="336699"/>
                </a:solidFill>
              </a:rPr>
              <a:t>x </a:t>
            </a:r>
            <a:r>
              <a:rPr lang="en-GB" dirty="0" smtClean="0">
                <a:solidFill>
                  <a:srgbClr val="336699"/>
                </a:solidFill>
              </a:rPr>
              <a:t>10</a:t>
            </a:r>
            <a:r>
              <a:rPr lang="en-GB" baseline="30000" dirty="0" smtClean="0">
                <a:solidFill>
                  <a:srgbClr val="336699"/>
                </a:solidFill>
              </a:rPr>
              <a:t>5</a:t>
            </a:r>
            <a:r>
              <a:rPr lang="en-GB" dirty="0" smtClean="0">
                <a:solidFill>
                  <a:srgbClr val="336699"/>
                </a:solidFill>
              </a:rPr>
              <a:t> </a:t>
            </a:r>
            <a:r>
              <a:rPr lang="en-GB" dirty="0">
                <a:solidFill>
                  <a:srgbClr val="336699"/>
                </a:solidFill>
              </a:rPr>
              <a:t>x </a:t>
            </a:r>
            <a:r>
              <a:rPr lang="en-GB" dirty="0" smtClean="0">
                <a:solidFill>
                  <a:srgbClr val="336699"/>
                </a:solidFill>
              </a:rPr>
              <a:t>7.5 x 10</a:t>
            </a:r>
            <a:r>
              <a:rPr lang="en-GB" baseline="30000" dirty="0" smtClean="0">
                <a:solidFill>
                  <a:srgbClr val="336699"/>
                </a:solidFill>
              </a:rPr>
              <a:t>-4</a:t>
            </a:r>
            <a:r>
              <a:rPr lang="en-GB" dirty="0" smtClean="0">
                <a:solidFill>
                  <a:srgbClr val="336699"/>
                </a:solidFill>
              </a:rPr>
              <a:t> </a:t>
            </a:r>
            <a:r>
              <a:rPr lang="en-GB" dirty="0">
                <a:solidFill>
                  <a:srgbClr val="336699"/>
                </a:solidFill>
              </a:rPr>
              <a:t>= </a:t>
            </a:r>
            <a:r>
              <a:rPr lang="en-GB" dirty="0" smtClean="0">
                <a:solidFill>
                  <a:srgbClr val="336699"/>
                </a:solidFill>
              </a:rPr>
              <a:t>p</a:t>
            </a:r>
            <a:r>
              <a:rPr lang="en-GB" baseline="-25000" dirty="0" smtClean="0">
                <a:solidFill>
                  <a:srgbClr val="336699"/>
                </a:solidFill>
              </a:rPr>
              <a:t>2</a:t>
            </a:r>
            <a:r>
              <a:rPr lang="en-GB" dirty="0" smtClean="0">
                <a:solidFill>
                  <a:srgbClr val="336699"/>
                </a:solidFill>
              </a:rPr>
              <a:t> x 8.7 </a:t>
            </a:r>
            <a:r>
              <a:rPr lang="en-GB" dirty="0">
                <a:solidFill>
                  <a:srgbClr val="336699"/>
                </a:solidFill>
              </a:rPr>
              <a:t>x </a:t>
            </a:r>
            <a:r>
              <a:rPr lang="en-GB" dirty="0" smtClean="0">
                <a:solidFill>
                  <a:srgbClr val="336699"/>
                </a:solidFill>
              </a:rPr>
              <a:t>10</a:t>
            </a:r>
            <a:r>
              <a:rPr lang="en-GB" baseline="30000" dirty="0" smtClean="0">
                <a:solidFill>
                  <a:srgbClr val="336699"/>
                </a:solidFill>
              </a:rPr>
              <a:t>-4</a:t>
            </a:r>
            <a:r>
              <a:rPr lang="en-GB" dirty="0" smtClean="0">
                <a:solidFill>
                  <a:srgbClr val="336699"/>
                </a:solidFill>
              </a:rPr>
              <a:t> </a:t>
            </a:r>
            <a:endParaRPr lang="en-GB" baseline="-25000" dirty="0">
              <a:solidFill>
                <a:srgbClr val="336699"/>
              </a:solidFill>
            </a:endParaRPr>
          </a:p>
          <a:p>
            <a:pPr marL="0" lvl="0" indent="0">
              <a:buNone/>
            </a:pPr>
            <a:r>
              <a:rPr lang="en-GB" dirty="0" smtClean="0">
                <a:solidFill>
                  <a:srgbClr val="336699"/>
                </a:solidFill>
              </a:rPr>
              <a:t>p</a:t>
            </a:r>
            <a:r>
              <a:rPr lang="en-GB" baseline="-25000" dirty="0" smtClean="0">
                <a:solidFill>
                  <a:srgbClr val="336699"/>
                </a:solidFill>
              </a:rPr>
              <a:t>2</a:t>
            </a:r>
            <a:r>
              <a:rPr lang="en-GB" dirty="0" smtClean="0">
                <a:solidFill>
                  <a:srgbClr val="336699"/>
                </a:solidFill>
              </a:rPr>
              <a:t> </a:t>
            </a:r>
            <a:r>
              <a:rPr lang="en-GB" dirty="0">
                <a:solidFill>
                  <a:srgbClr val="336699"/>
                </a:solidFill>
              </a:rPr>
              <a:t>= (</a:t>
            </a:r>
            <a:r>
              <a:rPr lang="en-GB" dirty="0" smtClean="0">
                <a:solidFill>
                  <a:srgbClr val="336699"/>
                </a:solidFill>
              </a:rPr>
              <a:t>1.74 </a:t>
            </a:r>
            <a:r>
              <a:rPr lang="en-GB" dirty="0">
                <a:solidFill>
                  <a:srgbClr val="336699"/>
                </a:solidFill>
              </a:rPr>
              <a:t>x </a:t>
            </a:r>
            <a:r>
              <a:rPr lang="en-GB" dirty="0" smtClean="0">
                <a:solidFill>
                  <a:srgbClr val="336699"/>
                </a:solidFill>
              </a:rPr>
              <a:t>10</a:t>
            </a:r>
            <a:r>
              <a:rPr lang="en-GB" baseline="30000" dirty="0" smtClean="0">
                <a:solidFill>
                  <a:srgbClr val="336699"/>
                </a:solidFill>
              </a:rPr>
              <a:t>5</a:t>
            </a:r>
            <a:r>
              <a:rPr lang="en-GB" dirty="0" smtClean="0">
                <a:solidFill>
                  <a:srgbClr val="336699"/>
                </a:solidFill>
              </a:rPr>
              <a:t> </a:t>
            </a:r>
            <a:r>
              <a:rPr lang="en-GB" dirty="0">
                <a:solidFill>
                  <a:srgbClr val="336699"/>
                </a:solidFill>
              </a:rPr>
              <a:t>x </a:t>
            </a:r>
            <a:r>
              <a:rPr lang="en-GB" dirty="0" smtClean="0">
                <a:solidFill>
                  <a:srgbClr val="336699"/>
                </a:solidFill>
              </a:rPr>
              <a:t>7.5 x 10</a:t>
            </a:r>
            <a:r>
              <a:rPr lang="en-GB" baseline="30000" dirty="0" smtClean="0">
                <a:solidFill>
                  <a:srgbClr val="336699"/>
                </a:solidFill>
              </a:rPr>
              <a:t>-4</a:t>
            </a:r>
            <a:r>
              <a:rPr lang="en-GB" dirty="0" smtClean="0">
                <a:solidFill>
                  <a:srgbClr val="336699"/>
                </a:solidFill>
              </a:rPr>
              <a:t>) </a:t>
            </a:r>
            <a:r>
              <a:rPr lang="en-GB" dirty="0">
                <a:solidFill>
                  <a:srgbClr val="336699"/>
                </a:solidFill>
              </a:rPr>
              <a:t>/ </a:t>
            </a:r>
            <a:r>
              <a:rPr lang="en-GB" dirty="0" smtClean="0">
                <a:solidFill>
                  <a:srgbClr val="336699"/>
                </a:solidFill>
              </a:rPr>
              <a:t>8.7 </a:t>
            </a:r>
            <a:r>
              <a:rPr lang="en-GB" dirty="0">
                <a:solidFill>
                  <a:srgbClr val="336699"/>
                </a:solidFill>
              </a:rPr>
              <a:t>x </a:t>
            </a:r>
            <a:r>
              <a:rPr lang="en-GB" dirty="0" smtClean="0">
                <a:solidFill>
                  <a:srgbClr val="336699"/>
                </a:solidFill>
              </a:rPr>
              <a:t>10</a:t>
            </a:r>
            <a:r>
              <a:rPr lang="en-GB" baseline="30000" dirty="0" smtClean="0">
                <a:solidFill>
                  <a:srgbClr val="336699"/>
                </a:solidFill>
              </a:rPr>
              <a:t>-4</a:t>
            </a:r>
            <a:endParaRPr lang="en-GB" baseline="30000" dirty="0">
              <a:solidFill>
                <a:srgbClr val="336699"/>
              </a:solidFill>
            </a:endParaRPr>
          </a:p>
          <a:p>
            <a:pPr marL="0" lvl="0" indent="0">
              <a:buNone/>
            </a:pPr>
            <a:r>
              <a:rPr lang="en-GB" dirty="0" smtClean="0">
                <a:solidFill>
                  <a:srgbClr val="336699"/>
                </a:solidFill>
              </a:rPr>
              <a:t>p</a:t>
            </a:r>
            <a:r>
              <a:rPr lang="en-GB" baseline="-25000" dirty="0" smtClean="0">
                <a:solidFill>
                  <a:srgbClr val="336699"/>
                </a:solidFill>
              </a:rPr>
              <a:t>2</a:t>
            </a:r>
            <a:r>
              <a:rPr lang="en-GB" dirty="0" smtClean="0">
                <a:solidFill>
                  <a:srgbClr val="336699"/>
                </a:solidFill>
              </a:rPr>
              <a:t> </a:t>
            </a:r>
            <a:r>
              <a:rPr lang="en-GB" dirty="0">
                <a:solidFill>
                  <a:srgbClr val="336699"/>
                </a:solidFill>
              </a:rPr>
              <a:t>= </a:t>
            </a:r>
            <a:r>
              <a:rPr lang="en-GB" dirty="0" smtClean="0">
                <a:solidFill>
                  <a:srgbClr val="336699"/>
                </a:solidFill>
              </a:rPr>
              <a:t>1.5 x </a:t>
            </a:r>
            <a:r>
              <a:rPr lang="en-GB" dirty="0" smtClean="0">
                <a:solidFill>
                  <a:srgbClr val="336699"/>
                </a:solidFill>
              </a:rPr>
              <a:t>10</a:t>
            </a:r>
            <a:r>
              <a:rPr lang="en-GB" baseline="30000" dirty="0">
                <a:solidFill>
                  <a:srgbClr val="336699"/>
                </a:solidFill>
              </a:rPr>
              <a:t>5</a:t>
            </a:r>
            <a:r>
              <a:rPr lang="en-GB" dirty="0" smtClean="0">
                <a:solidFill>
                  <a:srgbClr val="336699"/>
                </a:solidFill>
              </a:rPr>
              <a:t> </a:t>
            </a:r>
            <a:r>
              <a:rPr lang="en-GB" dirty="0" smtClean="0">
                <a:solidFill>
                  <a:srgbClr val="336699"/>
                </a:solidFill>
              </a:rPr>
              <a:t>Pa</a:t>
            </a:r>
            <a:endParaRPr lang="en-GB" baseline="30000" dirty="0">
              <a:solidFill>
                <a:srgbClr val="336699"/>
              </a:solidFill>
            </a:endParaRPr>
          </a:p>
          <a:p>
            <a:pPr marL="0" indent="0">
              <a:buNone/>
            </a:pPr>
            <a:endParaRPr lang="en-GB" dirty="0"/>
          </a:p>
        </p:txBody>
      </p:sp>
    </p:spTree>
    <p:extLst>
      <p:ext uri="{BB962C8B-B14F-4D97-AF65-F5344CB8AC3E}">
        <p14:creationId xmlns:p14="http://schemas.microsoft.com/office/powerpoint/2010/main" val="12046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00187823"/>
              </p:ext>
            </p:extLst>
          </p:nvPr>
        </p:nvGraphicFramePr>
        <p:xfrm>
          <a:off x="2032000" y="2380515"/>
          <a:ext cx="8128000" cy="3200400"/>
        </p:xfrm>
        <a:graphic>
          <a:graphicData uri="http://schemas.openxmlformats.org/drawingml/2006/table">
            <a:tbl>
              <a:tblPr firstRow="1" bandRow="1">
                <a:tableStyleId>{5940675A-B579-460E-94D1-54222C63F5DA}</a:tableStyleId>
              </a:tblPr>
              <a:tblGrid>
                <a:gridCol w="2032000"/>
                <a:gridCol w="2038220"/>
                <a:gridCol w="2025780"/>
                <a:gridCol w="2032000"/>
              </a:tblGrid>
              <a:tr h="370840">
                <a:tc>
                  <a:txBody>
                    <a:bodyPr/>
                    <a:lstStyle/>
                    <a:p>
                      <a:pPr algn="ctr"/>
                      <a:r>
                        <a:rPr lang="en-GB" sz="2400" b="1" dirty="0" smtClean="0">
                          <a:solidFill>
                            <a:srgbClr val="336699"/>
                          </a:solidFill>
                        </a:rPr>
                        <a:t>p</a:t>
                      </a:r>
                      <a:r>
                        <a:rPr lang="en-GB" sz="2400" b="1" baseline="-25000" dirty="0" smtClean="0">
                          <a:solidFill>
                            <a:srgbClr val="336699"/>
                          </a:solidFill>
                        </a:rPr>
                        <a:t>1</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V</a:t>
                      </a:r>
                      <a:r>
                        <a:rPr lang="en-GB" sz="2400" b="1" baseline="-25000" dirty="0" smtClean="0">
                          <a:solidFill>
                            <a:srgbClr val="336699"/>
                          </a:solidFill>
                        </a:rPr>
                        <a:t>1</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c>
                  <a:txBody>
                    <a:bodyPr/>
                    <a:lstStyle/>
                    <a:p>
                      <a:pPr algn="ctr"/>
                      <a:r>
                        <a:rPr lang="en-GB" sz="2400" b="1" dirty="0" smtClean="0">
                          <a:solidFill>
                            <a:srgbClr val="336699"/>
                          </a:solidFill>
                        </a:rPr>
                        <a:t>p</a:t>
                      </a:r>
                      <a:r>
                        <a:rPr lang="en-GB" sz="2400" b="1" baseline="-25000" dirty="0" smtClean="0">
                          <a:solidFill>
                            <a:srgbClr val="336699"/>
                          </a:solidFill>
                        </a:rPr>
                        <a:t>2</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V</a:t>
                      </a:r>
                      <a:r>
                        <a:rPr lang="en-GB" sz="2400" b="1" baseline="-25000" dirty="0" smtClean="0">
                          <a:solidFill>
                            <a:srgbClr val="336699"/>
                          </a:solidFill>
                        </a:rPr>
                        <a:t>2</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r>
              <a:tr h="370840">
                <a:tc>
                  <a:txBody>
                    <a:bodyPr/>
                    <a:lstStyle/>
                    <a:p>
                      <a:pPr algn="ctr"/>
                      <a:r>
                        <a:rPr lang="en-GB" sz="2400" dirty="0" smtClean="0">
                          <a:solidFill>
                            <a:srgbClr val="336699"/>
                          </a:solidFill>
                        </a:rPr>
                        <a:t>2.5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5.0</a:t>
                      </a:r>
                      <a:r>
                        <a:rPr lang="en-GB" sz="2400" baseline="0" dirty="0" smtClean="0">
                          <a:solidFill>
                            <a:srgbClr val="336699"/>
                          </a:solidFill>
                        </a:rPr>
                        <a:t>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r>
              <a:tr h="370840">
                <a:tc>
                  <a:txBody>
                    <a:bodyPr/>
                    <a:lstStyle/>
                    <a:p>
                      <a:pPr algn="ctr"/>
                      <a:r>
                        <a:rPr lang="en-GB" sz="2400" dirty="0" smtClean="0">
                          <a:solidFill>
                            <a:srgbClr val="336699"/>
                          </a:solidFill>
                        </a:rPr>
                        <a:t>1.4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4.2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0.5</a:t>
                      </a:r>
                      <a:endParaRPr lang="en-GB" sz="2400"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2</a:t>
                      </a:r>
                      <a:endParaRPr lang="en-GB" sz="2400" dirty="0">
                        <a:solidFill>
                          <a:srgbClr val="336699"/>
                        </a:solidFill>
                      </a:endParaRPr>
                    </a:p>
                  </a:txBody>
                  <a:tcPr/>
                </a:tc>
                <a:tc>
                  <a:txBody>
                    <a:bodyPr/>
                    <a:lstStyle/>
                    <a:p>
                      <a:pPr algn="ctr"/>
                      <a:r>
                        <a:rPr lang="en-GB" sz="2400" dirty="0" smtClean="0">
                          <a:solidFill>
                            <a:srgbClr val="336699"/>
                          </a:solidFill>
                        </a:rPr>
                        <a:t>2.1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4</a:t>
                      </a:r>
                      <a:endParaRPr lang="en-GB" sz="2400"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c>
                  <a:txBody>
                    <a:bodyPr/>
                    <a:lstStyle/>
                    <a:p>
                      <a:pPr algn="ctr"/>
                      <a:r>
                        <a:rPr lang="en-GB" sz="2400" dirty="0" smtClean="0">
                          <a:solidFill>
                            <a:srgbClr val="336699"/>
                          </a:solidFill>
                        </a:rPr>
                        <a:t>3.5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0.6</a:t>
                      </a:r>
                      <a:endParaRPr lang="en-GB" sz="2400" dirty="0">
                        <a:solidFill>
                          <a:srgbClr val="336699"/>
                        </a:solidFill>
                      </a:endParaRPr>
                    </a:p>
                  </a:txBody>
                  <a:tcPr/>
                </a:tc>
              </a:tr>
              <a:tr h="370840">
                <a:tc>
                  <a:txBody>
                    <a:bodyPr/>
                    <a:lstStyle/>
                    <a:p>
                      <a:pPr algn="ctr"/>
                      <a:r>
                        <a:rPr lang="en-GB" sz="2400" dirty="0" smtClean="0">
                          <a:solidFill>
                            <a:srgbClr val="336699"/>
                          </a:solidFill>
                        </a:rPr>
                        <a:t>5.0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5</a:t>
                      </a:r>
                      <a:endParaRPr lang="en-GB" sz="2400" dirty="0">
                        <a:solidFill>
                          <a:srgbClr val="336699"/>
                        </a:solidFill>
                      </a:endParaRPr>
                    </a:p>
                  </a:txBody>
                  <a:tcPr/>
                </a:tc>
                <a:tc>
                  <a:txBody>
                    <a:bodyPr/>
                    <a:lstStyle/>
                    <a:p>
                      <a:pPr algn="ctr"/>
                      <a:r>
                        <a:rPr lang="en-GB" sz="2400" dirty="0" smtClean="0">
                          <a:solidFill>
                            <a:srgbClr val="336699"/>
                          </a:solidFill>
                        </a:rPr>
                        <a:t>1.0 x 10</a:t>
                      </a:r>
                      <a:r>
                        <a:rPr lang="en-GB" sz="2400" baseline="30000" dirty="0" smtClean="0">
                          <a:solidFill>
                            <a:srgbClr val="336699"/>
                          </a:solidFill>
                        </a:rPr>
                        <a:t>6</a:t>
                      </a:r>
                      <a:endParaRPr lang="en-GB" sz="2400" baseline="30000" dirty="0">
                        <a:solidFill>
                          <a:srgbClr val="336699"/>
                        </a:solidFill>
                      </a:endParaRPr>
                    </a:p>
                  </a:txBody>
                  <a:tcPr/>
                </a:tc>
                <a:tc>
                  <a:txBody>
                    <a:bodyPr/>
                    <a:lstStyle/>
                    <a:p>
                      <a:pPr algn="ctr"/>
                      <a:endParaRPr lang="en-GB" sz="2400" dirty="0">
                        <a:solidFill>
                          <a:srgbClr val="336699"/>
                        </a:solidFill>
                      </a:endParaRPr>
                    </a:p>
                  </a:txBody>
                  <a:tcPr/>
                </a:tc>
              </a:tr>
              <a:tr h="370840">
                <a:tc>
                  <a:txBody>
                    <a:bodyPr/>
                    <a:lstStyle/>
                    <a:p>
                      <a:pPr algn="ctr"/>
                      <a:r>
                        <a:rPr lang="en-GB" sz="2400" dirty="0" smtClean="0">
                          <a:solidFill>
                            <a:srgbClr val="336699"/>
                          </a:solidFill>
                        </a:rPr>
                        <a:t>2.0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8</a:t>
                      </a:r>
                      <a:endParaRPr lang="en-GB" sz="24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16</a:t>
                      </a: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36999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76369000"/>
              </p:ext>
            </p:extLst>
          </p:nvPr>
        </p:nvGraphicFramePr>
        <p:xfrm>
          <a:off x="2032000" y="2380515"/>
          <a:ext cx="8128000" cy="3200400"/>
        </p:xfrm>
        <a:graphic>
          <a:graphicData uri="http://schemas.openxmlformats.org/drawingml/2006/table">
            <a:tbl>
              <a:tblPr firstRow="1" bandRow="1">
                <a:tableStyleId>{5940675A-B579-460E-94D1-54222C63F5DA}</a:tableStyleId>
              </a:tblPr>
              <a:tblGrid>
                <a:gridCol w="2032000"/>
                <a:gridCol w="2038220"/>
                <a:gridCol w="2025780"/>
                <a:gridCol w="2032000"/>
              </a:tblGrid>
              <a:tr h="370840">
                <a:tc>
                  <a:txBody>
                    <a:bodyPr/>
                    <a:lstStyle/>
                    <a:p>
                      <a:pPr algn="ctr"/>
                      <a:r>
                        <a:rPr lang="en-GB" sz="2400" b="1" dirty="0" smtClean="0">
                          <a:solidFill>
                            <a:srgbClr val="336699"/>
                          </a:solidFill>
                        </a:rPr>
                        <a:t>p</a:t>
                      </a:r>
                      <a:r>
                        <a:rPr lang="en-GB" sz="2400" b="1" baseline="-25000" dirty="0" smtClean="0">
                          <a:solidFill>
                            <a:srgbClr val="336699"/>
                          </a:solidFill>
                        </a:rPr>
                        <a:t>1</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V</a:t>
                      </a:r>
                      <a:r>
                        <a:rPr lang="en-GB" sz="2400" b="1" baseline="-25000" dirty="0" smtClean="0">
                          <a:solidFill>
                            <a:srgbClr val="336699"/>
                          </a:solidFill>
                        </a:rPr>
                        <a:t>1</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c>
                  <a:txBody>
                    <a:bodyPr/>
                    <a:lstStyle/>
                    <a:p>
                      <a:pPr algn="ctr"/>
                      <a:r>
                        <a:rPr lang="en-GB" sz="2400" b="1" dirty="0" smtClean="0">
                          <a:solidFill>
                            <a:srgbClr val="336699"/>
                          </a:solidFill>
                        </a:rPr>
                        <a:t>p</a:t>
                      </a:r>
                      <a:r>
                        <a:rPr lang="en-GB" sz="2400" b="1" baseline="-25000" dirty="0" smtClean="0">
                          <a:solidFill>
                            <a:srgbClr val="336699"/>
                          </a:solidFill>
                        </a:rPr>
                        <a:t>2</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V</a:t>
                      </a:r>
                      <a:r>
                        <a:rPr lang="en-GB" sz="2400" b="1" baseline="-25000" dirty="0" smtClean="0">
                          <a:solidFill>
                            <a:srgbClr val="336699"/>
                          </a:solidFill>
                        </a:rPr>
                        <a:t>2</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r>
              <a:tr h="370840">
                <a:tc>
                  <a:txBody>
                    <a:bodyPr/>
                    <a:lstStyle/>
                    <a:p>
                      <a:pPr algn="ctr"/>
                      <a:r>
                        <a:rPr lang="en-GB" sz="2400" dirty="0" smtClean="0">
                          <a:solidFill>
                            <a:srgbClr val="336699"/>
                          </a:solidFill>
                        </a:rPr>
                        <a:t>2.5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b="1" dirty="0" smtClean="0">
                          <a:solidFill>
                            <a:srgbClr val="336699"/>
                          </a:solidFill>
                        </a:rPr>
                        <a:t>6</a:t>
                      </a:r>
                      <a:endParaRPr lang="en-GB" sz="2400" b="1" dirty="0">
                        <a:solidFill>
                          <a:srgbClr val="336699"/>
                        </a:solidFill>
                      </a:endParaRPr>
                    </a:p>
                  </a:txBody>
                  <a:tcPr/>
                </a:tc>
                <a:tc>
                  <a:txBody>
                    <a:bodyPr/>
                    <a:lstStyle/>
                    <a:p>
                      <a:pPr algn="ctr"/>
                      <a:r>
                        <a:rPr lang="en-GB" sz="2400" dirty="0" smtClean="0">
                          <a:solidFill>
                            <a:srgbClr val="336699"/>
                          </a:solidFill>
                        </a:rPr>
                        <a:t>5.0</a:t>
                      </a:r>
                      <a:r>
                        <a:rPr lang="en-GB" sz="2400" baseline="0" dirty="0" smtClean="0">
                          <a:solidFill>
                            <a:srgbClr val="336699"/>
                          </a:solidFill>
                        </a:rPr>
                        <a:t>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r>
              <a:tr h="370840">
                <a:tc>
                  <a:txBody>
                    <a:bodyPr/>
                    <a:lstStyle/>
                    <a:p>
                      <a:pPr algn="ctr"/>
                      <a:r>
                        <a:rPr lang="en-GB" sz="2400" dirty="0" smtClean="0">
                          <a:solidFill>
                            <a:srgbClr val="336699"/>
                          </a:solidFill>
                        </a:rPr>
                        <a:t>1.4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b="1" dirty="0" smtClean="0">
                          <a:solidFill>
                            <a:srgbClr val="336699"/>
                          </a:solidFill>
                        </a:rPr>
                        <a:t>1.5</a:t>
                      </a:r>
                      <a:endParaRPr lang="en-GB" sz="2400" b="1" dirty="0">
                        <a:solidFill>
                          <a:srgbClr val="336699"/>
                        </a:solidFill>
                      </a:endParaRPr>
                    </a:p>
                  </a:txBody>
                  <a:tcPr/>
                </a:tc>
                <a:tc>
                  <a:txBody>
                    <a:bodyPr/>
                    <a:lstStyle/>
                    <a:p>
                      <a:pPr algn="ctr"/>
                      <a:r>
                        <a:rPr lang="en-GB" sz="2400" dirty="0" smtClean="0">
                          <a:solidFill>
                            <a:srgbClr val="336699"/>
                          </a:solidFill>
                        </a:rPr>
                        <a:t>4.2 x10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0.5</a:t>
                      </a:r>
                      <a:endParaRPr lang="en-GB" sz="2400" dirty="0">
                        <a:solidFill>
                          <a:srgbClr val="336699"/>
                        </a:solidFill>
                      </a:endParaRPr>
                    </a:p>
                  </a:txBody>
                  <a:tcPr/>
                </a:tc>
              </a:tr>
              <a:tr h="370840">
                <a:tc>
                  <a:txBody>
                    <a:bodyPr/>
                    <a:lstStyle/>
                    <a:p>
                      <a:pPr algn="ctr"/>
                      <a:r>
                        <a:rPr lang="en-GB" sz="2400" b="1" dirty="0" smtClean="0">
                          <a:solidFill>
                            <a:srgbClr val="336699"/>
                          </a:solidFill>
                        </a:rPr>
                        <a:t>4.2 x 10</a:t>
                      </a:r>
                      <a:r>
                        <a:rPr lang="en-GB" sz="2400" b="1" baseline="30000" dirty="0" smtClean="0">
                          <a:solidFill>
                            <a:srgbClr val="336699"/>
                          </a:solidFill>
                        </a:rPr>
                        <a:t>5</a:t>
                      </a:r>
                      <a:endParaRPr lang="en-GB" sz="2400" b="1" baseline="30000" dirty="0">
                        <a:solidFill>
                          <a:srgbClr val="336699"/>
                        </a:solidFill>
                      </a:endParaRPr>
                    </a:p>
                  </a:txBody>
                  <a:tcPr/>
                </a:tc>
                <a:tc>
                  <a:txBody>
                    <a:bodyPr/>
                    <a:lstStyle/>
                    <a:p>
                      <a:pPr algn="ctr"/>
                      <a:r>
                        <a:rPr lang="en-GB" sz="2400" dirty="0" smtClean="0">
                          <a:solidFill>
                            <a:srgbClr val="336699"/>
                          </a:solidFill>
                        </a:rPr>
                        <a:t>2</a:t>
                      </a:r>
                      <a:endParaRPr lang="en-GB" sz="2400" dirty="0">
                        <a:solidFill>
                          <a:srgbClr val="336699"/>
                        </a:solidFill>
                      </a:endParaRPr>
                    </a:p>
                  </a:txBody>
                  <a:tcPr/>
                </a:tc>
                <a:tc>
                  <a:txBody>
                    <a:bodyPr/>
                    <a:lstStyle/>
                    <a:p>
                      <a:pPr algn="ctr"/>
                      <a:r>
                        <a:rPr lang="en-GB" sz="2400" dirty="0" smtClean="0">
                          <a:solidFill>
                            <a:srgbClr val="336699"/>
                          </a:solidFill>
                        </a:rPr>
                        <a:t>2.1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4</a:t>
                      </a:r>
                      <a:endParaRPr lang="en-GB" sz="2400" dirty="0">
                        <a:solidFill>
                          <a:srgbClr val="336699"/>
                        </a:solidFill>
                      </a:endParaRPr>
                    </a:p>
                  </a:txBody>
                  <a:tcPr/>
                </a:tc>
              </a:tr>
              <a:tr h="370840">
                <a:tc>
                  <a:txBody>
                    <a:bodyPr/>
                    <a:lstStyle/>
                    <a:p>
                      <a:pPr algn="ctr"/>
                      <a:r>
                        <a:rPr lang="en-GB" sz="2400" b="1" dirty="0" smtClean="0">
                          <a:solidFill>
                            <a:srgbClr val="336699"/>
                          </a:solidFill>
                        </a:rPr>
                        <a:t>0.7 x 10</a:t>
                      </a:r>
                      <a:r>
                        <a:rPr lang="en-GB" sz="2400" b="1" baseline="30000" dirty="0" smtClean="0">
                          <a:solidFill>
                            <a:srgbClr val="336699"/>
                          </a:solidFill>
                        </a:rPr>
                        <a:t>5</a:t>
                      </a:r>
                      <a:endParaRPr lang="en-GB" sz="2400" b="1" baseline="300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c>
                  <a:txBody>
                    <a:bodyPr/>
                    <a:lstStyle/>
                    <a:p>
                      <a:pPr algn="ctr"/>
                      <a:r>
                        <a:rPr lang="en-GB" sz="2400" dirty="0" smtClean="0">
                          <a:solidFill>
                            <a:srgbClr val="336699"/>
                          </a:solidFill>
                        </a:rPr>
                        <a:t>3.5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0.6</a:t>
                      </a:r>
                      <a:endParaRPr lang="en-GB" sz="2400" dirty="0">
                        <a:solidFill>
                          <a:srgbClr val="336699"/>
                        </a:solidFill>
                      </a:endParaRPr>
                    </a:p>
                  </a:txBody>
                  <a:tcPr/>
                </a:tc>
              </a:tr>
              <a:tr h="370840">
                <a:tc>
                  <a:txBody>
                    <a:bodyPr/>
                    <a:lstStyle/>
                    <a:p>
                      <a:pPr algn="ctr"/>
                      <a:r>
                        <a:rPr lang="en-GB" sz="2400" dirty="0" smtClean="0">
                          <a:solidFill>
                            <a:srgbClr val="336699"/>
                          </a:solidFill>
                        </a:rPr>
                        <a:t>5.0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5</a:t>
                      </a:r>
                      <a:endParaRPr lang="en-GB" sz="2400" dirty="0">
                        <a:solidFill>
                          <a:srgbClr val="336699"/>
                        </a:solidFill>
                      </a:endParaRPr>
                    </a:p>
                  </a:txBody>
                  <a:tcPr/>
                </a:tc>
                <a:tc>
                  <a:txBody>
                    <a:bodyPr/>
                    <a:lstStyle/>
                    <a:p>
                      <a:pPr algn="ctr"/>
                      <a:r>
                        <a:rPr lang="en-GB" sz="2400" dirty="0" smtClean="0">
                          <a:solidFill>
                            <a:srgbClr val="336699"/>
                          </a:solidFill>
                        </a:rPr>
                        <a:t>1.0 x 10</a:t>
                      </a:r>
                      <a:r>
                        <a:rPr lang="en-GB" sz="2400" baseline="30000" dirty="0" smtClean="0">
                          <a:solidFill>
                            <a:srgbClr val="336699"/>
                          </a:solidFill>
                        </a:rPr>
                        <a:t>6</a:t>
                      </a:r>
                      <a:endParaRPr lang="en-GB" sz="2400" baseline="30000" dirty="0">
                        <a:solidFill>
                          <a:srgbClr val="336699"/>
                        </a:solidFill>
                      </a:endParaRPr>
                    </a:p>
                  </a:txBody>
                  <a:tcPr/>
                </a:tc>
                <a:tc>
                  <a:txBody>
                    <a:bodyPr/>
                    <a:lstStyle/>
                    <a:p>
                      <a:pPr algn="ctr"/>
                      <a:r>
                        <a:rPr lang="en-GB" sz="2400" b="1" dirty="0" smtClean="0">
                          <a:solidFill>
                            <a:srgbClr val="336699"/>
                          </a:solidFill>
                        </a:rPr>
                        <a:t>2.5</a:t>
                      </a:r>
                      <a:endParaRPr lang="en-GB" sz="2400" b="1" dirty="0">
                        <a:solidFill>
                          <a:srgbClr val="336699"/>
                        </a:solidFill>
                      </a:endParaRPr>
                    </a:p>
                  </a:txBody>
                  <a:tcPr/>
                </a:tc>
              </a:tr>
              <a:tr h="370840">
                <a:tc>
                  <a:txBody>
                    <a:bodyPr/>
                    <a:lstStyle/>
                    <a:p>
                      <a:pPr algn="ctr"/>
                      <a:r>
                        <a:rPr lang="en-GB" sz="2400" dirty="0" smtClean="0">
                          <a:solidFill>
                            <a:srgbClr val="336699"/>
                          </a:solidFill>
                        </a:rPr>
                        <a:t>2.0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8</a:t>
                      </a:r>
                      <a:endParaRPr lang="en-GB" sz="2400" dirty="0">
                        <a:solidFill>
                          <a:srgbClr val="336699"/>
                        </a:solidFill>
                      </a:endParaRPr>
                    </a:p>
                  </a:txBody>
                  <a:tcPr/>
                </a:tc>
                <a:tc>
                  <a:txBody>
                    <a:bodyPr/>
                    <a:lstStyle/>
                    <a:p>
                      <a:pPr algn="ctr"/>
                      <a:r>
                        <a:rPr lang="en-GB" sz="2400" b="1" dirty="0" smtClean="0">
                          <a:solidFill>
                            <a:srgbClr val="336699"/>
                          </a:solidFill>
                        </a:rPr>
                        <a:t>1.0 x 10</a:t>
                      </a:r>
                      <a:r>
                        <a:rPr lang="en-GB" sz="2400" b="1" baseline="30000" dirty="0" smtClean="0">
                          <a:solidFill>
                            <a:srgbClr val="336699"/>
                          </a:solidFill>
                        </a:rPr>
                        <a:t>5</a:t>
                      </a:r>
                      <a:endParaRPr lang="en-GB" sz="2400" b="1" baseline="30000" dirty="0">
                        <a:solidFill>
                          <a:srgbClr val="336699"/>
                        </a:solidFill>
                      </a:endParaRPr>
                    </a:p>
                  </a:txBody>
                  <a:tcPr/>
                </a:tc>
                <a:tc>
                  <a:txBody>
                    <a:bodyPr/>
                    <a:lstStyle/>
                    <a:p>
                      <a:pPr algn="ctr"/>
                      <a:r>
                        <a:rPr lang="en-GB" sz="2400" dirty="0" smtClean="0">
                          <a:solidFill>
                            <a:srgbClr val="336699"/>
                          </a:solidFill>
                        </a:rPr>
                        <a:t>16</a:t>
                      </a: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34462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Q.</a:t>
            </a:r>
            <a:r>
              <a:rPr lang="en-GB" dirty="0" smtClean="0">
                <a:solidFill>
                  <a:srgbClr val="336699"/>
                </a:solidFill>
              </a:rPr>
              <a:t> What is temperature?</a:t>
            </a:r>
          </a:p>
          <a:p>
            <a:pPr marL="0" indent="0">
              <a:buNone/>
            </a:pPr>
            <a:r>
              <a:rPr lang="en-GB" b="1" dirty="0" smtClean="0">
                <a:solidFill>
                  <a:srgbClr val="336699"/>
                </a:solidFill>
              </a:rPr>
              <a:t>A.</a:t>
            </a:r>
            <a:r>
              <a:rPr lang="en-GB" dirty="0" smtClean="0">
                <a:solidFill>
                  <a:srgbClr val="336699"/>
                </a:solidFill>
              </a:rPr>
              <a:t> </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solidFill>
                  <a:srgbClr val="336699"/>
                </a:solidFill>
              </a:rPr>
              <a:t>A measure of the mean </a:t>
            </a:r>
            <a:r>
              <a:rPr lang="en-GB" b="1" dirty="0" smtClean="0">
                <a:solidFill>
                  <a:srgbClr val="336699"/>
                </a:solidFill>
              </a:rPr>
              <a:t>kinetic energy </a:t>
            </a:r>
            <a:r>
              <a:rPr lang="en-GB" dirty="0" smtClean="0">
                <a:solidFill>
                  <a:srgbClr val="336699"/>
                </a:solidFill>
              </a:rPr>
              <a:t>of the particles in a substance.</a:t>
            </a:r>
          </a:p>
          <a:p>
            <a:pPr marL="0" indent="0">
              <a:buNone/>
            </a:pPr>
            <a:r>
              <a:rPr lang="en-GB" dirty="0" smtClean="0">
                <a:solidFill>
                  <a:srgbClr val="336699"/>
                </a:solidFill>
              </a:rPr>
              <a:t>Temperature is usually measured in degrees Celsius </a:t>
            </a:r>
            <a:r>
              <a:rPr lang="en-GB" baseline="30000" dirty="0" smtClean="0">
                <a:solidFill>
                  <a:srgbClr val="336699"/>
                </a:solidFill>
              </a:rPr>
              <a:t>o</a:t>
            </a:r>
            <a:r>
              <a:rPr lang="en-GB" dirty="0" smtClean="0">
                <a:solidFill>
                  <a:srgbClr val="336699"/>
                </a:solidFill>
              </a:rPr>
              <a:t>C.</a:t>
            </a:r>
            <a:endParaRPr lang="en-GB" dirty="0">
              <a:solidFill>
                <a:srgbClr val="336699"/>
              </a:solidFill>
            </a:endParaRPr>
          </a:p>
        </p:txBody>
      </p:sp>
      <p:pic>
        <p:nvPicPr>
          <p:cNvPr id="4" name="Picture 3"/>
          <p:cNvPicPr>
            <a:picLocks noChangeAspect="1"/>
          </p:cNvPicPr>
          <p:nvPr/>
        </p:nvPicPr>
        <p:blipFill>
          <a:blip r:embed="rId2"/>
          <a:stretch>
            <a:fillRect/>
          </a:stretch>
        </p:blipFill>
        <p:spPr>
          <a:xfrm>
            <a:off x="2774301" y="2451140"/>
            <a:ext cx="6643397" cy="1713124"/>
          </a:xfrm>
          <a:prstGeom prst="rect">
            <a:avLst/>
          </a:prstGeom>
        </p:spPr>
      </p:pic>
    </p:spTree>
    <p:extLst>
      <p:ext uri="{BB962C8B-B14F-4D97-AF65-F5344CB8AC3E}">
        <p14:creationId xmlns:p14="http://schemas.microsoft.com/office/powerpoint/2010/main" val="34023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Q.</a:t>
            </a:r>
            <a:r>
              <a:rPr lang="en-GB" dirty="0" smtClean="0">
                <a:solidFill>
                  <a:srgbClr val="336699"/>
                </a:solidFill>
              </a:rPr>
              <a:t> What happens to the particles in a substance when there is less heat energy?</a:t>
            </a:r>
          </a:p>
          <a:p>
            <a:pPr marL="0" indent="0">
              <a:buNone/>
            </a:pPr>
            <a:endParaRPr lang="en-GB" dirty="0" smtClean="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r>
              <a:rPr lang="en-GB" b="1" dirty="0" smtClean="0">
                <a:solidFill>
                  <a:srgbClr val="336699"/>
                </a:solidFill>
              </a:rPr>
              <a:t>A.</a:t>
            </a:r>
            <a:r>
              <a:rPr lang="en-GB" dirty="0" smtClean="0">
                <a:solidFill>
                  <a:srgbClr val="336699"/>
                </a:solidFill>
              </a:rPr>
              <a:t> They will move around less and their kinetic energy will be lower meaning the temperature of the substance will be less.  </a:t>
            </a:r>
            <a:endParaRPr lang="en-GB" dirty="0">
              <a:solidFill>
                <a:srgbClr val="336699"/>
              </a:solidFill>
            </a:endParaRPr>
          </a:p>
        </p:txBody>
      </p:sp>
      <p:pic>
        <p:nvPicPr>
          <p:cNvPr id="4" name="Picture 3"/>
          <p:cNvPicPr>
            <a:picLocks noChangeAspect="1"/>
          </p:cNvPicPr>
          <p:nvPr/>
        </p:nvPicPr>
        <p:blipFill>
          <a:blip r:embed="rId2"/>
          <a:stretch>
            <a:fillRect/>
          </a:stretch>
        </p:blipFill>
        <p:spPr>
          <a:xfrm>
            <a:off x="4033890" y="2349990"/>
            <a:ext cx="3378696" cy="2881220"/>
          </a:xfrm>
          <a:prstGeom prst="rect">
            <a:avLst/>
          </a:prstGeom>
        </p:spPr>
      </p:pic>
    </p:spTree>
    <p:extLst>
      <p:ext uri="{BB962C8B-B14F-4D97-AF65-F5344CB8AC3E}">
        <p14:creationId xmlns:p14="http://schemas.microsoft.com/office/powerpoint/2010/main" val="393187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rgbClr val="336699"/>
                </a:solidFill>
              </a:rPr>
              <a:t>Q</a:t>
            </a:r>
            <a:r>
              <a:rPr lang="en-GB" b="1" dirty="0">
                <a:solidFill>
                  <a:srgbClr val="336699"/>
                </a:solidFill>
              </a:rPr>
              <a:t>.</a:t>
            </a:r>
            <a:r>
              <a:rPr lang="en-GB" dirty="0">
                <a:solidFill>
                  <a:srgbClr val="336699"/>
                </a:solidFill>
              </a:rPr>
              <a:t> What happens to the particles in a substance when </a:t>
            </a:r>
            <a:r>
              <a:rPr lang="en-GB" dirty="0" smtClean="0">
                <a:solidFill>
                  <a:srgbClr val="336699"/>
                </a:solidFill>
              </a:rPr>
              <a:t>it is really cold?</a:t>
            </a: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r>
              <a:rPr lang="en-GB" b="1" dirty="0" smtClean="0">
                <a:solidFill>
                  <a:srgbClr val="336699"/>
                </a:solidFill>
              </a:rPr>
              <a:t>A.</a:t>
            </a:r>
            <a:r>
              <a:rPr lang="en-GB" dirty="0" smtClean="0">
                <a:solidFill>
                  <a:srgbClr val="336699"/>
                </a:solidFill>
              </a:rPr>
              <a:t> The particles will stop moving, they will have </a:t>
            </a:r>
            <a:r>
              <a:rPr lang="en-GB" b="1" dirty="0" smtClean="0">
                <a:solidFill>
                  <a:srgbClr val="336699"/>
                </a:solidFill>
              </a:rPr>
              <a:t>no kinetic energy </a:t>
            </a:r>
            <a:r>
              <a:rPr lang="en-GB" dirty="0" smtClean="0">
                <a:solidFill>
                  <a:srgbClr val="336699"/>
                </a:solidFill>
              </a:rPr>
              <a:t>meaning the </a:t>
            </a:r>
            <a:r>
              <a:rPr lang="en-GB" b="1" dirty="0" smtClean="0">
                <a:solidFill>
                  <a:srgbClr val="336699"/>
                </a:solidFill>
              </a:rPr>
              <a:t>temperature</a:t>
            </a:r>
            <a:r>
              <a:rPr lang="en-GB" dirty="0" smtClean="0">
                <a:solidFill>
                  <a:srgbClr val="336699"/>
                </a:solidFill>
              </a:rPr>
              <a:t> will have reached </a:t>
            </a:r>
            <a:r>
              <a:rPr lang="en-GB" b="1" dirty="0" smtClean="0">
                <a:solidFill>
                  <a:srgbClr val="336699"/>
                </a:solidFill>
              </a:rPr>
              <a:t>zero!</a:t>
            </a:r>
            <a:r>
              <a:rPr lang="en-GB" dirty="0" smtClean="0">
                <a:solidFill>
                  <a:srgbClr val="336699"/>
                </a:solidFill>
              </a:rPr>
              <a:t>   </a:t>
            </a:r>
          </a:p>
          <a:p>
            <a:pPr marL="0" indent="0" algn="ctr">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4298496" y="2170857"/>
            <a:ext cx="3333750" cy="2962275"/>
          </a:xfrm>
          <a:prstGeom prst="rect">
            <a:avLst/>
          </a:prstGeom>
        </p:spPr>
      </p:pic>
    </p:spTree>
    <p:extLst>
      <p:ext uri="{BB962C8B-B14F-4D97-AF65-F5344CB8AC3E}">
        <p14:creationId xmlns:p14="http://schemas.microsoft.com/office/powerpoint/2010/main" val="9405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rgbClr val="336699"/>
                </a:solidFill>
              </a:rPr>
              <a:t>Q.</a:t>
            </a:r>
            <a:r>
              <a:rPr lang="en-GB" dirty="0" smtClean="0">
                <a:solidFill>
                  <a:srgbClr val="336699"/>
                </a:solidFill>
              </a:rPr>
              <a:t> Why do temperatures below 0 </a:t>
            </a:r>
            <a:r>
              <a:rPr lang="en-GB" baseline="30000" dirty="0" smtClean="0">
                <a:solidFill>
                  <a:srgbClr val="336699"/>
                </a:solidFill>
              </a:rPr>
              <a:t>o</a:t>
            </a:r>
            <a:r>
              <a:rPr lang="en-GB" dirty="0" smtClean="0">
                <a:solidFill>
                  <a:srgbClr val="336699"/>
                </a:solidFill>
              </a:rPr>
              <a:t>C exist if no particles can move?</a:t>
            </a: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r>
              <a:rPr lang="en-GB" b="1" dirty="0" smtClean="0">
                <a:solidFill>
                  <a:srgbClr val="336699"/>
                </a:solidFill>
              </a:rPr>
              <a:t>A.</a:t>
            </a:r>
            <a:r>
              <a:rPr lang="en-GB" dirty="0" smtClean="0">
                <a:solidFill>
                  <a:srgbClr val="336699"/>
                </a:solidFill>
              </a:rPr>
              <a:t> Particles can move and have kinetic energy until the temperature drops to </a:t>
            </a:r>
            <a:r>
              <a:rPr lang="en-GB" b="1" dirty="0" smtClean="0">
                <a:solidFill>
                  <a:srgbClr val="336699"/>
                </a:solidFill>
              </a:rPr>
              <a:t>-273 </a:t>
            </a:r>
            <a:r>
              <a:rPr lang="en-GB" b="1" baseline="30000" dirty="0" smtClean="0">
                <a:solidFill>
                  <a:srgbClr val="336699"/>
                </a:solidFill>
              </a:rPr>
              <a:t>o</a:t>
            </a:r>
            <a:r>
              <a:rPr lang="en-GB" b="1" dirty="0" smtClean="0">
                <a:solidFill>
                  <a:srgbClr val="336699"/>
                </a:solidFill>
              </a:rPr>
              <a:t>C</a:t>
            </a:r>
            <a:r>
              <a:rPr lang="en-GB" dirty="0" smtClean="0">
                <a:solidFill>
                  <a:srgbClr val="336699"/>
                </a:solidFill>
              </a:rPr>
              <a:t>. At this temperature absolutely no particles can move.</a:t>
            </a:r>
          </a:p>
          <a:p>
            <a:pPr marL="0" indent="0">
              <a:buNone/>
            </a:pPr>
            <a:endParaRPr lang="en-GB" dirty="0"/>
          </a:p>
        </p:txBody>
      </p:sp>
      <p:pic>
        <p:nvPicPr>
          <p:cNvPr id="4" name="Picture 3"/>
          <p:cNvPicPr>
            <a:picLocks noChangeAspect="1"/>
          </p:cNvPicPr>
          <p:nvPr/>
        </p:nvPicPr>
        <p:blipFill>
          <a:blip r:embed="rId2"/>
          <a:stretch>
            <a:fillRect/>
          </a:stretch>
        </p:blipFill>
        <p:spPr>
          <a:xfrm>
            <a:off x="4394825" y="2169490"/>
            <a:ext cx="2981325" cy="2981325"/>
          </a:xfrm>
          <a:prstGeom prst="rect">
            <a:avLst/>
          </a:prstGeom>
        </p:spPr>
      </p:pic>
    </p:spTree>
    <p:extLst>
      <p:ext uri="{BB962C8B-B14F-4D97-AF65-F5344CB8AC3E}">
        <p14:creationId xmlns:p14="http://schemas.microsoft.com/office/powerpoint/2010/main" val="135638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Lord Kelvin </a:t>
            </a:r>
            <a:r>
              <a:rPr lang="en-GB" dirty="0" smtClean="0">
                <a:solidFill>
                  <a:srgbClr val="336699"/>
                </a:solidFill>
              </a:rPr>
              <a:t>worked out that no particles can move at </a:t>
            </a:r>
            <a:r>
              <a:rPr lang="en-GB" b="1" dirty="0" smtClean="0">
                <a:solidFill>
                  <a:srgbClr val="336699"/>
                </a:solidFill>
              </a:rPr>
              <a:t>-273 </a:t>
            </a:r>
            <a:r>
              <a:rPr lang="en-GB" b="1" baseline="30000" dirty="0" smtClean="0">
                <a:solidFill>
                  <a:srgbClr val="336699"/>
                </a:solidFill>
              </a:rPr>
              <a:t>o</a:t>
            </a:r>
            <a:r>
              <a:rPr lang="en-GB" b="1" dirty="0" smtClean="0">
                <a:solidFill>
                  <a:srgbClr val="336699"/>
                </a:solidFill>
              </a:rPr>
              <a:t>C </a:t>
            </a:r>
            <a:r>
              <a:rPr lang="en-GB" dirty="0" smtClean="0">
                <a:solidFill>
                  <a:srgbClr val="336699"/>
                </a:solidFill>
              </a:rPr>
              <a:t>and called this temperature </a:t>
            </a:r>
            <a:r>
              <a:rPr lang="en-GB" b="1" dirty="0" smtClean="0">
                <a:solidFill>
                  <a:srgbClr val="336699"/>
                </a:solidFill>
              </a:rPr>
              <a:t>ABSOLUTE ZERO.</a:t>
            </a:r>
          </a:p>
          <a:p>
            <a:pPr marL="0" indent="0">
              <a:buNone/>
            </a:pPr>
            <a:endParaRPr lang="en-GB" dirty="0" smtClean="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r>
              <a:rPr lang="en-GB" dirty="0" smtClean="0">
                <a:solidFill>
                  <a:srgbClr val="336699"/>
                </a:solidFill>
              </a:rPr>
              <a:t>This was such an important discovery that Lord Kelvin had a temperature scale named after him.</a:t>
            </a:r>
            <a:endParaRPr lang="en-GB" dirty="0">
              <a:solidFill>
                <a:srgbClr val="336699"/>
              </a:solidFill>
            </a:endParaRPr>
          </a:p>
        </p:txBody>
      </p:sp>
      <p:pic>
        <p:nvPicPr>
          <p:cNvPr id="4" name="Picture 3"/>
          <p:cNvPicPr>
            <a:picLocks noChangeAspect="1"/>
          </p:cNvPicPr>
          <p:nvPr/>
        </p:nvPicPr>
        <p:blipFill>
          <a:blip r:embed="rId2"/>
          <a:stretch>
            <a:fillRect/>
          </a:stretch>
        </p:blipFill>
        <p:spPr>
          <a:xfrm>
            <a:off x="3395662" y="2612549"/>
            <a:ext cx="5400675" cy="2777490"/>
          </a:xfrm>
          <a:prstGeom prst="rect">
            <a:avLst/>
          </a:prstGeom>
        </p:spPr>
      </p:pic>
    </p:spTree>
    <p:extLst>
      <p:ext uri="{BB962C8B-B14F-4D97-AF65-F5344CB8AC3E}">
        <p14:creationId xmlns:p14="http://schemas.microsoft.com/office/powerpoint/2010/main" val="25919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a:xfrm>
            <a:off x="838200" y="1825626"/>
            <a:ext cx="10515600" cy="4307825"/>
          </a:xfrm>
        </p:spPr>
        <p:txBody>
          <a:bodyPr>
            <a:normAutofit/>
          </a:bodyPr>
          <a:lstStyle/>
          <a:p>
            <a:pPr marL="0" indent="0">
              <a:buNone/>
            </a:pPr>
            <a:r>
              <a:rPr lang="en-GB" altLang="en-US" dirty="0" smtClean="0">
                <a:solidFill>
                  <a:srgbClr val="336699"/>
                </a:solidFill>
              </a:rPr>
              <a:t>When an object is placed on a surface it will cause a </a:t>
            </a:r>
            <a:r>
              <a:rPr lang="en-GB" altLang="en-US" b="1" dirty="0" smtClean="0">
                <a:solidFill>
                  <a:srgbClr val="336699"/>
                </a:solidFill>
              </a:rPr>
              <a:t>FORCE</a:t>
            </a:r>
            <a:r>
              <a:rPr lang="en-GB" altLang="en-US" dirty="0" smtClean="0">
                <a:solidFill>
                  <a:srgbClr val="336699"/>
                </a:solidFill>
              </a:rPr>
              <a:t> on the surface.</a:t>
            </a:r>
          </a:p>
          <a:p>
            <a:pPr marL="0" indent="0">
              <a:buNone/>
            </a:pPr>
            <a:r>
              <a:rPr lang="en-GB" altLang="en-US" dirty="0">
                <a:solidFill>
                  <a:srgbClr val="336699"/>
                </a:solidFill>
              </a:rPr>
              <a:t>When you </a:t>
            </a:r>
            <a:r>
              <a:rPr lang="en-GB" altLang="en-US" b="1" dirty="0">
                <a:solidFill>
                  <a:srgbClr val="336699"/>
                </a:solidFill>
              </a:rPr>
              <a:t>INCREASE </a:t>
            </a:r>
            <a:r>
              <a:rPr lang="en-GB" altLang="en-US" dirty="0">
                <a:solidFill>
                  <a:srgbClr val="336699"/>
                </a:solidFill>
              </a:rPr>
              <a:t>the downwards </a:t>
            </a:r>
            <a:r>
              <a:rPr lang="en-GB" altLang="en-US" b="1" dirty="0">
                <a:solidFill>
                  <a:srgbClr val="336699"/>
                </a:solidFill>
              </a:rPr>
              <a:t>FORCE,</a:t>
            </a:r>
            <a:r>
              <a:rPr lang="en-GB" altLang="en-US" dirty="0">
                <a:solidFill>
                  <a:srgbClr val="336699"/>
                </a:solidFill>
              </a:rPr>
              <a:t> but do not change the area of contact, the </a:t>
            </a:r>
            <a:r>
              <a:rPr lang="en-GB" altLang="en-US" b="1" dirty="0">
                <a:solidFill>
                  <a:srgbClr val="336699"/>
                </a:solidFill>
              </a:rPr>
              <a:t>PRESSURE </a:t>
            </a:r>
            <a:r>
              <a:rPr lang="en-GB" altLang="en-US" dirty="0">
                <a:solidFill>
                  <a:srgbClr val="336699"/>
                </a:solidFill>
              </a:rPr>
              <a:t>on the surface will </a:t>
            </a:r>
            <a:r>
              <a:rPr lang="en-GB" altLang="en-US" b="1" dirty="0" smtClean="0">
                <a:solidFill>
                  <a:srgbClr val="336699"/>
                </a:solidFill>
              </a:rPr>
              <a:t>INCREASE</a:t>
            </a:r>
            <a:r>
              <a:rPr lang="en-GB" altLang="en-US" dirty="0" smtClean="0">
                <a:solidFill>
                  <a:srgbClr val="336699"/>
                </a:solidFill>
              </a:rPr>
              <a:t>.</a:t>
            </a:r>
          </a:p>
          <a:p>
            <a:pPr marL="0" indent="0" algn="ctr">
              <a:buNone/>
            </a:pPr>
            <a:endParaRPr lang="en-GB" altLang="en-US" dirty="0" smtClean="0">
              <a:solidFill>
                <a:srgbClr val="336699"/>
              </a:solidFill>
            </a:endParaRPr>
          </a:p>
          <a:p>
            <a:pPr marL="0" indent="0">
              <a:buNone/>
            </a:pPr>
            <a:endParaRPr lang="en-GB" altLang="en-US" dirty="0"/>
          </a:p>
          <a:p>
            <a:pPr marL="0" indent="0">
              <a:buNone/>
            </a:pPr>
            <a:endParaRPr lang="en-GB" altLang="en-US" dirty="0" smtClean="0"/>
          </a:p>
          <a:p>
            <a:pPr marL="0" indent="0">
              <a:buNone/>
            </a:pPr>
            <a:endParaRPr lang="en-GB" altLang="en-US" dirty="0" smtClean="0"/>
          </a:p>
        </p:txBody>
      </p:sp>
      <p:pic>
        <p:nvPicPr>
          <p:cNvPr id="5" name="Picture 4"/>
          <p:cNvPicPr>
            <a:picLocks noChangeAspect="1"/>
          </p:cNvPicPr>
          <p:nvPr/>
        </p:nvPicPr>
        <p:blipFill>
          <a:blip r:embed="rId2"/>
          <a:stretch>
            <a:fillRect/>
          </a:stretch>
        </p:blipFill>
        <p:spPr>
          <a:xfrm>
            <a:off x="2999678" y="3527411"/>
            <a:ext cx="6289288" cy="2606040"/>
          </a:xfrm>
          <a:prstGeom prst="rect">
            <a:avLst/>
          </a:prstGeom>
        </p:spPr>
      </p:pic>
    </p:spTree>
    <p:extLst>
      <p:ext uri="{BB962C8B-B14F-4D97-AF65-F5344CB8AC3E}">
        <p14:creationId xmlns:p14="http://schemas.microsoft.com/office/powerpoint/2010/main" val="33739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fontScale="92500"/>
          </a:bodyPr>
          <a:lstStyle/>
          <a:p>
            <a:pPr marL="0" indent="0">
              <a:buNone/>
            </a:pPr>
            <a:r>
              <a:rPr lang="en-GB" dirty="0" smtClean="0">
                <a:solidFill>
                  <a:srgbClr val="336699"/>
                </a:solidFill>
              </a:rPr>
              <a:t>The temperature at which absolutely no particles can move can be written as:</a:t>
            </a:r>
            <a:endParaRPr lang="en-GB" dirty="0">
              <a:solidFill>
                <a:srgbClr val="336699"/>
              </a:solidFill>
            </a:endParaRPr>
          </a:p>
          <a:p>
            <a:pPr marL="0" indent="0" algn="ctr">
              <a:buNone/>
            </a:pPr>
            <a:r>
              <a:rPr lang="en-GB" b="1" dirty="0" smtClean="0">
                <a:solidFill>
                  <a:srgbClr val="336699"/>
                </a:solidFill>
              </a:rPr>
              <a:t>-273 </a:t>
            </a:r>
            <a:r>
              <a:rPr lang="en-GB" b="1" baseline="30000" dirty="0" smtClean="0">
                <a:solidFill>
                  <a:srgbClr val="336699"/>
                </a:solidFill>
              </a:rPr>
              <a:t>o</a:t>
            </a:r>
            <a:r>
              <a:rPr lang="en-GB" b="1" dirty="0" smtClean="0">
                <a:solidFill>
                  <a:srgbClr val="336699"/>
                </a:solidFill>
              </a:rPr>
              <a:t>C     OR     Absolute zero     OR     Zero Kelvins     OR     0 K</a:t>
            </a:r>
          </a:p>
          <a:p>
            <a:pPr marL="0" indent="0" algn="ctr">
              <a:buNone/>
            </a:pPr>
            <a:endParaRPr lang="en-GB" dirty="0">
              <a:solidFill>
                <a:srgbClr val="336699"/>
              </a:solidFill>
            </a:endParaRPr>
          </a:p>
          <a:p>
            <a:pPr marL="0" indent="0">
              <a:buNone/>
            </a:pPr>
            <a:r>
              <a:rPr lang="en-GB" dirty="0">
                <a:solidFill>
                  <a:srgbClr val="336699"/>
                </a:solidFill>
              </a:rPr>
              <a:t>To convert a </a:t>
            </a:r>
            <a:r>
              <a:rPr lang="en-GB" baseline="30000" dirty="0">
                <a:solidFill>
                  <a:srgbClr val="336699"/>
                </a:solidFill>
              </a:rPr>
              <a:t>o</a:t>
            </a:r>
            <a:r>
              <a:rPr lang="en-GB" dirty="0">
                <a:solidFill>
                  <a:srgbClr val="336699"/>
                </a:solidFill>
              </a:rPr>
              <a:t>C temperature into a Kelvin temperature you add 273.</a:t>
            </a:r>
          </a:p>
          <a:p>
            <a:pPr marL="0" indent="0" algn="ctr">
              <a:buNone/>
            </a:pPr>
            <a:r>
              <a:rPr lang="en-GB" b="1" baseline="30000" dirty="0">
                <a:solidFill>
                  <a:srgbClr val="336699"/>
                </a:solidFill>
              </a:rPr>
              <a:t>o</a:t>
            </a:r>
            <a:r>
              <a:rPr lang="en-GB" b="1" dirty="0">
                <a:solidFill>
                  <a:srgbClr val="336699"/>
                </a:solidFill>
              </a:rPr>
              <a:t>C + 273 = Kelvin</a:t>
            </a:r>
          </a:p>
          <a:p>
            <a:pPr marL="0" indent="0">
              <a:buNone/>
            </a:pPr>
            <a:endParaRPr lang="en-GB" dirty="0">
              <a:solidFill>
                <a:srgbClr val="336699"/>
              </a:solidFill>
            </a:endParaRPr>
          </a:p>
          <a:p>
            <a:pPr marL="0" indent="0">
              <a:buNone/>
            </a:pPr>
            <a:r>
              <a:rPr lang="en-GB" dirty="0">
                <a:solidFill>
                  <a:srgbClr val="336699"/>
                </a:solidFill>
              </a:rPr>
              <a:t>To convert a Kelvin temperature into a </a:t>
            </a:r>
            <a:r>
              <a:rPr lang="en-GB" baseline="30000" dirty="0">
                <a:solidFill>
                  <a:srgbClr val="336699"/>
                </a:solidFill>
              </a:rPr>
              <a:t>o</a:t>
            </a:r>
            <a:r>
              <a:rPr lang="en-GB" dirty="0">
                <a:solidFill>
                  <a:srgbClr val="336699"/>
                </a:solidFill>
              </a:rPr>
              <a:t>C temperature you take away 273.</a:t>
            </a:r>
          </a:p>
          <a:p>
            <a:pPr marL="0" indent="0" algn="ctr">
              <a:buNone/>
            </a:pPr>
            <a:r>
              <a:rPr lang="en-GB" b="1" dirty="0">
                <a:solidFill>
                  <a:srgbClr val="336699"/>
                </a:solidFill>
              </a:rPr>
              <a:t>Kelvin - 273 = </a:t>
            </a:r>
            <a:r>
              <a:rPr lang="en-GB" b="1" baseline="30000" dirty="0">
                <a:solidFill>
                  <a:srgbClr val="336699"/>
                </a:solidFill>
              </a:rPr>
              <a:t>o</a:t>
            </a:r>
            <a:r>
              <a:rPr lang="en-GB" b="1" dirty="0">
                <a:solidFill>
                  <a:srgbClr val="336699"/>
                </a:solidFill>
              </a:rPr>
              <a:t>C</a:t>
            </a:r>
          </a:p>
          <a:p>
            <a:pPr marL="0" indent="0">
              <a:buNone/>
            </a:pPr>
            <a:endParaRPr lang="en-GB" dirty="0"/>
          </a:p>
        </p:txBody>
      </p:sp>
    </p:spTree>
    <p:extLst>
      <p:ext uri="{BB962C8B-B14F-4D97-AF65-F5344CB8AC3E}">
        <p14:creationId xmlns:p14="http://schemas.microsoft.com/office/powerpoint/2010/main" val="339176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26966947"/>
              </p:ext>
            </p:extLst>
          </p:nvPr>
        </p:nvGraphicFramePr>
        <p:xfrm>
          <a:off x="1705429" y="2903029"/>
          <a:ext cx="9288000" cy="1645920"/>
        </p:xfrm>
        <a:graphic>
          <a:graphicData uri="http://schemas.openxmlformats.org/drawingml/2006/table">
            <a:tbl>
              <a:tblPr firstRow="1" bandRow="1">
                <a:tableStyleId>{5940675A-B579-460E-94D1-54222C63F5DA}</a:tableStyleId>
              </a:tblPr>
              <a:tblGrid>
                <a:gridCol w="1836000"/>
                <a:gridCol w="828000"/>
                <a:gridCol w="828000"/>
                <a:gridCol w="828000"/>
                <a:gridCol w="828000"/>
                <a:gridCol w="828000"/>
                <a:gridCol w="828000"/>
                <a:gridCol w="828000"/>
                <a:gridCol w="828000"/>
                <a:gridCol w="828000"/>
              </a:tblGrid>
              <a:tr h="370840">
                <a:tc>
                  <a:txBody>
                    <a:bodyPr/>
                    <a:lstStyle/>
                    <a:p>
                      <a:pPr algn="ctr"/>
                      <a:r>
                        <a:rPr lang="en-GB" sz="2400" b="1" dirty="0" smtClean="0">
                          <a:solidFill>
                            <a:srgbClr val="336699"/>
                          </a:solidFill>
                        </a:rPr>
                        <a:t>Temperature (</a:t>
                      </a:r>
                      <a:r>
                        <a:rPr lang="en-GB" sz="2400" b="1" baseline="30000" dirty="0" smtClean="0">
                          <a:solidFill>
                            <a:srgbClr val="336699"/>
                          </a:solidFill>
                        </a:rPr>
                        <a:t>o</a:t>
                      </a:r>
                      <a:r>
                        <a:rPr lang="en-GB" sz="2400" b="1" dirty="0" smtClean="0">
                          <a:solidFill>
                            <a:srgbClr val="336699"/>
                          </a:solidFill>
                        </a:rPr>
                        <a:t>C)</a:t>
                      </a:r>
                      <a:endParaRPr lang="en-GB" sz="2400" b="1" dirty="0">
                        <a:solidFill>
                          <a:srgbClr val="336699"/>
                        </a:solidFill>
                      </a:endParaRPr>
                    </a:p>
                  </a:txBody>
                  <a:tcPr/>
                </a:tc>
                <a:tc>
                  <a:txBody>
                    <a:bodyPr/>
                    <a:lstStyle/>
                    <a:p>
                      <a:pPr algn="ctr"/>
                      <a:r>
                        <a:rPr lang="en-GB" sz="2400" dirty="0" smtClean="0">
                          <a:solidFill>
                            <a:srgbClr val="336699"/>
                          </a:solidFill>
                        </a:rPr>
                        <a:t>0</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100</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273</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-270</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27</a:t>
                      </a:r>
                      <a:endParaRPr lang="en-GB" sz="2400" dirty="0">
                        <a:solidFill>
                          <a:srgbClr val="336699"/>
                        </a:solidFill>
                      </a:endParaRPr>
                    </a:p>
                  </a:txBody>
                  <a:tcPr/>
                </a:tc>
              </a:tr>
              <a:tr h="370840">
                <a:tc>
                  <a:txBody>
                    <a:bodyPr/>
                    <a:lstStyle/>
                    <a:p>
                      <a:pPr algn="ctr"/>
                      <a:r>
                        <a:rPr lang="en-GB" sz="2400" b="1" dirty="0" smtClean="0">
                          <a:solidFill>
                            <a:srgbClr val="336699"/>
                          </a:solidFill>
                        </a:rPr>
                        <a:t>Temperature (K)</a:t>
                      </a:r>
                      <a:endParaRPr lang="en-GB" sz="2400" b="1"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0</a:t>
                      </a:r>
                      <a:endParaRPr lang="en-GB" sz="24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400</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75</a:t>
                      </a:r>
                      <a:endParaRPr lang="en-GB" sz="24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350</a:t>
                      </a:r>
                      <a:endParaRPr lang="en-GB" sz="2400" dirty="0">
                        <a:solidFill>
                          <a:srgbClr val="336699"/>
                        </a:solidFill>
                      </a:endParaRPr>
                    </a:p>
                  </a:txBody>
                  <a:tcPr/>
                </a:tc>
                <a:tc>
                  <a:txBody>
                    <a:bodyPr/>
                    <a:lstStyle/>
                    <a:p>
                      <a:pPr algn="ct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307154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03467144"/>
              </p:ext>
            </p:extLst>
          </p:nvPr>
        </p:nvGraphicFramePr>
        <p:xfrm>
          <a:off x="1705429" y="2903029"/>
          <a:ext cx="9288000" cy="1645920"/>
        </p:xfrm>
        <a:graphic>
          <a:graphicData uri="http://schemas.openxmlformats.org/drawingml/2006/table">
            <a:tbl>
              <a:tblPr firstRow="1" bandRow="1">
                <a:tableStyleId>{5940675A-B579-460E-94D1-54222C63F5DA}</a:tableStyleId>
              </a:tblPr>
              <a:tblGrid>
                <a:gridCol w="1836000"/>
                <a:gridCol w="828000"/>
                <a:gridCol w="828000"/>
                <a:gridCol w="828000"/>
                <a:gridCol w="828000"/>
                <a:gridCol w="828000"/>
                <a:gridCol w="828000"/>
                <a:gridCol w="828000"/>
                <a:gridCol w="828000"/>
                <a:gridCol w="828000"/>
              </a:tblGrid>
              <a:tr h="370840">
                <a:tc>
                  <a:txBody>
                    <a:bodyPr/>
                    <a:lstStyle/>
                    <a:p>
                      <a:pPr algn="ctr"/>
                      <a:r>
                        <a:rPr lang="en-GB" sz="2400" b="1" dirty="0" smtClean="0">
                          <a:solidFill>
                            <a:srgbClr val="336699"/>
                          </a:solidFill>
                        </a:rPr>
                        <a:t>Temperature (</a:t>
                      </a:r>
                      <a:r>
                        <a:rPr lang="en-GB" sz="2400" b="1" baseline="30000" dirty="0" smtClean="0">
                          <a:solidFill>
                            <a:srgbClr val="336699"/>
                          </a:solidFill>
                        </a:rPr>
                        <a:t>o</a:t>
                      </a:r>
                      <a:r>
                        <a:rPr lang="en-GB" sz="2400" b="1" dirty="0" smtClean="0">
                          <a:solidFill>
                            <a:srgbClr val="336699"/>
                          </a:solidFill>
                        </a:rPr>
                        <a:t>C)</a:t>
                      </a:r>
                      <a:endParaRPr lang="en-GB" sz="2400" b="1" dirty="0">
                        <a:solidFill>
                          <a:srgbClr val="336699"/>
                        </a:solidFill>
                      </a:endParaRPr>
                    </a:p>
                  </a:txBody>
                  <a:tcPr/>
                </a:tc>
                <a:tc>
                  <a:txBody>
                    <a:bodyPr/>
                    <a:lstStyle/>
                    <a:p>
                      <a:pPr algn="ctr"/>
                      <a:r>
                        <a:rPr lang="en-GB" sz="2400" dirty="0" smtClean="0">
                          <a:solidFill>
                            <a:srgbClr val="336699"/>
                          </a:solidFill>
                        </a:rPr>
                        <a:t>0</a:t>
                      </a:r>
                      <a:endParaRPr lang="en-GB" sz="2400" dirty="0">
                        <a:solidFill>
                          <a:srgbClr val="336699"/>
                        </a:solidFill>
                      </a:endParaRPr>
                    </a:p>
                  </a:txBody>
                  <a:tcPr/>
                </a:tc>
                <a:tc>
                  <a:txBody>
                    <a:bodyPr/>
                    <a:lstStyle/>
                    <a:p>
                      <a:pPr algn="ctr"/>
                      <a:r>
                        <a:rPr lang="en-GB" sz="2400" b="1" dirty="0" smtClean="0">
                          <a:solidFill>
                            <a:srgbClr val="336699"/>
                          </a:solidFill>
                        </a:rPr>
                        <a:t>-273</a:t>
                      </a:r>
                      <a:endParaRPr lang="en-GB" sz="2400" b="1" dirty="0">
                        <a:solidFill>
                          <a:srgbClr val="336699"/>
                        </a:solidFill>
                      </a:endParaRPr>
                    </a:p>
                  </a:txBody>
                  <a:tcPr/>
                </a:tc>
                <a:tc>
                  <a:txBody>
                    <a:bodyPr/>
                    <a:lstStyle/>
                    <a:p>
                      <a:pPr algn="ctr"/>
                      <a:r>
                        <a:rPr lang="en-GB" sz="2400" dirty="0" smtClean="0">
                          <a:solidFill>
                            <a:srgbClr val="336699"/>
                          </a:solidFill>
                        </a:rPr>
                        <a:t>100</a:t>
                      </a:r>
                      <a:endParaRPr lang="en-GB" sz="2400" dirty="0">
                        <a:solidFill>
                          <a:srgbClr val="336699"/>
                        </a:solidFill>
                      </a:endParaRPr>
                    </a:p>
                  </a:txBody>
                  <a:tcPr/>
                </a:tc>
                <a:tc>
                  <a:txBody>
                    <a:bodyPr/>
                    <a:lstStyle/>
                    <a:p>
                      <a:pPr algn="ctr"/>
                      <a:r>
                        <a:rPr lang="en-GB" sz="2400" b="1" dirty="0" smtClean="0">
                          <a:solidFill>
                            <a:srgbClr val="336699"/>
                          </a:solidFill>
                        </a:rPr>
                        <a:t>127</a:t>
                      </a:r>
                      <a:endParaRPr lang="en-GB" sz="2400" b="1" dirty="0">
                        <a:solidFill>
                          <a:srgbClr val="336699"/>
                        </a:solidFill>
                      </a:endParaRPr>
                    </a:p>
                  </a:txBody>
                  <a:tcPr/>
                </a:tc>
                <a:tc>
                  <a:txBody>
                    <a:bodyPr/>
                    <a:lstStyle/>
                    <a:p>
                      <a:pPr algn="ctr"/>
                      <a:r>
                        <a:rPr lang="en-GB" sz="2400" dirty="0" smtClean="0">
                          <a:solidFill>
                            <a:srgbClr val="336699"/>
                          </a:solidFill>
                        </a:rPr>
                        <a:t>273</a:t>
                      </a:r>
                      <a:endParaRPr lang="en-GB" sz="2400" dirty="0">
                        <a:solidFill>
                          <a:srgbClr val="336699"/>
                        </a:solidFill>
                      </a:endParaRPr>
                    </a:p>
                  </a:txBody>
                  <a:tcPr/>
                </a:tc>
                <a:tc>
                  <a:txBody>
                    <a:bodyPr/>
                    <a:lstStyle/>
                    <a:p>
                      <a:pPr algn="ctr"/>
                      <a:r>
                        <a:rPr lang="en-GB" sz="2400" b="1" dirty="0" smtClean="0">
                          <a:solidFill>
                            <a:srgbClr val="336699"/>
                          </a:solidFill>
                        </a:rPr>
                        <a:t>-198</a:t>
                      </a:r>
                      <a:endParaRPr lang="en-GB" sz="2400" b="1" dirty="0">
                        <a:solidFill>
                          <a:srgbClr val="336699"/>
                        </a:solidFill>
                      </a:endParaRPr>
                    </a:p>
                  </a:txBody>
                  <a:tcPr/>
                </a:tc>
                <a:tc>
                  <a:txBody>
                    <a:bodyPr/>
                    <a:lstStyle/>
                    <a:p>
                      <a:pPr algn="ctr"/>
                      <a:r>
                        <a:rPr lang="en-GB" sz="2400" dirty="0" smtClean="0">
                          <a:solidFill>
                            <a:srgbClr val="336699"/>
                          </a:solidFill>
                        </a:rPr>
                        <a:t>-270</a:t>
                      </a:r>
                      <a:endParaRPr lang="en-GB" sz="2400" dirty="0">
                        <a:solidFill>
                          <a:srgbClr val="336699"/>
                        </a:solidFill>
                      </a:endParaRPr>
                    </a:p>
                  </a:txBody>
                  <a:tcPr/>
                </a:tc>
                <a:tc>
                  <a:txBody>
                    <a:bodyPr/>
                    <a:lstStyle/>
                    <a:p>
                      <a:pPr algn="ctr"/>
                      <a:r>
                        <a:rPr lang="en-GB" sz="2400" b="1" dirty="0" smtClean="0">
                          <a:solidFill>
                            <a:srgbClr val="336699"/>
                          </a:solidFill>
                        </a:rPr>
                        <a:t>77</a:t>
                      </a:r>
                      <a:endParaRPr lang="en-GB" sz="2400" b="1" dirty="0">
                        <a:solidFill>
                          <a:srgbClr val="336699"/>
                        </a:solidFill>
                      </a:endParaRPr>
                    </a:p>
                  </a:txBody>
                  <a:tcPr/>
                </a:tc>
                <a:tc>
                  <a:txBody>
                    <a:bodyPr/>
                    <a:lstStyle/>
                    <a:p>
                      <a:pPr algn="ctr"/>
                      <a:r>
                        <a:rPr lang="en-GB" sz="2400" dirty="0" smtClean="0">
                          <a:solidFill>
                            <a:srgbClr val="336699"/>
                          </a:solidFill>
                        </a:rPr>
                        <a:t>27</a:t>
                      </a:r>
                      <a:endParaRPr lang="en-GB" sz="2400" dirty="0">
                        <a:solidFill>
                          <a:srgbClr val="336699"/>
                        </a:solidFill>
                      </a:endParaRPr>
                    </a:p>
                  </a:txBody>
                  <a:tcPr/>
                </a:tc>
              </a:tr>
              <a:tr h="370840">
                <a:tc>
                  <a:txBody>
                    <a:bodyPr/>
                    <a:lstStyle/>
                    <a:p>
                      <a:pPr algn="ctr"/>
                      <a:r>
                        <a:rPr lang="en-GB" sz="2400" b="1" dirty="0" smtClean="0">
                          <a:solidFill>
                            <a:srgbClr val="336699"/>
                          </a:solidFill>
                        </a:rPr>
                        <a:t>Temperature (K)</a:t>
                      </a:r>
                      <a:endParaRPr lang="en-GB" sz="2400" b="1" dirty="0">
                        <a:solidFill>
                          <a:srgbClr val="336699"/>
                        </a:solidFill>
                      </a:endParaRPr>
                    </a:p>
                  </a:txBody>
                  <a:tcPr/>
                </a:tc>
                <a:tc>
                  <a:txBody>
                    <a:bodyPr/>
                    <a:lstStyle/>
                    <a:p>
                      <a:pPr algn="ctr"/>
                      <a:r>
                        <a:rPr lang="en-GB" sz="2400" b="1" dirty="0" smtClean="0">
                          <a:solidFill>
                            <a:srgbClr val="336699"/>
                          </a:solidFill>
                        </a:rPr>
                        <a:t>273</a:t>
                      </a:r>
                      <a:endParaRPr lang="en-GB" sz="2400" b="1" dirty="0">
                        <a:solidFill>
                          <a:srgbClr val="336699"/>
                        </a:solidFill>
                      </a:endParaRPr>
                    </a:p>
                  </a:txBody>
                  <a:tcPr/>
                </a:tc>
                <a:tc>
                  <a:txBody>
                    <a:bodyPr/>
                    <a:lstStyle/>
                    <a:p>
                      <a:pPr algn="ctr"/>
                      <a:r>
                        <a:rPr lang="en-GB" sz="2400" dirty="0" smtClean="0">
                          <a:solidFill>
                            <a:srgbClr val="336699"/>
                          </a:solidFill>
                        </a:rPr>
                        <a:t>0</a:t>
                      </a:r>
                      <a:endParaRPr lang="en-GB" sz="2400" dirty="0">
                        <a:solidFill>
                          <a:srgbClr val="336699"/>
                        </a:solidFill>
                      </a:endParaRPr>
                    </a:p>
                  </a:txBody>
                  <a:tcPr/>
                </a:tc>
                <a:tc>
                  <a:txBody>
                    <a:bodyPr/>
                    <a:lstStyle/>
                    <a:p>
                      <a:pPr algn="ctr"/>
                      <a:r>
                        <a:rPr lang="en-GB" sz="2400" b="1" dirty="0" smtClean="0">
                          <a:solidFill>
                            <a:srgbClr val="336699"/>
                          </a:solidFill>
                        </a:rPr>
                        <a:t>373</a:t>
                      </a:r>
                      <a:endParaRPr lang="en-GB" sz="2400" b="1" dirty="0">
                        <a:solidFill>
                          <a:srgbClr val="336699"/>
                        </a:solidFill>
                      </a:endParaRPr>
                    </a:p>
                  </a:txBody>
                  <a:tcPr/>
                </a:tc>
                <a:tc>
                  <a:txBody>
                    <a:bodyPr/>
                    <a:lstStyle/>
                    <a:p>
                      <a:pPr algn="ctr"/>
                      <a:r>
                        <a:rPr lang="en-GB" sz="2400" dirty="0" smtClean="0">
                          <a:solidFill>
                            <a:srgbClr val="336699"/>
                          </a:solidFill>
                        </a:rPr>
                        <a:t>400</a:t>
                      </a:r>
                      <a:endParaRPr lang="en-GB" sz="2400" dirty="0">
                        <a:solidFill>
                          <a:srgbClr val="336699"/>
                        </a:solidFill>
                      </a:endParaRPr>
                    </a:p>
                  </a:txBody>
                  <a:tcPr/>
                </a:tc>
                <a:tc>
                  <a:txBody>
                    <a:bodyPr/>
                    <a:lstStyle/>
                    <a:p>
                      <a:pPr algn="ctr"/>
                      <a:r>
                        <a:rPr lang="en-GB" sz="2400" b="1" dirty="0" smtClean="0">
                          <a:solidFill>
                            <a:srgbClr val="336699"/>
                          </a:solidFill>
                        </a:rPr>
                        <a:t>546</a:t>
                      </a:r>
                      <a:endParaRPr lang="en-GB" sz="2400" b="1" dirty="0">
                        <a:solidFill>
                          <a:srgbClr val="336699"/>
                        </a:solidFill>
                      </a:endParaRPr>
                    </a:p>
                  </a:txBody>
                  <a:tcPr/>
                </a:tc>
                <a:tc>
                  <a:txBody>
                    <a:bodyPr/>
                    <a:lstStyle/>
                    <a:p>
                      <a:pPr algn="ctr"/>
                      <a:r>
                        <a:rPr lang="en-GB" sz="2400" dirty="0" smtClean="0">
                          <a:solidFill>
                            <a:srgbClr val="336699"/>
                          </a:solidFill>
                        </a:rPr>
                        <a:t>75</a:t>
                      </a:r>
                      <a:endParaRPr lang="en-GB" sz="2400" dirty="0">
                        <a:solidFill>
                          <a:srgbClr val="336699"/>
                        </a:solidFill>
                      </a:endParaRPr>
                    </a:p>
                  </a:txBody>
                  <a:tcPr/>
                </a:tc>
                <a:tc>
                  <a:txBody>
                    <a:bodyPr/>
                    <a:lstStyle/>
                    <a:p>
                      <a:pPr algn="ctr"/>
                      <a:r>
                        <a:rPr lang="en-GB" sz="2400" b="1" dirty="0" smtClean="0">
                          <a:solidFill>
                            <a:srgbClr val="336699"/>
                          </a:solidFill>
                        </a:rPr>
                        <a:t>3</a:t>
                      </a:r>
                      <a:endParaRPr lang="en-GB" sz="2400" b="1" dirty="0">
                        <a:solidFill>
                          <a:srgbClr val="336699"/>
                        </a:solidFill>
                      </a:endParaRPr>
                    </a:p>
                  </a:txBody>
                  <a:tcPr/>
                </a:tc>
                <a:tc>
                  <a:txBody>
                    <a:bodyPr/>
                    <a:lstStyle/>
                    <a:p>
                      <a:pPr algn="ctr"/>
                      <a:r>
                        <a:rPr lang="en-GB" sz="2400" dirty="0" smtClean="0">
                          <a:solidFill>
                            <a:srgbClr val="336699"/>
                          </a:solidFill>
                        </a:rPr>
                        <a:t>350</a:t>
                      </a:r>
                      <a:endParaRPr lang="en-GB" sz="2400" dirty="0">
                        <a:solidFill>
                          <a:srgbClr val="336699"/>
                        </a:solidFill>
                      </a:endParaRPr>
                    </a:p>
                  </a:txBody>
                  <a:tcPr/>
                </a:tc>
                <a:tc>
                  <a:txBody>
                    <a:bodyPr/>
                    <a:lstStyle/>
                    <a:p>
                      <a:pPr algn="ctr"/>
                      <a:r>
                        <a:rPr lang="en-GB" sz="2400" b="1" dirty="0" smtClean="0">
                          <a:solidFill>
                            <a:srgbClr val="336699"/>
                          </a:solidFill>
                        </a:rPr>
                        <a:t>300</a:t>
                      </a:r>
                      <a:endParaRPr lang="en-GB" sz="2400" b="1" dirty="0">
                        <a:solidFill>
                          <a:srgbClr val="336699"/>
                        </a:solidFill>
                      </a:endParaRPr>
                    </a:p>
                  </a:txBody>
                  <a:tcPr/>
                </a:tc>
              </a:tr>
            </a:tbl>
          </a:graphicData>
        </a:graphic>
      </p:graphicFrame>
    </p:spTree>
    <p:extLst>
      <p:ext uri="{BB962C8B-B14F-4D97-AF65-F5344CB8AC3E}">
        <p14:creationId xmlns:p14="http://schemas.microsoft.com/office/powerpoint/2010/main" val="11609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lvl="0" indent="0">
              <a:buNone/>
            </a:pPr>
            <a:r>
              <a:rPr lang="en-GB" dirty="0">
                <a:solidFill>
                  <a:srgbClr val="336699"/>
                </a:solidFill>
              </a:rPr>
              <a:t>From practical work, or research, find the relationship between the pressure </a:t>
            </a:r>
            <a:r>
              <a:rPr lang="en-GB" dirty="0" smtClean="0">
                <a:solidFill>
                  <a:srgbClr val="336699"/>
                </a:solidFill>
              </a:rPr>
              <a:t>and the temperature </a:t>
            </a:r>
            <a:r>
              <a:rPr lang="en-GB" dirty="0">
                <a:solidFill>
                  <a:srgbClr val="336699"/>
                </a:solidFill>
              </a:rPr>
              <a:t>of a gas</a:t>
            </a:r>
            <a:r>
              <a:rPr lang="en-GB" dirty="0" smtClean="0">
                <a:solidFill>
                  <a:srgbClr val="336699"/>
                </a:solidFill>
              </a:rPr>
              <a:t>.</a:t>
            </a:r>
          </a:p>
          <a:p>
            <a:pPr marL="0" lvl="0" indent="0" algn="ctr">
              <a:buNone/>
            </a:pPr>
            <a:endParaRPr lang="en-GB" dirty="0" smtClean="0">
              <a:solidFill>
                <a:srgbClr val="336699"/>
              </a:solidFill>
            </a:endParaRPr>
          </a:p>
          <a:p>
            <a:pPr marL="0" lvl="0" indent="0">
              <a:buNone/>
            </a:pPr>
            <a:endParaRPr lang="en-GB" dirty="0">
              <a:solidFill>
                <a:srgbClr val="336699"/>
              </a:solidFill>
            </a:endParaRPr>
          </a:p>
          <a:p>
            <a:pPr marL="0" indent="0">
              <a:buNone/>
            </a:pPr>
            <a:endParaRPr lang="en-GB" dirty="0"/>
          </a:p>
        </p:txBody>
      </p:sp>
      <p:pic>
        <p:nvPicPr>
          <p:cNvPr id="4" name="Picture 3"/>
          <p:cNvPicPr>
            <a:picLocks noChangeAspect="1"/>
          </p:cNvPicPr>
          <p:nvPr/>
        </p:nvPicPr>
        <p:blipFill>
          <a:blip r:embed="rId2"/>
          <a:stretch>
            <a:fillRect/>
          </a:stretch>
        </p:blipFill>
        <p:spPr>
          <a:xfrm>
            <a:off x="3433281" y="2613743"/>
            <a:ext cx="4423410" cy="3600450"/>
          </a:xfrm>
          <a:prstGeom prst="rect">
            <a:avLst/>
          </a:prstGeom>
        </p:spPr>
      </p:pic>
    </p:spTree>
    <p:extLst>
      <p:ext uri="{BB962C8B-B14F-4D97-AF65-F5344CB8AC3E}">
        <p14:creationId xmlns:p14="http://schemas.microsoft.com/office/powerpoint/2010/main" val="392983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052103"/>
              </p:ext>
            </p:extLst>
          </p:nvPr>
        </p:nvGraphicFramePr>
        <p:xfrm>
          <a:off x="2152650" y="1965584"/>
          <a:ext cx="7886700" cy="39624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3589859390"/>
                    </a:ext>
                  </a:extLst>
                </a:gridCol>
                <a:gridCol w="2628900">
                  <a:extLst>
                    <a:ext uri="{9D8B030D-6E8A-4147-A177-3AD203B41FA5}">
                      <a16:colId xmlns:a16="http://schemas.microsoft.com/office/drawing/2014/main" xmlns="" val="1789047539"/>
                    </a:ext>
                  </a:extLst>
                </a:gridCol>
                <a:gridCol w="2628900"/>
              </a:tblGrid>
              <a:tr h="370840">
                <a:tc>
                  <a:txBody>
                    <a:bodyPr/>
                    <a:lstStyle/>
                    <a:p>
                      <a:pPr algn="ctr"/>
                      <a:r>
                        <a:rPr lang="en-GB" sz="3200" b="1" dirty="0" smtClean="0">
                          <a:solidFill>
                            <a:srgbClr val="336699"/>
                          </a:solidFill>
                        </a:rPr>
                        <a:t>Pressure </a:t>
                      </a:r>
                    </a:p>
                    <a:p>
                      <a:pPr algn="ctr"/>
                      <a:r>
                        <a:rPr lang="en-GB" sz="3200" b="1" dirty="0" smtClean="0">
                          <a:solidFill>
                            <a:srgbClr val="336699"/>
                          </a:solidFill>
                        </a:rPr>
                        <a:t>(x10</a:t>
                      </a:r>
                      <a:r>
                        <a:rPr lang="en-GB" sz="3200" b="1" baseline="30000" dirty="0" smtClean="0">
                          <a:solidFill>
                            <a:srgbClr val="336699"/>
                          </a:solidFill>
                        </a:rPr>
                        <a:t>5 </a:t>
                      </a:r>
                      <a:r>
                        <a:rPr lang="en-GB" sz="3200" b="1" dirty="0" smtClean="0">
                          <a:solidFill>
                            <a:srgbClr val="336699"/>
                          </a:solidFill>
                        </a:rPr>
                        <a:t>Pa)</a:t>
                      </a:r>
                      <a:endParaRPr lang="en-GB" sz="3200" b="1" dirty="0">
                        <a:solidFill>
                          <a:srgbClr val="336699"/>
                        </a:solidFill>
                      </a:endParaRPr>
                    </a:p>
                  </a:txBody>
                  <a:tcPr/>
                </a:tc>
                <a:tc>
                  <a:txBody>
                    <a:bodyPr/>
                    <a:lstStyle/>
                    <a:p>
                      <a:pPr algn="ctr"/>
                      <a:r>
                        <a:rPr lang="en-GB" sz="3200" b="1" dirty="0" smtClean="0">
                          <a:solidFill>
                            <a:srgbClr val="336699"/>
                          </a:solidFill>
                        </a:rPr>
                        <a:t>Temperature</a:t>
                      </a:r>
                      <a:r>
                        <a:rPr lang="en-GB" sz="3200" b="1" baseline="0" dirty="0" smtClean="0">
                          <a:solidFill>
                            <a:srgbClr val="336699"/>
                          </a:solidFill>
                        </a:rPr>
                        <a:t> (</a:t>
                      </a:r>
                      <a:r>
                        <a:rPr lang="en-GB" sz="3200" b="1" baseline="30000" dirty="0" err="1" smtClean="0">
                          <a:solidFill>
                            <a:srgbClr val="336699"/>
                          </a:solidFill>
                        </a:rPr>
                        <a:t>o</a:t>
                      </a:r>
                      <a:r>
                        <a:rPr lang="en-GB" sz="3200" b="1" baseline="0" dirty="0" err="1" smtClean="0">
                          <a:solidFill>
                            <a:srgbClr val="336699"/>
                          </a:solidFill>
                        </a:rPr>
                        <a:t>C</a:t>
                      </a:r>
                      <a:r>
                        <a:rPr lang="en-GB" sz="3200" b="1" baseline="0" dirty="0" smtClean="0">
                          <a:solidFill>
                            <a:srgbClr val="336699"/>
                          </a:solidFill>
                        </a:rPr>
                        <a:t>)</a:t>
                      </a:r>
                      <a:endParaRPr lang="en-GB" sz="3200" b="1" dirty="0">
                        <a:solidFill>
                          <a:srgbClr val="336699"/>
                        </a:solidFill>
                      </a:endParaRPr>
                    </a:p>
                  </a:txBody>
                  <a:tcPr/>
                </a:tc>
                <a:tc>
                  <a:txBody>
                    <a:bodyPr/>
                    <a:lstStyle/>
                    <a:p>
                      <a:pPr algn="ctr"/>
                      <a:r>
                        <a:rPr lang="en-GB" sz="3200" b="1" dirty="0" smtClean="0">
                          <a:solidFill>
                            <a:srgbClr val="336699"/>
                          </a:solidFill>
                        </a:rPr>
                        <a:t>Temperature</a:t>
                      </a:r>
                    </a:p>
                    <a:p>
                      <a:pPr algn="ctr"/>
                      <a:r>
                        <a:rPr lang="en-GB" sz="3200" b="1" dirty="0" smtClean="0">
                          <a:solidFill>
                            <a:srgbClr val="336699"/>
                          </a:solidFill>
                        </a:rPr>
                        <a:t>(K)</a:t>
                      </a:r>
                      <a:endParaRPr lang="en-GB" sz="3200" b="1" dirty="0">
                        <a:solidFill>
                          <a:srgbClr val="336699"/>
                        </a:solidFill>
                      </a:endParaRPr>
                    </a:p>
                  </a:txBody>
                  <a:tcPr/>
                </a:tc>
                <a:extLst>
                  <a:ext uri="{0D108BD9-81ED-4DB2-BD59-A6C34878D82A}">
                    <a16:rowId xmlns:a16="http://schemas.microsoft.com/office/drawing/2014/main" xmlns="" val="2951464759"/>
                  </a:ext>
                </a:extLst>
              </a:tr>
              <a:tr h="370840">
                <a:tc>
                  <a:txBody>
                    <a:bodyPr/>
                    <a:lstStyle/>
                    <a:p>
                      <a:pPr algn="ctr"/>
                      <a:r>
                        <a:rPr lang="en-GB" sz="3200" dirty="0" smtClean="0">
                          <a:solidFill>
                            <a:srgbClr val="336699"/>
                          </a:solidFill>
                        </a:rPr>
                        <a:t>1.02</a:t>
                      </a:r>
                      <a:endParaRPr lang="en-GB" sz="3200" dirty="0">
                        <a:solidFill>
                          <a:srgbClr val="336699"/>
                        </a:solidFill>
                      </a:endParaRPr>
                    </a:p>
                  </a:txBody>
                  <a:tcPr/>
                </a:tc>
                <a:tc>
                  <a:txBody>
                    <a:bodyPr/>
                    <a:lstStyle/>
                    <a:p>
                      <a:pPr algn="ctr"/>
                      <a:r>
                        <a:rPr lang="en-GB" sz="3200" dirty="0" smtClean="0">
                          <a:solidFill>
                            <a:srgbClr val="336699"/>
                          </a:solidFill>
                        </a:rPr>
                        <a:t>20</a:t>
                      </a:r>
                      <a:endParaRPr lang="en-GB" sz="3200" dirty="0">
                        <a:solidFill>
                          <a:srgbClr val="336699"/>
                        </a:solidFill>
                      </a:endParaRPr>
                    </a:p>
                  </a:txBody>
                  <a:tcPr/>
                </a:tc>
                <a:tc>
                  <a:txBody>
                    <a:bodyPr/>
                    <a:lstStyle/>
                    <a:p>
                      <a:pPr algn="ctr"/>
                      <a:r>
                        <a:rPr lang="en-GB" sz="3200" dirty="0" smtClean="0">
                          <a:solidFill>
                            <a:srgbClr val="336699"/>
                          </a:solidFill>
                        </a:rPr>
                        <a:t>293</a:t>
                      </a:r>
                      <a:endParaRPr lang="en-GB" sz="3200" dirty="0">
                        <a:solidFill>
                          <a:srgbClr val="336699"/>
                        </a:solidFill>
                      </a:endParaRPr>
                    </a:p>
                  </a:txBody>
                  <a:tcPr/>
                </a:tc>
                <a:extLst>
                  <a:ext uri="{0D108BD9-81ED-4DB2-BD59-A6C34878D82A}">
                    <a16:rowId xmlns:a16="http://schemas.microsoft.com/office/drawing/2014/main" xmlns="" val="4144979676"/>
                  </a:ext>
                </a:extLst>
              </a:tr>
              <a:tr h="370840">
                <a:tc>
                  <a:txBody>
                    <a:bodyPr/>
                    <a:lstStyle/>
                    <a:p>
                      <a:pPr algn="ctr"/>
                      <a:r>
                        <a:rPr lang="en-GB" sz="3200" dirty="0" smtClean="0">
                          <a:solidFill>
                            <a:srgbClr val="336699"/>
                          </a:solidFill>
                        </a:rPr>
                        <a:t>1.04</a:t>
                      </a:r>
                      <a:endParaRPr lang="en-GB" sz="3200" dirty="0">
                        <a:solidFill>
                          <a:srgbClr val="336699"/>
                        </a:solidFill>
                      </a:endParaRPr>
                    </a:p>
                  </a:txBody>
                  <a:tcPr/>
                </a:tc>
                <a:tc>
                  <a:txBody>
                    <a:bodyPr/>
                    <a:lstStyle/>
                    <a:p>
                      <a:pPr algn="ctr"/>
                      <a:r>
                        <a:rPr lang="en-GB" sz="3200" dirty="0" smtClean="0">
                          <a:solidFill>
                            <a:srgbClr val="336699"/>
                          </a:solidFill>
                        </a:rPr>
                        <a:t>40</a:t>
                      </a:r>
                      <a:endParaRPr lang="en-GB" sz="3200" dirty="0">
                        <a:solidFill>
                          <a:srgbClr val="336699"/>
                        </a:solidFill>
                      </a:endParaRPr>
                    </a:p>
                  </a:txBody>
                  <a:tcPr/>
                </a:tc>
                <a:tc>
                  <a:txBody>
                    <a:bodyPr/>
                    <a:lstStyle/>
                    <a:p>
                      <a:pPr algn="ctr"/>
                      <a:r>
                        <a:rPr lang="en-GB" sz="3200" dirty="0" smtClean="0">
                          <a:solidFill>
                            <a:srgbClr val="336699"/>
                          </a:solidFill>
                        </a:rPr>
                        <a:t>313</a:t>
                      </a:r>
                      <a:endParaRPr lang="en-GB" sz="3200" dirty="0">
                        <a:solidFill>
                          <a:srgbClr val="336699"/>
                        </a:solidFill>
                      </a:endParaRPr>
                    </a:p>
                  </a:txBody>
                  <a:tcPr/>
                </a:tc>
                <a:extLst>
                  <a:ext uri="{0D108BD9-81ED-4DB2-BD59-A6C34878D82A}">
                    <a16:rowId xmlns:a16="http://schemas.microsoft.com/office/drawing/2014/main" xmlns="" val="3542685970"/>
                  </a:ext>
                </a:extLst>
              </a:tr>
              <a:tr h="370840">
                <a:tc>
                  <a:txBody>
                    <a:bodyPr/>
                    <a:lstStyle/>
                    <a:p>
                      <a:pPr algn="ctr"/>
                      <a:r>
                        <a:rPr lang="en-GB" sz="3200" dirty="0" smtClean="0">
                          <a:solidFill>
                            <a:srgbClr val="336699"/>
                          </a:solidFill>
                        </a:rPr>
                        <a:t>1.08</a:t>
                      </a:r>
                      <a:endParaRPr lang="en-GB" sz="3200" dirty="0">
                        <a:solidFill>
                          <a:srgbClr val="336699"/>
                        </a:solidFill>
                      </a:endParaRPr>
                    </a:p>
                  </a:txBody>
                  <a:tcPr/>
                </a:tc>
                <a:tc>
                  <a:txBody>
                    <a:bodyPr/>
                    <a:lstStyle/>
                    <a:p>
                      <a:pPr algn="ctr"/>
                      <a:r>
                        <a:rPr lang="en-GB" sz="3200" dirty="0" smtClean="0">
                          <a:solidFill>
                            <a:srgbClr val="336699"/>
                          </a:solidFill>
                        </a:rPr>
                        <a:t>60</a:t>
                      </a:r>
                      <a:endParaRPr lang="en-GB" sz="3200" dirty="0">
                        <a:solidFill>
                          <a:srgbClr val="336699"/>
                        </a:solidFill>
                      </a:endParaRPr>
                    </a:p>
                  </a:txBody>
                  <a:tcPr/>
                </a:tc>
                <a:tc>
                  <a:txBody>
                    <a:bodyPr/>
                    <a:lstStyle/>
                    <a:p>
                      <a:pPr algn="ctr"/>
                      <a:r>
                        <a:rPr lang="en-GB" sz="3200" dirty="0" smtClean="0">
                          <a:solidFill>
                            <a:srgbClr val="336699"/>
                          </a:solidFill>
                        </a:rPr>
                        <a:t>333</a:t>
                      </a:r>
                      <a:endParaRPr lang="en-GB" sz="3200" dirty="0">
                        <a:solidFill>
                          <a:srgbClr val="336699"/>
                        </a:solidFill>
                      </a:endParaRPr>
                    </a:p>
                  </a:txBody>
                  <a:tcPr/>
                </a:tc>
                <a:extLst>
                  <a:ext uri="{0D108BD9-81ED-4DB2-BD59-A6C34878D82A}">
                    <a16:rowId xmlns:a16="http://schemas.microsoft.com/office/drawing/2014/main" xmlns="" val="1661220998"/>
                  </a:ext>
                </a:extLst>
              </a:tr>
              <a:tr h="370840">
                <a:tc>
                  <a:txBody>
                    <a:bodyPr/>
                    <a:lstStyle/>
                    <a:p>
                      <a:pPr algn="ctr"/>
                      <a:r>
                        <a:rPr lang="en-GB" sz="3200" dirty="0" smtClean="0">
                          <a:solidFill>
                            <a:srgbClr val="336699"/>
                          </a:solidFill>
                        </a:rPr>
                        <a:t>1.08</a:t>
                      </a:r>
                      <a:endParaRPr lang="en-GB" sz="3200" dirty="0">
                        <a:solidFill>
                          <a:srgbClr val="336699"/>
                        </a:solidFill>
                      </a:endParaRPr>
                    </a:p>
                  </a:txBody>
                  <a:tcPr/>
                </a:tc>
                <a:tc>
                  <a:txBody>
                    <a:bodyPr/>
                    <a:lstStyle/>
                    <a:p>
                      <a:pPr algn="ctr"/>
                      <a:r>
                        <a:rPr lang="en-GB" sz="3200" dirty="0" smtClean="0">
                          <a:solidFill>
                            <a:srgbClr val="336699"/>
                          </a:solidFill>
                        </a:rPr>
                        <a:t>80</a:t>
                      </a:r>
                      <a:endParaRPr lang="en-GB" sz="3200" dirty="0">
                        <a:solidFill>
                          <a:srgbClr val="336699"/>
                        </a:solidFill>
                      </a:endParaRPr>
                    </a:p>
                  </a:txBody>
                  <a:tcPr/>
                </a:tc>
                <a:tc>
                  <a:txBody>
                    <a:bodyPr/>
                    <a:lstStyle/>
                    <a:p>
                      <a:pPr algn="ctr"/>
                      <a:r>
                        <a:rPr lang="en-GB" sz="3200" dirty="0" smtClean="0">
                          <a:solidFill>
                            <a:srgbClr val="336699"/>
                          </a:solidFill>
                        </a:rPr>
                        <a:t>353</a:t>
                      </a:r>
                      <a:endParaRPr lang="en-GB" sz="3200" dirty="0">
                        <a:solidFill>
                          <a:srgbClr val="336699"/>
                        </a:solidFill>
                      </a:endParaRPr>
                    </a:p>
                  </a:txBody>
                  <a:tcPr/>
                </a:tc>
                <a:extLst>
                  <a:ext uri="{0D108BD9-81ED-4DB2-BD59-A6C34878D82A}">
                    <a16:rowId xmlns:a16="http://schemas.microsoft.com/office/drawing/2014/main" xmlns="" val="473035944"/>
                  </a:ext>
                </a:extLst>
              </a:tr>
              <a:tr h="370840">
                <a:tc>
                  <a:txBody>
                    <a:bodyPr/>
                    <a:lstStyle/>
                    <a:p>
                      <a:pPr algn="ctr"/>
                      <a:r>
                        <a:rPr lang="en-GB" sz="3200" dirty="0" smtClean="0">
                          <a:solidFill>
                            <a:srgbClr val="336699"/>
                          </a:solidFill>
                        </a:rPr>
                        <a:t>1.09</a:t>
                      </a:r>
                      <a:endParaRPr lang="en-GB" sz="3200" dirty="0">
                        <a:solidFill>
                          <a:srgbClr val="336699"/>
                        </a:solidFill>
                      </a:endParaRPr>
                    </a:p>
                  </a:txBody>
                  <a:tcPr/>
                </a:tc>
                <a:tc>
                  <a:txBody>
                    <a:bodyPr/>
                    <a:lstStyle/>
                    <a:p>
                      <a:pPr algn="ctr"/>
                      <a:r>
                        <a:rPr lang="en-GB" sz="3200" dirty="0" smtClean="0">
                          <a:solidFill>
                            <a:srgbClr val="336699"/>
                          </a:solidFill>
                        </a:rPr>
                        <a:t>100</a:t>
                      </a:r>
                      <a:endParaRPr lang="en-GB" sz="3200" dirty="0">
                        <a:solidFill>
                          <a:srgbClr val="336699"/>
                        </a:solidFill>
                      </a:endParaRPr>
                    </a:p>
                  </a:txBody>
                  <a:tcPr/>
                </a:tc>
                <a:tc>
                  <a:txBody>
                    <a:bodyPr/>
                    <a:lstStyle/>
                    <a:p>
                      <a:pPr algn="ctr"/>
                      <a:r>
                        <a:rPr lang="en-GB" sz="3200" dirty="0" smtClean="0">
                          <a:solidFill>
                            <a:srgbClr val="336699"/>
                          </a:solidFill>
                        </a:rPr>
                        <a:t>373</a:t>
                      </a:r>
                      <a:endParaRPr lang="en-GB" sz="3200" dirty="0">
                        <a:solidFill>
                          <a:srgbClr val="336699"/>
                        </a:solidFill>
                      </a:endParaRPr>
                    </a:p>
                  </a:txBody>
                  <a:tcPr/>
                </a:tc>
                <a:extLst>
                  <a:ext uri="{0D108BD9-81ED-4DB2-BD59-A6C34878D82A}">
                    <a16:rowId xmlns:a16="http://schemas.microsoft.com/office/drawing/2014/main" xmlns="" val="1952023940"/>
                  </a:ext>
                </a:extLst>
              </a:tr>
            </a:tbl>
          </a:graphicData>
        </a:graphic>
      </p:graphicFrame>
    </p:spTree>
    <p:extLst>
      <p:ext uri="{BB962C8B-B14F-4D97-AF65-F5344CB8AC3E}">
        <p14:creationId xmlns:p14="http://schemas.microsoft.com/office/powerpoint/2010/main" val="26586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A simple analysis of the data shows that:</a:t>
            </a:r>
          </a:p>
          <a:p>
            <a:pPr marL="0" indent="0">
              <a:buNone/>
            </a:pPr>
            <a:endParaRPr lang="en-GB" dirty="0" smtClean="0">
              <a:solidFill>
                <a:srgbClr val="336699"/>
              </a:solidFill>
            </a:endParaRPr>
          </a:p>
          <a:p>
            <a:pPr marL="0" indent="0">
              <a:buNone/>
            </a:pPr>
            <a:r>
              <a:rPr lang="en-GB" dirty="0">
                <a:solidFill>
                  <a:srgbClr val="336699"/>
                </a:solidFill>
              </a:rPr>
              <a:t>When the </a:t>
            </a:r>
            <a:r>
              <a:rPr lang="en-GB" b="1" dirty="0">
                <a:solidFill>
                  <a:srgbClr val="336699"/>
                </a:solidFill>
              </a:rPr>
              <a:t>temperature</a:t>
            </a:r>
            <a:r>
              <a:rPr lang="en-GB" dirty="0">
                <a:solidFill>
                  <a:srgbClr val="336699"/>
                </a:solidFill>
              </a:rPr>
              <a:t> of a gas is </a:t>
            </a:r>
            <a:r>
              <a:rPr lang="en-GB" b="1" dirty="0">
                <a:solidFill>
                  <a:srgbClr val="336699"/>
                </a:solidFill>
              </a:rPr>
              <a:t>increased</a:t>
            </a:r>
            <a:r>
              <a:rPr lang="en-GB" dirty="0">
                <a:solidFill>
                  <a:srgbClr val="336699"/>
                </a:solidFill>
              </a:rPr>
              <a:t>, it will exert </a:t>
            </a:r>
            <a:r>
              <a:rPr lang="en-GB" b="1" dirty="0">
                <a:solidFill>
                  <a:srgbClr val="336699"/>
                </a:solidFill>
              </a:rPr>
              <a:t>more pressure. </a:t>
            </a:r>
          </a:p>
          <a:p>
            <a:pPr marL="0" indent="0">
              <a:buNone/>
            </a:pPr>
            <a:r>
              <a:rPr lang="en-GB" dirty="0">
                <a:solidFill>
                  <a:srgbClr val="336699"/>
                </a:solidFill>
              </a:rPr>
              <a:t>When the </a:t>
            </a:r>
            <a:r>
              <a:rPr lang="en-GB" b="1" dirty="0">
                <a:solidFill>
                  <a:srgbClr val="336699"/>
                </a:solidFill>
              </a:rPr>
              <a:t>temperature </a:t>
            </a:r>
            <a:r>
              <a:rPr lang="en-GB" dirty="0">
                <a:solidFill>
                  <a:srgbClr val="336699"/>
                </a:solidFill>
              </a:rPr>
              <a:t>of a gas is </a:t>
            </a:r>
            <a:r>
              <a:rPr lang="en-GB" b="1" dirty="0">
                <a:solidFill>
                  <a:srgbClr val="336699"/>
                </a:solidFill>
              </a:rPr>
              <a:t>decreased</a:t>
            </a:r>
            <a:r>
              <a:rPr lang="en-GB" dirty="0">
                <a:solidFill>
                  <a:srgbClr val="336699"/>
                </a:solidFill>
              </a:rPr>
              <a:t>, it will exert </a:t>
            </a:r>
            <a:r>
              <a:rPr lang="en-GB" b="1" dirty="0">
                <a:solidFill>
                  <a:srgbClr val="336699"/>
                </a:solidFill>
              </a:rPr>
              <a:t>less pressure</a:t>
            </a:r>
            <a:r>
              <a:rPr lang="en-GB" dirty="0" smtClean="0">
                <a:solidFill>
                  <a:srgbClr val="336699"/>
                </a:solidFill>
              </a:rPr>
              <a:t>.</a:t>
            </a:r>
          </a:p>
          <a:p>
            <a:pPr marL="0" indent="0">
              <a:buNone/>
            </a:pPr>
            <a:endParaRPr lang="en-GB" dirty="0">
              <a:solidFill>
                <a:srgbClr val="336699"/>
              </a:solidFill>
            </a:endParaRPr>
          </a:p>
          <a:p>
            <a:pPr marL="0" indent="0">
              <a:buNone/>
            </a:pPr>
            <a:r>
              <a:rPr lang="en-GB" dirty="0">
                <a:solidFill>
                  <a:srgbClr val="336699"/>
                </a:solidFill>
              </a:rPr>
              <a:t>F</a:t>
            </a:r>
            <a:r>
              <a:rPr lang="en-GB" dirty="0" smtClean="0">
                <a:solidFill>
                  <a:srgbClr val="336699"/>
                </a:solidFill>
              </a:rPr>
              <a:t>urther </a:t>
            </a:r>
            <a:r>
              <a:rPr lang="en-GB" dirty="0">
                <a:solidFill>
                  <a:srgbClr val="336699"/>
                </a:solidFill>
              </a:rPr>
              <a:t>analysis of the </a:t>
            </a:r>
            <a:r>
              <a:rPr lang="en-GB" dirty="0" smtClean="0">
                <a:solidFill>
                  <a:srgbClr val="336699"/>
                </a:solidFill>
              </a:rPr>
              <a:t>data can be carried out by plotting a graph of pressure against temperature in Kelvins.</a:t>
            </a:r>
            <a:endParaRPr lang="en-GB" dirty="0">
              <a:solidFill>
                <a:srgbClr val="336699"/>
              </a:solidFill>
            </a:endParaRPr>
          </a:p>
          <a:p>
            <a:pPr marL="0" indent="0">
              <a:buNone/>
            </a:pPr>
            <a:endParaRPr lang="en-GB" dirty="0"/>
          </a:p>
        </p:txBody>
      </p:sp>
    </p:spTree>
    <p:extLst>
      <p:ext uri="{BB962C8B-B14F-4D97-AF65-F5344CB8AC3E}">
        <p14:creationId xmlns:p14="http://schemas.microsoft.com/office/powerpoint/2010/main" val="17270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endParaRPr lang="en-GB" dirty="0"/>
          </a:p>
          <a:p>
            <a:pPr marL="0" indent="0" algn="ctr">
              <a:buNone/>
            </a:pPr>
            <a:endParaRPr lang="en-GB" dirty="0"/>
          </a:p>
        </p:txBody>
      </p:sp>
      <p:pic>
        <p:nvPicPr>
          <p:cNvPr id="4" name="Picture 3"/>
          <p:cNvPicPr>
            <a:picLocks noChangeAspect="1"/>
          </p:cNvPicPr>
          <p:nvPr/>
        </p:nvPicPr>
        <p:blipFill>
          <a:blip r:embed="rId2"/>
          <a:stretch>
            <a:fillRect/>
          </a:stretch>
        </p:blipFill>
        <p:spPr>
          <a:xfrm>
            <a:off x="2211355" y="1968759"/>
            <a:ext cx="9142445" cy="3788229"/>
          </a:xfrm>
          <a:prstGeom prst="rect">
            <a:avLst/>
          </a:prstGeom>
        </p:spPr>
      </p:pic>
    </p:spTree>
    <p:extLst>
      <p:ext uri="{BB962C8B-B14F-4D97-AF65-F5344CB8AC3E}">
        <p14:creationId xmlns:p14="http://schemas.microsoft.com/office/powerpoint/2010/main" val="42844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a:solidFill>
                  <a:srgbClr val="336699"/>
                </a:solidFill>
              </a:rPr>
              <a:t>The </a:t>
            </a:r>
            <a:r>
              <a:rPr lang="en-GB" dirty="0" smtClean="0">
                <a:solidFill>
                  <a:srgbClr val="336699"/>
                </a:solidFill>
              </a:rPr>
              <a:t>graph </a:t>
            </a:r>
            <a:r>
              <a:rPr lang="en-GB" dirty="0">
                <a:solidFill>
                  <a:srgbClr val="336699"/>
                </a:solidFill>
              </a:rPr>
              <a:t>shows that </a:t>
            </a:r>
            <a:r>
              <a:rPr lang="en-GB" dirty="0" smtClean="0">
                <a:solidFill>
                  <a:srgbClr val="336699"/>
                </a:solidFill>
              </a:rPr>
              <a:t>it is possible to project a straight line passing through the origin when pressure is plotted against temperature in Kelvins. </a:t>
            </a:r>
          </a:p>
          <a:p>
            <a:pPr marL="0" indent="0">
              <a:buNone/>
            </a:pPr>
            <a:endParaRPr lang="en-GB" dirty="0">
              <a:solidFill>
                <a:srgbClr val="336699"/>
              </a:solidFill>
            </a:endParaRPr>
          </a:p>
          <a:p>
            <a:pPr marL="0" indent="0">
              <a:buNone/>
            </a:pPr>
            <a:r>
              <a:rPr lang="en-GB" dirty="0">
                <a:solidFill>
                  <a:srgbClr val="336699"/>
                </a:solidFill>
              </a:rPr>
              <a:t>In other words, </a:t>
            </a:r>
            <a:r>
              <a:rPr lang="en-GB" b="1" dirty="0">
                <a:solidFill>
                  <a:srgbClr val="336699"/>
                </a:solidFill>
              </a:rPr>
              <a:t>pressure is </a:t>
            </a:r>
            <a:r>
              <a:rPr lang="en-GB" b="1" dirty="0" smtClean="0">
                <a:solidFill>
                  <a:srgbClr val="336699"/>
                </a:solidFill>
              </a:rPr>
              <a:t>directly </a:t>
            </a:r>
            <a:r>
              <a:rPr lang="en-GB" b="1" dirty="0">
                <a:solidFill>
                  <a:srgbClr val="336699"/>
                </a:solidFill>
              </a:rPr>
              <a:t>proportional to </a:t>
            </a:r>
            <a:r>
              <a:rPr lang="en-GB" b="1" dirty="0" smtClean="0">
                <a:solidFill>
                  <a:srgbClr val="336699"/>
                </a:solidFill>
              </a:rPr>
              <a:t>temperature in K.</a:t>
            </a:r>
            <a:endParaRPr lang="en-GB" b="1" dirty="0">
              <a:solidFill>
                <a:srgbClr val="336699"/>
              </a:solidFill>
            </a:endParaRPr>
          </a:p>
          <a:p>
            <a:pPr marL="0" indent="0">
              <a:buNone/>
            </a:pPr>
            <a:endParaRPr lang="en-GB" dirty="0">
              <a:solidFill>
                <a:srgbClr val="336699"/>
              </a:solidFill>
            </a:endParaRPr>
          </a:p>
          <a:p>
            <a:pPr marL="0" indent="0">
              <a:buNone/>
            </a:pPr>
            <a:r>
              <a:rPr lang="en-GB" dirty="0">
                <a:solidFill>
                  <a:srgbClr val="336699"/>
                </a:solidFill>
              </a:rPr>
              <a:t>Assuming there is no change in </a:t>
            </a:r>
            <a:r>
              <a:rPr lang="en-GB" dirty="0" smtClean="0">
                <a:solidFill>
                  <a:srgbClr val="336699"/>
                </a:solidFill>
              </a:rPr>
              <a:t>volume or mass, </a:t>
            </a:r>
            <a:r>
              <a:rPr lang="en-GB" dirty="0">
                <a:solidFill>
                  <a:srgbClr val="336699"/>
                </a:solidFill>
              </a:rPr>
              <a:t>this is a statement of </a:t>
            </a:r>
            <a:r>
              <a:rPr lang="en-GB" b="1" dirty="0" smtClean="0">
                <a:solidFill>
                  <a:srgbClr val="336699"/>
                </a:solidFill>
              </a:rPr>
              <a:t>Gay-Lussac’s </a:t>
            </a:r>
            <a:r>
              <a:rPr lang="en-GB" b="1" dirty="0">
                <a:solidFill>
                  <a:srgbClr val="336699"/>
                </a:solidFill>
              </a:rPr>
              <a:t>Law.</a:t>
            </a:r>
          </a:p>
          <a:p>
            <a:pPr marL="0" indent="0">
              <a:buNone/>
            </a:pPr>
            <a:endParaRPr lang="en-GB" dirty="0"/>
          </a:p>
        </p:txBody>
      </p:sp>
    </p:spTree>
    <p:extLst>
      <p:ext uri="{BB962C8B-B14F-4D97-AF65-F5344CB8AC3E}">
        <p14:creationId xmlns:p14="http://schemas.microsoft.com/office/powerpoint/2010/main" val="205677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rgbClr val="336699"/>
                </a:solidFill>
              </a:rPr>
              <a:t>Gay-Lussac’s Law </a:t>
            </a:r>
            <a:r>
              <a:rPr lang="en-GB" dirty="0" smtClean="0">
                <a:solidFill>
                  <a:srgbClr val="336699"/>
                </a:solidFill>
              </a:rPr>
              <a:t>can be written in equation form.</a:t>
            </a: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r>
              <a:rPr lang="en-GB" dirty="0">
                <a:solidFill>
                  <a:srgbClr val="336699"/>
                </a:solidFill>
              </a:rPr>
              <a:t>w</a:t>
            </a:r>
            <a:r>
              <a:rPr lang="en-GB" dirty="0" smtClean="0">
                <a:solidFill>
                  <a:srgbClr val="336699"/>
                </a:solidFill>
              </a:rPr>
              <a:t>here,</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represents initial pressure         p</a:t>
            </a:r>
            <a:r>
              <a:rPr lang="en-GB" baseline="-25000" dirty="0" smtClean="0">
                <a:solidFill>
                  <a:srgbClr val="336699"/>
                </a:solidFill>
              </a:rPr>
              <a:t>2</a:t>
            </a:r>
            <a:r>
              <a:rPr lang="en-GB" dirty="0" smtClean="0">
                <a:solidFill>
                  <a:srgbClr val="336699"/>
                </a:solidFill>
              </a:rPr>
              <a:t> represents final pressure</a:t>
            </a:r>
          </a:p>
          <a:p>
            <a:pPr marL="0" indent="0">
              <a:buNone/>
            </a:pPr>
            <a:r>
              <a:rPr lang="en-GB" sz="2400" dirty="0" smtClean="0">
                <a:solidFill>
                  <a:srgbClr val="336699"/>
                </a:solidFill>
              </a:rPr>
              <a:t>T</a:t>
            </a:r>
            <a:r>
              <a:rPr lang="en-GB" sz="2400" baseline="-25000" dirty="0" smtClean="0">
                <a:solidFill>
                  <a:srgbClr val="336699"/>
                </a:solidFill>
              </a:rPr>
              <a:t>1</a:t>
            </a:r>
            <a:r>
              <a:rPr lang="en-GB" sz="2400" dirty="0" smtClean="0">
                <a:solidFill>
                  <a:srgbClr val="336699"/>
                </a:solidFill>
              </a:rPr>
              <a:t> represents initial temperature in K    T</a:t>
            </a:r>
            <a:r>
              <a:rPr lang="en-GB" sz="2400" baseline="-25000" dirty="0" smtClean="0">
                <a:solidFill>
                  <a:srgbClr val="336699"/>
                </a:solidFill>
              </a:rPr>
              <a:t>2</a:t>
            </a:r>
            <a:r>
              <a:rPr lang="en-GB" sz="2400" dirty="0" smtClean="0">
                <a:solidFill>
                  <a:srgbClr val="336699"/>
                </a:solidFill>
              </a:rPr>
              <a:t> represents final temperature in K</a:t>
            </a:r>
          </a:p>
          <a:p>
            <a:pPr marL="0" indent="0">
              <a:buNone/>
            </a:pPr>
            <a:endParaRPr lang="en-GB" dirty="0"/>
          </a:p>
          <a:p>
            <a:pPr marL="0" indent="0" algn="ctr">
              <a:buNone/>
            </a:pPr>
            <a:endParaRPr lang="en-GB" dirty="0"/>
          </a:p>
        </p:txBody>
      </p:sp>
      <p:pic>
        <p:nvPicPr>
          <p:cNvPr id="4" name="Picture 3"/>
          <p:cNvPicPr>
            <a:picLocks noChangeAspect="1"/>
          </p:cNvPicPr>
          <p:nvPr/>
        </p:nvPicPr>
        <p:blipFill>
          <a:blip r:embed="rId2"/>
          <a:stretch>
            <a:fillRect/>
          </a:stretch>
        </p:blipFill>
        <p:spPr>
          <a:xfrm>
            <a:off x="3243257" y="2862256"/>
            <a:ext cx="6504241" cy="1292162"/>
          </a:xfrm>
          <a:prstGeom prst="rect">
            <a:avLst/>
          </a:prstGeom>
        </p:spPr>
      </p:pic>
    </p:spTree>
    <p:extLst>
      <p:ext uri="{BB962C8B-B14F-4D97-AF65-F5344CB8AC3E}">
        <p14:creationId xmlns:p14="http://schemas.microsoft.com/office/powerpoint/2010/main" val="3372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Gay-Lussac’s Law </a:t>
            </a:r>
            <a:r>
              <a:rPr lang="en-GB" dirty="0" smtClean="0">
                <a:solidFill>
                  <a:srgbClr val="336699"/>
                </a:solidFill>
              </a:rPr>
              <a:t>can be explained using the </a:t>
            </a:r>
            <a:r>
              <a:rPr lang="en-GB" b="1" dirty="0" smtClean="0">
                <a:solidFill>
                  <a:srgbClr val="336699"/>
                </a:solidFill>
              </a:rPr>
              <a:t>kinetic model</a:t>
            </a:r>
            <a:r>
              <a:rPr lang="en-GB" dirty="0" smtClean="0">
                <a:solidFill>
                  <a:srgbClr val="336699"/>
                </a:solidFill>
              </a:rPr>
              <a:t>.</a:t>
            </a:r>
            <a:endParaRPr lang="en-GB" dirty="0">
              <a:solidFill>
                <a:srgbClr val="336699"/>
              </a:solidFill>
            </a:endParaRPr>
          </a:p>
          <a:p>
            <a:pPr marL="0" indent="0">
              <a:buNone/>
            </a:pPr>
            <a:r>
              <a:rPr lang="en-GB" dirty="0" smtClean="0">
                <a:solidFill>
                  <a:srgbClr val="336699"/>
                </a:solidFill>
              </a:rPr>
              <a:t>If the temperature of a gas is increased, the kinetic energy of the randomly moving high speed particles will increase.</a:t>
            </a:r>
          </a:p>
          <a:p>
            <a:pPr marL="0" indent="0">
              <a:buNone/>
            </a:pPr>
            <a:r>
              <a:rPr lang="en-GB" dirty="0" smtClean="0">
                <a:solidFill>
                  <a:srgbClr val="336699"/>
                </a:solidFill>
              </a:rPr>
              <a:t>If there is no increase in volume (“A” stays the same), there will be more collisions between the gas and its container walls. These collisions will also be more violent (“F” increases) with the walls.</a:t>
            </a:r>
          </a:p>
          <a:p>
            <a:pPr marL="0" indent="0">
              <a:buNone/>
            </a:pPr>
            <a:r>
              <a:rPr lang="en-GB" dirty="0" smtClean="0">
                <a:solidFill>
                  <a:srgbClr val="336699"/>
                </a:solidFill>
              </a:rPr>
              <a:t>From the equation p = F / A, if “F” increases in value and there is no change in “A” there will be an increase in pressure.</a:t>
            </a:r>
            <a:endParaRPr lang="en-GB" dirty="0">
              <a:solidFill>
                <a:srgbClr val="336699"/>
              </a:solidFill>
            </a:endParaRPr>
          </a:p>
        </p:txBody>
      </p:sp>
    </p:spTree>
    <p:extLst>
      <p:ext uri="{BB962C8B-B14F-4D97-AF65-F5344CB8AC3E}">
        <p14:creationId xmlns:p14="http://schemas.microsoft.com/office/powerpoint/2010/main" val="299848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altLang="en-US" dirty="0" smtClean="0">
                <a:solidFill>
                  <a:srgbClr val="336699"/>
                </a:solidFill>
              </a:rPr>
              <a:t>The </a:t>
            </a:r>
            <a:r>
              <a:rPr lang="en-GB" altLang="en-US" b="1" dirty="0" smtClean="0">
                <a:solidFill>
                  <a:srgbClr val="336699"/>
                </a:solidFill>
              </a:rPr>
              <a:t>AREA OF CONTACT </a:t>
            </a:r>
            <a:r>
              <a:rPr lang="en-GB" altLang="en-US" dirty="0" smtClean="0">
                <a:solidFill>
                  <a:srgbClr val="336699"/>
                </a:solidFill>
              </a:rPr>
              <a:t>between the object and the surface will make a difference to what happens.</a:t>
            </a:r>
          </a:p>
          <a:p>
            <a:pPr marL="0" indent="0">
              <a:buNone/>
            </a:pPr>
            <a:r>
              <a:rPr lang="en-GB" altLang="en-US" dirty="0">
                <a:solidFill>
                  <a:srgbClr val="336699"/>
                </a:solidFill>
              </a:rPr>
              <a:t>When you </a:t>
            </a:r>
            <a:r>
              <a:rPr lang="en-GB" altLang="en-US" b="1" dirty="0">
                <a:solidFill>
                  <a:srgbClr val="336699"/>
                </a:solidFill>
              </a:rPr>
              <a:t>INCREASE </a:t>
            </a:r>
            <a:r>
              <a:rPr lang="en-GB" altLang="en-US" dirty="0">
                <a:solidFill>
                  <a:srgbClr val="336699"/>
                </a:solidFill>
              </a:rPr>
              <a:t>the </a:t>
            </a:r>
            <a:r>
              <a:rPr lang="en-GB" altLang="en-US" b="1" dirty="0">
                <a:solidFill>
                  <a:srgbClr val="336699"/>
                </a:solidFill>
              </a:rPr>
              <a:t>AREA OF CONTACT</a:t>
            </a:r>
            <a:r>
              <a:rPr lang="en-GB" altLang="en-US" dirty="0">
                <a:solidFill>
                  <a:srgbClr val="336699"/>
                </a:solidFill>
              </a:rPr>
              <a:t>, but do not change the downwards force, the </a:t>
            </a:r>
            <a:r>
              <a:rPr lang="en-GB" altLang="en-US" b="1" dirty="0" smtClean="0">
                <a:solidFill>
                  <a:srgbClr val="336699"/>
                </a:solidFill>
              </a:rPr>
              <a:t>PRESSURE </a:t>
            </a:r>
            <a:r>
              <a:rPr lang="en-GB" altLang="en-US" dirty="0">
                <a:solidFill>
                  <a:srgbClr val="336699"/>
                </a:solidFill>
              </a:rPr>
              <a:t>on the surface will </a:t>
            </a:r>
            <a:r>
              <a:rPr lang="en-GB" altLang="en-US" b="1" dirty="0">
                <a:solidFill>
                  <a:srgbClr val="336699"/>
                </a:solidFill>
              </a:rPr>
              <a:t>DECREASE</a:t>
            </a:r>
            <a:r>
              <a:rPr lang="en-GB" altLang="en-US" dirty="0">
                <a:solidFill>
                  <a:srgbClr val="336699"/>
                </a:solidFill>
              </a:rPr>
              <a:t>.</a:t>
            </a:r>
          </a:p>
          <a:p>
            <a:pPr marL="0" indent="0" algn="ctr">
              <a:buNone/>
            </a:pPr>
            <a:endParaRPr lang="en-GB" altLang="en-US" dirty="0" smtClean="0"/>
          </a:p>
        </p:txBody>
      </p:sp>
      <p:pic>
        <p:nvPicPr>
          <p:cNvPr id="4" name="Picture 3"/>
          <p:cNvPicPr>
            <a:picLocks noChangeAspect="1"/>
          </p:cNvPicPr>
          <p:nvPr/>
        </p:nvPicPr>
        <p:blipFill>
          <a:blip r:embed="rId2"/>
          <a:stretch>
            <a:fillRect/>
          </a:stretch>
        </p:blipFill>
        <p:spPr>
          <a:xfrm>
            <a:off x="4086808" y="3463926"/>
            <a:ext cx="3928188" cy="2713038"/>
          </a:xfrm>
          <a:prstGeom prst="rect">
            <a:avLst/>
          </a:prstGeom>
        </p:spPr>
      </p:pic>
    </p:spTree>
    <p:extLst>
      <p:ext uri="{BB962C8B-B14F-4D97-AF65-F5344CB8AC3E}">
        <p14:creationId xmlns:p14="http://schemas.microsoft.com/office/powerpoint/2010/main" val="223841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Gay-Lussac’s Law Example One</a:t>
            </a:r>
          </a:p>
          <a:p>
            <a:pPr marL="0" indent="0">
              <a:buNone/>
            </a:pPr>
            <a:r>
              <a:rPr lang="en-GB" dirty="0" smtClean="0">
                <a:solidFill>
                  <a:srgbClr val="336699"/>
                </a:solidFill>
              </a:rPr>
              <a:t>In a Gay-Lussac’s experiment the final pressure of the gas was measured as  1.15 x 10</a:t>
            </a:r>
            <a:r>
              <a:rPr lang="en-GB" baseline="30000" dirty="0" smtClean="0">
                <a:solidFill>
                  <a:srgbClr val="336699"/>
                </a:solidFill>
              </a:rPr>
              <a:t>5</a:t>
            </a:r>
            <a:r>
              <a:rPr lang="en-GB" dirty="0" smtClean="0">
                <a:solidFill>
                  <a:srgbClr val="336699"/>
                </a:solidFill>
              </a:rPr>
              <a:t> Pa. The temperature was increased from 37 </a:t>
            </a:r>
            <a:r>
              <a:rPr lang="en-GB" baseline="30000" dirty="0" smtClean="0">
                <a:solidFill>
                  <a:srgbClr val="336699"/>
                </a:solidFill>
              </a:rPr>
              <a:t>o</a:t>
            </a:r>
            <a:r>
              <a:rPr lang="en-GB" dirty="0" smtClean="0">
                <a:solidFill>
                  <a:srgbClr val="336699"/>
                </a:solidFill>
              </a:rPr>
              <a:t>C to 77 </a:t>
            </a:r>
            <a:r>
              <a:rPr lang="en-GB" baseline="30000" dirty="0" smtClean="0">
                <a:solidFill>
                  <a:srgbClr val="336699"/>
                </a:solidFill>
              </a:rPr>
              <a:t>o</a:t>
            </a:r>
            <a:r>
              <a:rPr lang="en-GB" dirty="0" smtClean="0">
                <a:solidFill>
                  <a:srgbClr val="336699"/>
                </a:solidFill>
              </a:rPr>
              <a:t>C during the experiment. Calculate the initial pressure.</a:t>
            </a:r>
          </a:p>
          <a:p>
            <a:pPr marL="0" indent="0">
              <a:buNone/>
            </a:pPr>
            <a:r>
              <a:rPr lang="en-GB" b="1" u="sng" dirty="0" smtClean="0">
                <a:solidFill>
                  <a:srgbClr val="336699"/>
                </a:solidFill>
              </a:rPr>
              <a:t>Solution</a:t>
            </a:r>
            <a:r>
              <a:rPr lang="en-GB" dirty="0" smtClean="0">
                <a:solidFill>
                  <a:srgbClr val="336699"/>
                </a:solidFill>
              </a:rPr>
              <a:t> (Remember ”T” must be in Kelvins – convert by adding 273)</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 T</a:t>
            </a:r>
            <a:r>
              <a:rPr lang="en-GB" baseline="-25000" dirty="0" smtClean="0">
                <a:solidFill>
                  <a:srgbClr val="336699"/>
                </a:solidFill>
              </a:rPr>
              <a:t>1</a:t>
            </a:r>
            <a:r>
              <a:rPr lang="en-GB" dirty="0" smtClean="0">
                <a:solidFill>
                  <a:srgbClr val="336699"/>
                </a:solidFill>
              </a:rPr>
              <a:t> = p</a:t>
            </a:r>
            <a:r>
              <a:rPr lang="en-GB" baseline="-25000" dirty="0" smtClean="0">
                <a:solidFill>
                  <a:srgbClr val="336699"/>
                </a:solidFill>
              </a:rPr>
              <a:t>2</a:t>
            </a:r>
            <a:r>
              <a:rPr lang="en-GB" dirty="0" smtClean="0">
                <a:solidFill>
                  <a:srgbClr val="336699"/>
                </a:solidFill>
              </a:rPr>
              <a:t> / T</a:t>
            </a:r>
            <a:r>
              <a:rPr lang="en-GB" baseline="-25000" dirty="0" smtClean="0">
                <a:solidFill>
                  <a:srgbClr val="336699"/>
                </a:solidFill>
              </a:rPr>
              <a:t>2</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 310 = 1.15 x 10</a:t>
            </a:r>
            <a:r>
              <a:rPr lang="en-GB" baseline="30000" dirty="0" smtClean="0">
                <a:solidFill>
                  <a:srgbClr val="336699"/>
                </a:solidFill>
              </a:rPr>
              <a:t>5</a:t>
            </a:r>
            <a:r>
              <a:rPr lang="en-GB" dirty="0" smtClean="0">
                <a:solidFill>
                  <a:srgbClr val="336699"/>
                </a:solidFill>
              </a:rPr>
              <a:t> / 350</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 (1.15 x 10</a:t>
            </a:r>
            <a:r>
              <a:rPr lang="en-GB" baseline="30000" dirty="0" smtClean="0">
                <a:solidFill>
                  <a:srgbClr val="336699"/>
                </a:solidFill>
              </a:rPr>
              <a:t>5</a:t>
            </a:r>
            <a:r>
              <a:rPr lang="en-GB" dirty="0" smtClean="0">
                <a:solidFill>
                  <a:srgbClr val="336699"/>
                </a:solidFill>
              </a:rPr>
              <a:t> x 310) / 350</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 1.02 x 10</a:t>
            </a:r>
            <a:r>
              <a:rPr lang="en-GB" baseline="30000" dirty="0" smtClean="0">
                <a:solidFill>
                  <a:srgbClr val="336699"/>
                </a:solidFill>
              </a:rPr>
              <a:t>5</a:t>
            </a:r>
            <a:r>
              <a:rPr lang="en-GB" dirty="0" smtClean="0">
                <a:solidFill>
                  <a:srgbClr val="336699"/>
                </a:solidFill>
              </a:rPr>
              <a:t> Pa </a:t>
            </a:r>
            <a:endParaRPr lang="en-GB" dirty="0">
              <a:solidFill>
                <a:srgbClr val="336699"/>
              </a:solidFill>
            </a:endParaRPr>
          </a:p>
        </p:txBody>
      </p:sp>
    </p:spTree>
    <p:extLst>
      <p:ext uri="{BB962C8B-B14F-4D97-AF65-F5344CB8AC3E}">
        <p14:creationId xmlns:p14="http://schemas.microsoft.com/office/powerpoint/2010/main" val="25019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Gay-Lussac’s Law Example Two</a:t>
            </a:r>
          </a:p>
          <a:p>
            <a:pPr marL="0" indent="0">
              <a:buNone/>
            </a:pPr>
            <a:r>
              <a:rPr lang="en-GB" dirty="0" smtClean="0">
                <a:solidFill>
                  <a:srgbClr val="336699"/>
                </a:solidFill>
              </a:rPr>
              <a:t>The pressure of a gas is 1.2 x 10</a:t>
            </a:r>
            <a:r>
              <a:rPr lang="en-GB" baseline="30000" dirty="0" smtClean="0">
                <a:solidFill>
                  <a:srgbClr val="336699"/>
                </a:solidFill>
              </a:rPr>
              <a:t>5</a:t>
            </a:r>
            <a:r>
              <a:rPr lang="en-GB" dirty="0" smtClean="0">
                <a:solidFill>
                  <a:srgbClr val="336699"/>
                </a:solidFill>
              </a:rPr>
              <a:t> Pa at temperature of 22 </a:t>
            </a:r>
            <a:r>
              <a:rPr lang="en-GB" baseline="30000" dirty="0" smtClean="0">
                <a:solidFill>
                  <a:srgbClr val="336699"/>
                </a:solidFill>
              </a:rPr>
              <a:t>o</a:t>
            </a:r>
            <a:r>
              <a:rPr lang="en-GB" dirty="0" smtClean="0">
                <a:solidFill>
                  <a:srgbClr val="336699"/>
                </a:solidFill>
              </a:rPr>
              <a:t>C. The temperature of the gas is increased to 37 </a:t>
            </a:r>
            <a:r>
              <a:rPr lang="en-GB" baseline="30000" dirty="0" smtClean="0">
                <a:solidFill>
                  <a:srgbClr val="336699"/>
                </a:solidFill>
              </a:rPr>
              <a:t>o</a:t>
            </a:r>
            <a:r>
              <a:rPr lang="en-GB" dirty="0" smtClean="0">
                <a:solidFill>
                  <a:srgbClr val="336699"/>
                </a:solidFill>
              </a:rPr>
              <a:t>C. The volume of the gas remains constant. Calculate the new pressure of the gas.</a:t>
            </a:r>
          </a:p>
          <a:p>
            <a:pPr marL="0" indent="0">
              <a:buNone/>
            </a:pPr>
            <a:r>
              <a:rPr lang="en-GB" b="1" u="sng" dirty="0" smtClean="0">
                <a:solidFill>
                  <a:srgbClr val="336699"/>
                </a:solidFill>
              </a:rPr>
              <a:t>Solution</a:t>
            </a:r>
            <a:r>
              <a:rPr lang="en-GB" dirty="0" smtClean="0">
                <a:solidFill>
                  <a:srgbClr val="336699"/>
                </a:solidFill>
              </a:rPr>
              <a:t> (Remember ”T” must be in Kelvins – convert by adding 273)</a:t>
            </a:r>
          </a:p>
          <a:p>
            <a:pPr marL="0" indent="0">
              <a:buNone/>
            </a:pPr>
            <a:r>
              <a:rPr lang="en-GB" dirty="0">
                <a:solidFill>
                  <a:srgbClr val="336699"/>
                </a:solidFill>
              </a:rPr>
              <a:t>p</a:t>
            </a:r>
            <a:r>
              <a:rPr lang="en-GB" baseline="-25000" dirty="0" smtClean="0">
                <a:solidFill>
                  <a:srgbClr val="336699"/>
                </a:solidFill>
              </a:rPr>
              <a:t>1</a:t>
            </a:r>
            <a:r>
              <a:rPr lang="en-GB" dirty="0" smtClean="0">
                <a:solidFill>
                  <a:srgbClr val="336699"/>
                </a:solidFill>
              </a:rPr>
              <a:t> / T</a:t>
            </a:r>
            <a:r>
              <a:rPr lang="en-GB" baseline="-25000" dirty="0" smtClean="0">
                <a:solidFill>
                  <a:srgbClr val="336699"/>
                </a:solidFill>
              </a:rPr>
              <a:t>1</a:t>
            </a:r>
            <a:r>
              <a:rPr lang="en-GB" dirty="0" smtClean="0">
                <a:solidFill>
                  <a:srgbClr val="336699"/>
                </a:solidFill>
              </a:rPr>
              <a:t> = p</a:t>
            </a:r>
            <a:r>
              <a:rPr lang="en-GB" baseline="-25000" dirty="0" smtClean="0">
                <a:solidFill>
                  <a:srgbClr val="336699"/>
                </a:solidFill>
              </a:rPr>
              <a:t>2</a:t>
            </a:r>
            <a:r>
              <a:rPr lang="en-GB" dirty="0" smtClean="0">
                <a:solidFill>
                  <a:srgbClr val="336699"/>
                </a:solidFill>
              </a:rPr>
              <a:t> / T</a:t>
            </a:r>
            <a:r>
              <a:rPr lang="en-GB" baseline="-25000" dirty="0" smtClean="0">
                <a:solidFill>
                  <a:srgbClr val="336699"/>
                </a:solidFill>
              </a:rPr>
              <a:t>2</a:t>
            </a:r>
          </a:p>
          <a:p>
            <a:pPr marL="0" indent="0">
              <a:buNone/>
            </a:pPr>
            <a:r>
              <a:rPr lang="en-GB" dirty="0" smtClean="0">
                <a:solidFill>
                  <a:srgbClr val="336699"/>
                </a:solidFill>
              </a:rPr>
              <a:t>1.2 x 10</a:t>
            </a:r>
            <a:r>
              <a:rPr lang="en-GB" baseline="30000" dirty="0" smtClean="0">
                <a:solidFill>
                  <a:srgbClr val="336699"/>
                </a:solidFill>
              </a:rPr>
              <a:t>5</a:t>
            </a:r>
            <a:r>
              <a:rPr lang="en-GB" dirty="0" smtClean="0">
                <a:solidFill>
                  <a:srgbClr val="336699"/>
                </a:solidFill>
              </a:rPr>
              <a:t> / 295 = p</a:t>
            </a:r>
            <a:r>
              <a:rPr lang="en-GB" baseline="-25000" dirty="0" smtClean="0">
                <a:solidFill>
                  <a:srgbClr val="336699"/>
                </a:solidFill>
              </a:rPr>
              <a:t>2</a:t>
            </a:r>
            <a:r>
              <a:rPr lang="en-GB" dirty="0" smtClean="0">
                <a:solidFill>
                  <a:srgbClr val="336699"/>
                </a:solidFill>
              </a:rPr>
              <a:t> / 310</a:t>
            </a:r>
          </a:p>
          <a:p>
            <a:pPr marL="0" indent="0">
              <a:buNone/>
            </a:pPr>
            <a:r>
              <a:rPr lang="en-GB" dirty="0" smtClean="0">
                <a:solidFill>
                  <a:srgbClr val="336699"/>
                </a:solidFill>
              </a:rPr>
              <a:t>p</a:t>
            </a:r>
            <a:r>
              <a:rPr lang="en-GB" baseline="-25000" dirty="0">
                <a:solidFill>
                  <a:srgbClr val="336699"/>
                </a:solidFill>
              </a:rPr>
              <a:t>2</a:t>
            </a:r>
            <a:r>
              <a:rPr lang="en-GB" dirty="0" smtClean="0">
                <a:solidFill>
                  <a:srgbClr val="336699"/>
                </a:solidFill>
              </a:rPr>
              <a:t> = (1.2 x 10</a:t>
            </a:r>
            <a:r>
              <a:rPr lang="en-GB" baseline="30000" dirty="0" smtClean="0">
                <a:solidFill>
                  <a:srgbClr val="336699"/>
                </a:solidFill>
              </a:rPr>
              <a:t>5</a:t>
            </a:r>
            <a:r>
              <a:rPr lang="en-GB" dirty="0" smtClean="0">
                <a:solidFill>
                  <a:srgbClr val="336699"/>
                </a:solidFill>
              </a:rPr>
              <a:t> x 310) / 295</a:t>
            </a:r>
          </a:p>
          <a:p>
            <a:pPr marL="0" indent="0">
              <a:buNone/>
            </a:pPr>
            <a:r>
              <a:rPr lang="en-GB" dirty="0" smtClean="0">
                <a:solidFill>
                  <a:srgbClr val="336699"/>
                </a:solidFill>
              </a:rPr>
              <a:t>p</a:t>
            </a:r>
            <a:r>
              <a:rPr lang="en-GB" baseline="-25000" dirty="0">
                <a:solidFill>
                  <a:srgbClr val="336699"/>
                </a:solidFill>
              </a:rPr>
              <a:t>2</a:t>
            </a:r>
            <a:r>
              <a:rPr lang="en-GB" dirty="0" smtClean="0">
                <a:solidFill>
                  <a:srgbClr val="336699"/>
                </a:solidFill>
              </a:rPr>
              <a:t> = 1.26 x 10</a:t>
            </a:r>
            <a:r>
              <a:rPr lang="en-GB" baseline="30000" dirty="0" smtClean="0">
                <a:solidFill>
                  <a:srgbClr val="336699"/>
                </a:solidFill>
              </a:rPr>
              <a:t>5</a:t>
            </a:r>
            <a:r>
              <a:rPr lang="en-GB" dirty="0" smtClean="0">
                <a:solidFill>
                  <a:srgbClr val="336699"/>
                </a:solidFill>
              </a:rPr>
              <a:t> Pa </a:t>
            </a:r>
            <a:endParaRPr lang="en-GB" dirty="0">
              <a:solidFill>
                <a:srgbClr val="336699"/>
              </a:solidFill>
            </a:endParaRPr>
          </a:p>
        </p:txBody>
      </p:sp>
    </p:spTree>
    <p:extLst>
      <p:ext uri="{BB962C8B-B14F-4D97-AF65-F5344CB8AC3E}">
        <p14:creationId xmlns:p14="http://schemas.microsoft.com/office/powerpoint/2010/main" val="12451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sz="3000" b="1" u="sng" dirty="0" smtClean="0">
                <a:solidFill>
                  <a:srgbClr val="336699"/>
                </a:solidFill>
              </a:rPr>
              <a:t>Gay-Lussac’s Law Example Three</a:t>
            </a:r>
          </a:p>
          <a:p>
            <a:pPr marL="0" indent="0">
              <a:buNone/>
            </a:pPr>
            <a:r>
              <a:rPr lang="en-GB" sz="3300" dirty="0" smtClean="0">
                <a:solidFill>
                  <a:srgbClr val="336699"/>
                </a:solidFill>
              </a:rPr>
              <a:t>The</a:t>
            </a:r>
            <a:r>
              <a:rPr lang="en-GB" sz="3300" dirty="0" smtClean="0">
                <a:solidFill>
                  <a:srgbClr val="336699"/>
                </a:solidFill>
              </a:rPr>
              <a:t> </a:t>
            </a:r>
            <a:r>
              <a:rPr lang="en-GB" sz="3300" dirty="0" smtClean="0">
                <a:solidFill>
                  <a:srgbClr val="336699"/>
                </a:solidFill>
              </a:rPr>
              <a:t>pressure in a helium balloon is 1.0 x 10</a:t>
            </a:r>
            <a:r>
              <a:rPr lang="en-GB" sz="3300" baseline="30000" dirty="0" smtClean="0">
                <a:solidFill>
                  <a:srgbClr val="336699"/>
                </a:solidFill>
              </a:rPr>
              <a:t>5</a:t>
            </a:r>
            <a:r>
              <a:rPr lang="en-GB" sz="3300" dirty="0" smtClean="0">
                <a:solidFill>
                  <a:srgbClr val="336699"/>
                </a:solidFill>
              </a:rPr>
              <a:t> Pa when the temperature is 20 </a:t>
            </a:r>
            <a:r>
              <a:rPr lang="en-GB" sz="3300" baseline="30000" dirty="0" smtClean="0">
                <a:solidFill>
                  <a:srgbClr val="336699"/>
                </a:solidFill>
              </a:rPr>
              <a:t>o</a:t>
            </a:r>
            <a:r>
              <a:rPr lang="en-GB" sz="3300" dirty="0" smtClean="0">
                <a:solidFill>
                  <a:srgbClr val="336699"/>
                </a:solidFill>
              </a:rPr>
              <a:t>C. If the pressure drops to 80% of its initial value, calculate the new temperature. (</a:t>
            </a:r>
            <a:r>
              <a:rPr lang="en-GB" sz="3300" dirty="0">
                <a:solidFill>
                  <a:srgbClr val="336699"/>
                </a:solidFill>
              </a:rPr>
              <a:t>A</a:t>
            </a:r>
            <a:r>
              <a:rPr lang="en-GB" sz="3300" dirty="0" smtClean="0">
                <a:solidFill>
                  <a:srgbClr val="336699"/>
                </a:solidFill>
              </a:rPr>
              <a:t>ssume no change in the balloon’s volume.)</a:t>
            </a:r>
          </a:p>
          <a:p>
            <a:pPr marL="0" indent="0">
              <a:buNone/>
            </a:pPr>
            <a:r>
              <a:rPr lang="en-GB" sz="3300" b="1" u="sng" dirty="0">
                <a:solidFill>
                  <a:srgbClr val="336699"/>
                </a:solidFill>
              </a:rPr>
              <a:t>Solution</a:t>
            </a:r>
            <a:r>
              <a:rPr lang="en-GB" sz="3300" dirty="0">
                <a:solidFill>
                  <a:srgbClr val="336699"/>
                </a:solidFill>
              </a:rPr>
              <a:t> (Remember ”T” must be in Kelvins – convert by adding 273)</a:t>
            </a:r>
          </a:p>
          <a:p>
            <a:pPr marL="0" indent="0">
              <a:buNone/>
            </a:pPr>
            <a:r>
              <a:rPr lang="en-GB" sz="3300" dirty="0">
                <a:solidFill>
                  <a:srgbClr val="336699"/>
                </a:solidFill>
              </a:rPr>
              <a:t>p</a:t>
            </a:r>
            <a:r>
              <a:rPr lang="en-GB" sz="3300" baseline="-25000" dirty="0">
                <a:solidFill>
                  <a:srgbClr val="336699"/>
                </a:solidFill>
              </a:rPr>
              <a:t>1</a:t>
            </a:r>
            <a:r>
              <a:rPr lang="en-GB" sz="3300" dirty="0">
                <a:solidFill>
                  <a:srgbClr val="336699"/>
                </a:solidFill>
              </a:rPr>
              <a:t> / T</a:t>
            </a:r>
            <a:r>
              <a:rPr lang="en-GB" sz="3300" baseline="-25000" dirty="0">
                <a:solidFill>
                  <a:srgbClr val="336699"/>
                </a:solidFill>
              </a:rPr>
              <a:t>1</a:t>
            </a:r>
            <a:r>
              <a:rPr lang="en-GB" sz="3300" dirty="0">
                <a:solidFill>
                  <a:srgbClr val="336699"/>
                </a:solidFill>
              </a:rPr>
              <a:t> = p</a:t>
            </a:r>
            <a:r>
              <a:rPr lang="en-GB" sz="3300" baseline="-25000" dirty="0">
                <a:solidFill>
                  <a:srgbClr val="336699"/>
                </a:solidFill>
              </a:rPr>
              <a:t>2</a:t>
            </a:r>
            <a:r>
              <a:rPr lang="en-GB" sz="3300" dirty="0">
                <a:solidFill>
                  <a:srgbClr val="336699"/>
                </a:solidFill>
              </a:rPr>
              <a:t> / T</a:t>
            </a:r>
            <a:r>
              <a:rPr lang="en-GB" sz="3300" baseline="-25000" dirty="0">
                <a:solidFill>
                  <a:srgbClr val="336699"/>
                </a:solidFill>
              </a:rPr>
              <a:t>2</a:t>
            </a:r>
          </a:p>
          <a:p>
            <a:pPr marL="0" indent="0">
              <a:buNone/>
            </a:pPr>
            <a:r>
              <a:rPr lang="en-GB" sz="3300" dirty="0" smtClean="0">
                <a:solidFill>
                  <a:srgbClr val="336699"/>
                </a:solidFill>
              </a:rPr>
              <a:t>1.0 x 10</a:t>
            </a:r>
            <a:r>
              <a:rPr lang="en-GB" sz="3300" baseline="30000" dirty="0" smtClean="0">
                <a:solidFill>
                  <a:srgbClr val="336699"/>
                </a:solidFill>
              </a:rPr>
              <a:t>5</a:t>
            </a:r>
            <a:r>
              <a:rPr lang="en-GB" sz="3300" dirty="0" smtClean="0">
                <a:solidFill>
                  <a:srgbClr val="336699"/>
                </a:solidFill>
              </a:rPr>
              <a:t> </a:t>
            </a:r>
            <a:r>
              <a:rPr lang="en-GB" sz="3300" dirty="0">
                <a:solidFill>
                  <a:srgbClr val="336699"/>
                </a:solidFill>
              </a:rPr>
              <a:t>/ </a:t>
            </a:r>
            <a:r>
              <a:rPr lang="en-GB" sz="3300" dirty="0" smtClean="0">
                <a:solidFill>
                  <a:srgbClr val="336699"/>
                </a:solidFill>
              </a:rPr>
              <a:t>293 </a:t>
            </a:r>
            <a:r>
              <a:rPr lang="en-GB" sz="3300" dirty="0">
                <a:solidFill>
                  <a:srgbClr val="336699"/>
                </a:solidFill>
              </a:rPr>
              <a:t>= </a:t>
            </a:r>
            <a:r>
              <a:rPr lang="en-GB" sz="3300" dirty="0" smtClean="0">
                <a:solidFill>
                  <a:srgbClr val="336699"/>
                </a:solidFill>
              </a:rPr>
              <a:t>0.8 </a:t>
            </a:r>
            <a:r>
              <a:rPr lang="en-GB" sz="3300" dirty="0">
                <a:solidFill>
                  <a:srgbClr val="336699"/>
                </a:solidFill>
              </a:rPr>
              <a:t>x 10</a:t>
            </a:r>
            <a:r>
              <a:rPr lang="en-GB" sz="3300" baseline="30000" dirty="0">
                <a:solidFill>
                  <a:srgbClr val="336699"/>
                </a:solidFill>
              </a:rPr>
              <a:t>5</a:t>
            </a:r>
            <a:r>
              <a:rPr lang="en-GB" sz="3300" dirty="0">
                <a:solidFill>
                  <a:srgbClr val="336699"/>
                </a:solidFill>
              </a:rPr>
              <a:t> / </a:t>
            </a:r>
            <a:r>
              <a:rPr lang="en-GB" sz="3300" dirty="0" smtClean="0">
                <a:solidFill>
                  <a:srgbClr val="336699"/>
                </a:solidFill>
              </a:rPr>
              <a:t>T</a:t>
            </a:r>
            <a:r>
              <a:rPr lang="en-GB" sz="3300" baseline="-25000" dirty="0" smtClean="0">
                <a:solidFill>
                  <a:srgbClr val="336699"/>
                </a:solidFill>
              </a:rPr>
              <a:t>2</a:t>
            </a:r>
            <a:endParaRPr lang="en-GB" sz="3300" baseline="-25000" dirty="0">
              <a:solidFill>
                <a:srgbClr val="336699"/>
              </a:solidFill>
            </a:endParaRPr>
          </a:p>
          <a:p>
            <a:pPr marL="0" indent="0">
              <a:buNone/>
            </a:pPr>
            <a:r>
              <a:rPr lang="en-GB" sz="3300" dirty="0" smtClean="0">
                <a:solidFill>
                  <a:srgbClr val="336699"/>
                </a:solidFill>
              </a:rPr>
              <a:t>T</a:t>
            </a:r>
            <a:r>
              <a:rPr lang="en-GB" sz="3300" baseline="-25000" dirty="0">
                <a:solidFill>
                  <a:srgbClr val="336699"/>
                </a:solidFill>
              </a:rPr>
              <a:t>2</a:t>
            </a:r>
            <a:r>
              <a:rPr lang="en-GB" sz="3300" dirty="0" smtClean="0">
                <a:solidFill>
                  <a:srgbClr val="336699"/>
                </a:solidFill>
              </a:rPr>
              <a:t> </a:t>
            </a:r>
            <a:r>
              <a:rPr lang="en-GB" sz="3300" dirty="0">
                <a:solidFill>
                  <a:srgbClr val="336699"/>
                </a:solidFill>
              </a:rPr>
              <a:t>= </a:t>
            </a:r>
            <a:r>
              <a:rPr lang="en-GB" sz="3300" dirty="0" smtClean="0">
                <a:solidFill>
                  <a:srgbClr val="336699"/>
                </a:solidFill>
              </a:rPr>
              <a:t>(293 x 0.8 </a:t>
            </a:r>
            <a:r>
              <a:rPr lang="en-GB" sz="3300" dirty="0">
                <a:solidFill>
                  <a:srgbClr val="336699"/>
                </a:solidFill>
              </a:rPr>
              <a:t>x 10</a:t>
            </a:r>
            <a:r>
              <a:rPr lang="en-GB" sz="3300" baseline="30000" dirty="0">
                <a:solidFill>
                  <a:srgbClr val="336699"/>
                </a:solidFill>
              </a:rPr>
              <a:t>5</a:t>
            </a:r>
            <a:r>
              <a:rPr lang="en-GB" sz="3300" dirty="0">
                <a:solidFill>
                  <a:srgbClr val="336699"/>
                </a:solidFill>
              </a:rPr>
              <a:t> </a:t>
            </a:r>
            <a:r>
              <a:rPr lang="en-GB" sz="3300" dirty="0" smtClean="0">
                <a:solidFill>
                  <a:srgbClr val="336699"/>
                </a:solidFill>
              </a:rPr>
              <a:t>) </a:t>
            </a:r>
            <a:r>
              <a:rPr lang="en-GB" sz="3300" dirty="0">
                <a:solidFill>
                  <a:srgbClr val="336699"/>
                </a:solidFill>
              </a:rPr>
              <a:t>/ </a:t>
            </a:r>
            <a:r>
              <a:rPr lang="en-GB" sz="3300" dirty="0" smtClean="0">
                <a:solidFill>
                  <a:srgbClr val="336699"/>
                </a:solidFill>
              </a:rPr>
              <a:t>1.0 x 10</a:t>
            </a:r>
            <a:r>
              <a:rPr lang="en-GB" sz="3300" baseline="30000" dirty="0" smtClean="0">
                <a:solidFill>
                  <a:srgbClr val="336699"/>
                </a:solidFill>
              </a:rPr>
              <a:t>5</a:t>
            </a:r>
            <a:endParaRPr lang="en-GB" sz="3300" baseline="30000" dirty="0">
              <a:solidFill>
                <a:srgbClr val="336699"/>
              </a:solidFill>
            </a:endParaRPr>
          </a:p>
          <a:p>
            <a:pPr marL="0" indent="0">
              <a:buNone/>
            </a:pPr>
            <a:r>
              <a:rPr lang="en-GB" sz="3300" dirty="0" smtClean="0">
                <a:solidFill>
                  <a:srgbClr val="336699"/>
                </a:solidFill>
              </a:rPr>
              <a:t>T</a:t>
            </a:r>
            <a:r>
              <a:rPr lang="en-GB" sz="3300" baseline="-25000" dirty="0">
                <a:solidFill>
                  <a:srgbClr val="336699"/>
                </a:solidFill>
              </a:rPr>
              <a:t>2</a:t>
            </a:r>
            <a:r>
              <a:rPr lang="en-GB" sz="3300" dirty="0" smtClean="0">
                <a:solidFill>
                  <a:srgbClr val="336699"/>
                </a:solidFill>
              </a:rPr>
              <a:t> </a:t>
            </a:r>
            <a:r>
              <a:rPr lang="en-GB" sz="3300" dirty="0">
                <a:solidFill>
                  <a:srgbClr val="336699"/>
                </a:solidFill>
              </a:rPr>
              <a:t>= </a:t>
            </a:r>
            <a:r>
              <a:rPr lang="en-GB" sz="3300" dirty="0" smtClean="0">
                <a:solidFill>
                  <a:srgbClr val="336699"/>
                </a:solidFill>
              </a:rPr>
              <a:t>234 K</a:t>
            </a:r>
          </a:p>
          <a:p>
            <a:pPr marL="0" indent="0">
              <a:buNone/>
            </a:pPr>
            <a:r>
              <a:rPr lang="en-GB" sz="3300" dirty="0" smtClean="0">
                <a:solidFill>
                  <a:srgbClr val="336699"/>
                </a:solidFill>
              </a:rPr>
              <a:t>T</a:t>
            </a:r>
            <a:r>
              <a:rPr lang="en-GB" sz="3300" baseline="-25000" dirty="0" smtClean="0">
                <a:solidFill>
                  <a:srgbClr val="336699"/>
                </a:solidFill>
              </a:rPr>
              <a:t>2</a:t>
            </a:r>
            <a:r>
              <a:rPr lang="en-GB" sz="3300" dirty="0" smtClean="0">
                <a:solidFill>
                  <a:srgbClr val="336699"/>
                </a:solidFill>
              </a:rPr>
              <a:t> = -39 </a:t>
            </a:r>
            <a:r>
              <a:rPr lang="en-GB" sz="3300" baseline="30000" dirty="0" smtClean="0">
                <a:solidFill>
                  <a:srgbClr val="336699"/>
                </a:solidFill>
              </a:rPr>
              <a:t>o</a:t>
            </a:r>
            <a:r>
              <a:rPr lang="en-GB" sz="3300" dirty="0" smtClean="0">
                <a:solidFill>
                  <a:srgbClr val="336699"/>
                </a:solidFill>
              </a:rPr>
              <a:t>C </a:t>
            </a:r>
            <a:endParaRPr lang="en-GB" sz="3300" dirty="0">
              <a:solidFill>
                <a:srgbClr val="336699"/>
              </a:solidFill>
            </a:endParaRPr>
          </a:p>
          <a:p>
            <a:pPr marL="0" indent="0">
              <a:buNone/>
            </a:pPr>
            <a:r>
              <a:rPr lang="en-GB" dirty="0" smtClean="0"/>
              <a:t> </a:t>
            </a:r>
            <a:endParaRPr lang="en-GB" dirty="0"/>
          </a:p>
        </p:txBody>
      </p:sp>
    </p:spTree>
    <p:extLst>
      <p:ext uri="{BB962C8B-B14F-4D97-AF65-F5344CB8AC3E}">
        <p14:creationId xmlns:p14="http://schemas.microsoft.com/office/powerpoint/2010/main" val="35609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39748226"/>
              </p:ext>
            </p:extLst>
          </p:nvPr>
        </p:nvGraphicFramePr>
        <p:xfrm>
          <a:off x="1910702" y="2703354"/>
          <a:ext cx="8128000" cy="3200400"/>
        </p:xfrm>
        <a:graphic>
          <a:graphicData uri="http://schemas.openxmlformats.org/drawingml/2006/table">
            <a:tbl>
              <a:tblPr firstRow="1" bandRow="1">
                <a:tableStyleId>{5940675A-B579-460E-94D1-54222C63F5DA}</a:tableStyleId>
              </a:tblPr>
              <a:tblGrid>
                <a:gridCol w="2032000"/>
                <a:gridCol w="2032000"/>
                <a:gridCol w="2032000"/>
                <a:gridCol w="2032000"/>
              </a:tblGrid>
              <a:tr h="370840">
                <a:tc>
                  <a:txBody>
                    <a:bodyPr/>
                    <a:lstStyle/>
                    <a:p>
                      <a:pPr algn="ctr"/>
                      <a:r>
                        <a:rPr lang="en-GB" sz="2400" b="1" dirty="0" smtClean="0">
                          <a:solidFill>
                            <a:srgbClr val="336699"/>
                          </a:solidFill>
                        </a:rPr>
                        <a:t>p</a:t>
                      </a:r>
                      <a:r>
                        <a:rPr lang="en-GB" sz="2400" b="1" baseline="-25000" dirty="0" smtClean="0">
                          <a:solidFill>
                            <a:srgbClr val="336699"/>
                          </a:solidFill>
                        </a:rPr>
                        <a:t>1</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1</a:t>
                      </a:r>
                      <a:r>
                        <a:rPr lang="en-GB" sz="2400" b="1" dirty="0" smtClean="0">
                          <a:solidFill>
                            <a:srgbClr val="336699"/>
                          </a:solidFill>
                        </a:rPr>
                        <a:t> (K)</a:t>
                      </a:r>
                      <a:endParaRPr lang="en-GB" sz="2400" b="1" dirty="0">
                        <a:solidFill>
                          <a:srgbClr val="336699"/>
                        </a:solidFill>
                      </a:endParaRPr>
                    </a:p>
                  </a:txBody>
                  <a:tcPr/>
                </a:tc>
                <a:tc>
                  <a:txBody>
                    <a:bodyPr/>
                    <a:lstStyle/>
                    <a:p>
                      <a:pPr algn="ctr"/>
                      <a:r>
                        <a:rPr lang="en-GB" sz="2400" b="1" dirty="0" smtClean="0">
                          <a:solidFill>
                            <a:srgbClr val="336699"/>
                          </a:solidFill>
                        </a:rPr>
                        <a:t>p</a:t>
                      </a:r>
                      <a:r>
                        <a:rPr lang="en-GB" sz="2400" b="1" baseline="-25000" dirty="0" smtClean="0">
                          <a:solidFill>
                            <a:srgbClr val="336699"/>
                          </a:solidFill>
                        </a:rPr>
                        <a:t>2</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2</a:t>
                      </a:r>
                      <a:r>
                        <a:rPr lang="en-GB" sz="2400" b="1" dirty="0" smtClean="0">
                          <a:solidFill>
                            <a:srgbClr val="336699"/>
                          </a:solidFill>
                        </a:rPr>
                        <a:t> (K)</a:t>
                      </a:r>
                      <a:endParaRPr lang="en-GB" sz="2400" b="1" dirty="0">
                        <a:solidFill>
                          <a:srgbClr val="336699"/>
                        </a:solidFill>
                      </a:endParaRPr>
                    </a:p>
                  </a:txBody>
                  <a:tcPr/>
                </a:tc>
              </a:tr>
              <a:tr h="370840">
                <a:tc>
                  <a:txBody>
                    <a:bodyPr/>
                    <a:lstStyle/>
                    <a:p>
                      <a:pPr algn="ctr"/>
                      <a:r>
                        <a:rPr lang="en-GB" sz="2400" dirty="0" smtClean="0">
                          <a:solidFill>
                            <a:srgbClr val="336699"/>
                          </a:solidFill>
                        </a:rPr>
                        <a:t>2.2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endParaRPr lang="en-GB" sz="2400" dirty="0">
                        <a:solidFill>
                          <a:srgbClr val="336699"/>
                        </a:solidFill>
                      </a:endParaRPr>
                    </a:p>
                  </a:txBody>
                  <a:tcPr/>
                </a:tc>
                <a:tc>
                  <a:txBody>
                    <a:bodyPr/>
                    <a:lstStyle/>
                    <a:p>
                      <a:pPr algn="ctr"/>
                      <a:r>
                        <a:rPr lang="en-GB" sz="2400" dirty="0" smtClean="0">
                          <a:solidFill>
                            <a:srgbClr val="336699"/>
                          </a:solidFill>
                        </a:rPr>
                        <a:t>1.1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160</a:t>
                      </a:r>
                      <a:endParaRPr lang="en-GB" sz="2400" dirty="0">
                        <a:solidFill>
                          <a:srgbClr val="336699"/>
                        </a:solidFill>
                      </a:endParaRPr>
                    </a:p>
                  </a:txBody>
                  <a:tcPr/>
                </a:tc>
              </a:tr>
              <a:tr h="370840">
                <a:tc>
                  <a:txBody>
                    <a:bodyPr/>
                    <a:lstStyle/>
                    <a:p>
                      <a:pPr algn="ctr"/>
                      <a:r>
                        <a:rPr lang="en-GB" sz="2400" dirty="0" smtClean="0">
                          <a:solidFill>
                            <a:srgbClr val="336699"/>
                          </a:solidFill>
                        </a:rPr>
                        <a:t>1.2.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0.24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60</a:t>
                      </a:r>
                      <a:endParaRPr lang="en-GB" sz="2400"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1500</a:t>
                      </a:r>
                      <a:endParaRPr lang="en-GB" sz="2400" dirty="0">
                        <a:solidFill>
                          <a:srgbClr val="336699"/>
                        </a:solidFill>
                      </a:endParaRPr>
                    </a:p>
                  </a:txBody>
                  <a:tcPr/>
                </a:tc>
                <a:tc>
                  <a:txBody>
                    <a:bodyPr/>
                    <a:lstStyle/>
                    <a:p>
                      <a:pPr algn="ctr"/>
                      <a:r>
                        <a:rPr lang="en-GB" sz="2400" dirty="0" smtClean="0">
                          <a:solidFill>
                            <a:srgbClr val="336699"/>
                          </a:solidFill>
                        </a:rPr>
                        <a:t>1.3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500</a:t>
                      </a:r>
                      <a:endParaRPr lang="en-GB" sz="2400"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80</a:t>
                      </a:r>
                      <a:endParaRPr lang="en-GB" sz="2400" dirty="0">
                        <a:solidFill>
                          <a:srgbClr val="336699"/>
                        </a:solidFill>
                      </a:endParaRPr>
                    </a:p>
                  </a:txBody>
                  <a:tcPr/>
                </a:tc>
                <a:tc>
                  <a:txBody>
                    <a:bodyPr/>
                    <a:lstStyle/>
                    <a:p>
                      <a:pPr algn="ctr"/>
                      <a:r>
                        <a:rPr lang="en-GB" sz="2400" dirty="0" smtClean="0">
                          <a:solidFill>
                            <a:srgbClr val="336699"/>
                          </a:solidFill>
                        </a:rPr>
                        <a:t>1.5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200</a:t>
                      </a:r>
                      <a:endParaRPr lang="en-GB" sz="2400" dirty="0">
                        <a:solidFill>
                          <a:srgbClr val="336699"/>
                        </a:solidFill>
                      </a:endParaRPr>
                    </a:p>
                  </a:txBody>
                  <a:tcPr/>
                </a:tc>
              </a:tr>
              <a:tr h="370840">
                <a:tc>
                  <a:txBody>
                    <a:bodyPr/>
                    <a:lstStyle/>
                    <a:p>
                      <a:pPr algn="ctr"/>
                      <a:r>
                        <a:rPr lang="en-GB" sz="2400" dirty="0" smtClean="0">
                          <a:solidFill>
                            <a:srgbClr val="336699"/>
                          </a:solidFill>
                        </a:rPr>
                        <a:t>1.4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300</a:t>
                      </a:r>
                      <a:endParaRPr lang="en-GB" sz="2400" dirty="0">
                        <a:solidFill>
                          <a:srgbClr val="336699"/>
                        </a:solidFill>
                      </a:endParaRPr>
                    </a:p>
                  </a:txBody>
                  <a:tcPr/>
                </a:tc>
                <a:tc>
                  <a:txBody>
                    <a:bodyPr/>
                    <a:lstStyle/>
                    <a:p>
                      <a:pPr algn="ctr"/>
                      <a:r>
                        <a:rPr lang="en-GB" sz="2400" dirty="0" smtClean="0">
                          <a:solidFill>
                            <a:srgbClr val="336699"/>
                          </a:solidFill>
                        </a:rPr>
                        <a:t>2.1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endParaRPr lang="en-GB" sz="2400" dirty="0">
                        <a:solidFill>
                          <a:srgbClr val="336699"/>
                        </a:solidFill>
                      </a:endParaRPr>
                    </a:p>
                  </a:txBody>
                  <a:tcPr/>
                </a:tc>
              </a:tr>
              <a:tr h="370840">
                <a:tc>
                  <a:txBody>
                    <a:bodyPr/>
                    <a:lstStyle/>
                    <a:p>
                      <a:pPr algn="ctr"/>
                      <a:r>
                        <a:rPr lang="en-GB" sz="2400" dirty="0" smtClean="0">
                          <a:solidFill>
                            <a:srgbClr val="336699"/>
                          </a:solidFill>
                        </a:rPr>
                        <a:t>0.9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540</a:t>
                      </a:r>
                      <a:endParaRPr lang="en-GB" sz="24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120</a:t>
                      </a: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302777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96103084"/>
              </p:ext>
            </p:extLst>
          </p:nvPr>
        </p:nvGraphicFramePr>
        <p:xfrm>
          <a:off x="1910702" y="2703354"/>
          <a:ext cx="8128000" cy="3200400"/>
        </p:xfrm>
        <a:graphic>
          <a:graphicData uri="http://schemas.openxmlformats.org/drawingml/2006/table">
            <a:tbl>
              <a:tblPr firstRow="1" bandRow="1">
                <a:tableStyleId>{5940675A-B579-460E-94D1-54222C63F5DA}</a:tableStyleId>
              </a:tblPr>
              <a:tblGrid>
                <a:gridCol w="2032000"/>
                <a:gridCol w="2032000"/>
                <a:gridCol w="2032000"/>
                <a:gridCol w="2032000"/>
              </a:tblGrid>
              <a:tr h="370840">
                <a:tc>
                  <a:txBody>
                    <a:bodyPr/>
                    <a:lstStyle/>
                    <a:p>
                      <a:pPr algn="ctr"/>
                      <a:r>
                        <a:rPr lang="en-GB" sz="2400" b="1" dirty="0" smtClean="0">
                          <a:solidFill>
                            <a:srgbClr val="336699"/>
                          </a:solidFill>
                        </a:rPr>
                        <a:t>p</a:t>
                      </a:r>
                      <a:r>
                        <a:rPr lang="en-GB" sz="2400" b="1" baseline="-25000" dirty="0" smtClean="0">
                          <a:solidFill>
                            <a:srgbClr val="336699"/>
                          </a:solidFill>
                        </a:rPr>
                        <a:t>1</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1</a:t>
                      </a:r>
                      <a:r>
                        <a:rPr lang="en-GB" sz="2400" b="1" dirty="0" smtClean="0">
                          <a:solidFill>
                            <a:srgbClr val="336699"/>
                          </a:solidFill>
                        </a:rPr>
                        <a:t> (K)</a:t>
                      </a:r>
                      <a:endParaRPr lang="en-GB" sz="2400" b="1" dirty="0">
                        <a:solidFill>
                          <a:srgbClr val="336699"/>
                        </a:solidFill>
                      </a:endParaRPr>
                    </a:p>
                  </a:txBody>
                  <a:tcPr/>
                </a:tc>
                <a:tc>
                  <a:txBody>
                    <a:bodyPr/>
                    <a:lstStyle/>
                    <a:p>
                      <a:pPr algn="ctr"/>
                      <a:r>
                        <a:rPr lang="en-GB" sz="2400" b="1" dirty="0" smtClean="0">
                          <a:solidFill>
                            <a:srgbClr val="336699"/>
                          </a:solidFill>
                        </a:rPr>
                        <a:t>p</a:t>
                      </a:r>
                      <a:r>
                        <a:rPr lang="en-GB" sz="2400" b="1" baseline="-25000" dirty="0" smtClean="0">
                          <a:solidFill>
                            <a:srgbClr val="336699"/>
                          </a:solidFill>
                        </a:rPr>
                        <a:t>2</a:t>
                      </a:r>
                      <a:r>
                        <a:rPr lang="en-GB" sz="2400" b="1" dirty="0" smtClean="0">
                          <a:solidFill>
                            <a:srgbClr val="336699"/>
                          </a:solidFill>
                        </a:rPr>
                        <a:t> (Pa)</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2</a:t>
                      </a:r>
                      <a:r>
                        <a:rPr lang="en-GB" sz="2400" b="1" dirty="0" smtClean="0">
                          <a:solidFill>
                            <a:srgbClr val="336699"/>
                          </a:solidFill>
                        </a:rPr>
                        <a:t> (K)</a:t>
                      </a:r>
                      <a:endParaRPr lang="en-GB" sz="2400" b="1" dirty="0">
                        <a:solidFill>
                          <a:srgbClr val="336699"/>
                        </a:solidFill>
                      </a:endParaRPr>
                    </a:p>
                  </a:txBody>
                  <a:tcPr/>
                </a:tc>
              </a:tr>
              <a:tr h="370840">
                <a:tc>
                  <a:txBody>
                    <a:bodyPr/>
                    <a:lstStyle/>
                    <a:p>
                      <a:pPr algn="ctr"/>
                      <a:r>
                        <a:rPr lang="en-GB" sz="2400" dirty="0" smtClean="0">
                          <a:solidFill>
                            <a:srgbClr val="336699"/>
                          </a:solidFill>
                        </a:rPr>
                        <a:t>2.2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b="1" dirty="0" smtClean="0">
                          <a:solidFill>
                            <a:srgbClr val="336699"/>
                          </a:solidFill>
                        </a:rPr>
                        <a:t>320</a:t>
                      </a:r>
                      <a:endParaRPr lang="en-GB" sz="2400" b="1" dirty="0">
                        <a:solidFill>
                          <a:srgbClr val="336699"/>
                        </a:solidFill>
                      </a:endParaRPr>
                    </a:p>
                  </a:txBody>
                  <a:tcPr/>
                </a:tc>
                <a:tc>
                  <a:txBody>
                    <a:bodyPr/>
                    <a:lstStyle/>
                    <a:p>
                      <a:pPr algn="ctr"/>
                      <a:r>
                        <a:rPr lang="en-GB" sz="2400" dirty="0" smtClean="0">
                          <a:solidFill>
                            <a:srgbClr val="336699"/>
                          </a:solidFill>
                        </a:rPr>
                        <a:t>1.1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160</a:t>
                      </a:r>
                      <a:endParaRPr lang="en-GB" sz="2400" dirty="0">
                        <a:solidFill>
                          <a:srgbClr val="336699"/>
                        </a:solidFill>
                      </a:endParaRPr>
                    </a:p>
                  </a:txBody>
                  <a:tcPr/>
                </a:tc>
              </a:tr>
              <a:tr h="370840">
                <a:tc>
                  <a:txBody>
                    <a:bodyPr/>
                    <a:lstStyle/>
                    <a:p>
                      <a:pPr algn="ctr"/>
                      <a:r>
                        <a:rPr lang="en-GB" sz="2400" dirty="0" smtClean="0">
                          <a:solidFill>
                            <a:srgbClr val="336699"/>
                          </a:solidFill>
                        </a:rPr>
                        <a:t>1.2.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b="1" dirty="0" smtClean="0">
                          <a:solidFill>
                            <a:srgbClr val="336699"/>
                          </a:solidFill>
                        </a:rPr>
                        <a:t>300</a:t>
                      </a:r>
                      <a:endParaRPr lang="en-GB" sz="2400" b="1" dirty="0">
                        <a:solidFill>
                          <a:srgbClr val="336699"/>
                        </a:solidFill>
                      </a:endParaRPr>
                    </a:p>
                  </a:txBody>
                  <a:tcPr/>
                </a:tc>
                <a:tc>
                  <a:txBody>
                    <a:bodyPr/>
                    <a:lstStyle/>
                    <a:p>
                      <a:pPr algn="ctr"/>
                      <a:r>
                        <a:rPr lang="en-GB" sz="2400" dirty="0" smtClean="0">
                          <a:solidFill>
                            <a:srgbClr val="336699"/>
                          </a:solidFill>
                        </a:rPr>
                        <a:t>0.24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60</a:t>
                      </a:r>
                      <a:endParaRPr lang="en-GB" sz="2400" dirty="0">
                        <a:solidFill>
                          <a:srgbClr val="336699"/>
                        </a:solidFill>
                      </a:endParaRPr>
                    </a:p>
                  </a:txBody>
                  <a:tcPr/>
                </a:tc>
              </a:tr>
              <a:tr h="370840">
                <a:tc>
                  <a:txBody>
                    <a:bodyPr/>
                    <a:lstStyle/>
                    <a:p>
                      <a:pPr algn="ctr"/>
                      <a:r>
                        <a:rPr lang="en-GB" sz="2400" b="1" dirty="0" smtClean="0">
                          <a:solidFill>
                            <a:srgbClr val="336699"/>
                          </a:solidFill>
                        </a:rPr>
                        <a:t>3.9 x 10</a:t>
                      </a:r>
                      <a:r>
                        <a:rPr lang="en-GB" sz="2400" b="1" baseline="30000" dirty="0" smtClean="0">
                          <a:solidFill>
                            <a:srgbClr val="336699"/>
                          </a:solidFill>
                        </a:rPr>
                        <a:t>5</a:t>
                      </a:r>
                      <a:endParaRPr lang="en-GB" sz="2400" b="1" baseline="30000" dirty="0">
                        <a:solidFill>
                          <a:srgbClr val="336699"/>
                        </a:solidFill>
                      </a:endParaRPr>
                    </a:p>
                  </a:txBody>
                  <a:tcPr/>
                </a:tc>
                <a:tc>
                  <a:txBody>
                    <a:bodyPr/>
                    <a:lstStyle/>
                    <a:p>
                      <a:pPr algn="ctr"/>
                      <a:r>
                        <a:rPr lang="en-GB" sz="2400" dirty="0" smtClean="0">
                          <a:solidFill>
                            <a:srgbClr val="336699"/>
                          </a:solidFill>
                        </a:rPr>
                        <a:t>1500</a:t>
                      </a:r>
                      <a:endParaRPr lang="en-GB" sz="2400" dirty="0">
                        <a:solidFill>
                          <a:srgbClr val="336699"/>
                        </a:solidFill>
                      </a:endParaRPr>
                    </a:p>
                  </a:txBody>
                  <a:tcPr/>
                </a:tc>
                <a:tc>
                  <a:txBody>
                    <a:bodyPr/>
                    <a:lstStyle/>
                    <a:p>
                      <a:pPr algn="ctr"/>
                      <a:r>
                        <a:rPr lang="en-GB" sz="2400" dirty="0" smtClean="0">
                          <a:solidFill>
                            <a:srgbClr val="336699"/>
                          </a:solidFill>
                        </a:rPr>
                        <a:t>1.3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500</a:t>
                      </a:r>
                      <a:endParaRPr lang="en-GB" sz="2400" dirty="0">
                        <a:solidFill>
                          <a:srgbClr val="336699"/>
                        </a:solidFill>
                      </a:endParaRPr>
                    </a:p>
                  </a:txBody>
                  <a:tcPr/>
                </a:tc>
              </a:tr>
              <a:tr h="370840">
                <a:tc>
                  <a:txBody>
                    <a:bodyPr/>
                    <a:lstStyle/>
                    <a:p>
                      <a:pPr algn="ctr"/>
                      <a:r>
                        <a:rPr lang="en-GB" sz="2400" b="1" dirty="0" smtClean="0">
                          <a:solidFill>
                            <a:srgbClr val="336699"/>
                          </a:solidFill>
                        </a:rPr>
                        <a:t>0.6 x 10</a:t>
                      </a:r>
                      <a:r>
                        <a:rPr lang="en-GB" sz="2400" b="1" baseline="30000" dirty="0" smtClean="0">
                          <a:solidFill>
                            <a:srgbClr val="336699"/>
                          </a:solidFill>
                        </a:rPr>
                        <a:t>5</a:t>
                      </a:r>
                      <a:endParaRPr lang="en-GB" sz="2400" b="1" baseline="30000" dirty="0">
                        <a:solidFill>
                          <a:srgbClr val="336699"/>
                        </a:solidFill>
                      </a:endParaRPr>
                    </a:p>
                  </a:txBody>
                  <a:tcPr/>
                </a:tc>
                <a:tc>
                  <a:txBody>
                    <a:bodyPr/>
                    <a:lstStyle/>
                    <a:p>
                      <a:pPr algn="ctr"/>
                      <a:r>
                        <a:rPr lang="en-GB" sz="2400" dirty="0" smtClean="0">
                          <a:solidFill>
                            <a:srgbClr val="336699"/>
                          </a:solidFill>
                        </a:rPr>
                        <a:t>80</a:t>
                      </a:r>
                      <a:endParaRPr lang="en-GB" sz="2400" dirty="0">
                        <a:solidFill>
                          <a:srgbClr val="336699"/>
                        </a:solidFill>
                      </a:endParaRPr>
                    </a:p>
                  </a:txBody>
                  <a:tcPr/>
                </a:tc>
                <a:tc>
                  <a:txBody>
                    <a:bodyPr/>
                    <a:lstStyle/>
                    <a:p>
                      <a:pPr algn="ctr"/>
                      <a:r>
                        <a:rPr lang="en-GB" sz="2400" dirty="0" smtClean="0">
                          <a:solidFill>
                            <a:srgbClr val="336699"/>
                          </a:solidFill>
                        </a:rPr>
                        <a:t>1.5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200</a:t>
                      </a:r>
                      <a:endParaRPr lang="en-GB" sz="2400" dirty="0">
                        <a:solidFill>
                          <a:srgbClr val="336699"/>
                        </a:solidFill>
                      </a:endParaRPr>
                    </a:p>
                  </a:txBody>
                  <a:tcPr/>
                </a:tc>
              </a:tr>
              <a:tr h="370840">
                <a:tc>
                  <a:txBody>
                    <a:bodyPr/>
                    <a:lstStyle/>
                    <a:p>
                      <a:pPr algn="ctr"/>
                      <a:r>
                        <a:rPr lang="en-GB" sz="2400" dirty="0" smtClean="0">
                          <a:solidFill>
                            <a:srgbClr val="336699"/>
                          </a:solidFill>
                        </a:rPr>
                        <a:t>1.4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300</a:t>
                      </a:r>
                      <a:endParaRPr lang="en-GB" sz="2400" dirty="0">
                        <a:solidFill>
                          <a:srgbClr val="336699"/>
                        </a:solidFill>
                      </a:endParaRPr>
                    </a:p>
                  </a:txBody>
                  <a:tcPr/>
                </a:tc>
                <a:tc>
                  <a:txBody>
                    <a:bodyPr/>
                    <a:lstStyle/>
                    <a:p>
                      <a:pPr algn="ctr"/>
                      <a:r>
                        <a:rPr lang="en-GB" sz="2400" dirty="0" smtClean="0">
                          <a:solidFill>
                            <a:srgbClr val="336699"/>
                          </a:solidFill>
                        </a:rPr>
                        <a:t>2.1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b="1" dirty="0" smtClean="0">
                          <a:solidFill>
                            <a:srgbClr val="336699"/>
                          </a:solidFill>
                        </a:rPr>
                        <a:t>450</a:t>
                      </a:r>
                      <a:endParaRPr lang="en-GB" sz="2400" b="1" dirty="0">
                        <a:solidFill>
                          <a:srgbClr val="336699"/>
                        </a:solidFill>
                      </a:endParaRPr>
                    </a:p>
                  </a:txBody>
                  <a:tcPr/>
                </a:tc>
              </a:tr>
              <a:tr h="370840">
                <a:tc>
                  <a:txBody>
                    <a:bodyPr/>
                    <a:lstStyle/>
                    <a:p>
                      <a:pPr algn="ctr"/>
                      <a:r>
                        <a:rPr lang="en-GB" sz="2400" dirty="0" smtClean="0">
                          <a:solidFill>
                            <a:srgbClr val="336699"/>
                          </a:solidFill>
                        </a:rPr>
                        <a:t>0.9 x 10</a:t>
                      </a:r>
                      <a:r>
                        <a:rPr lang="en-GB" sz="2400" baseline="30000" dirty="0" smtClean="0">
                          <a:solidFill>
                            <a:srgbClr val="336699"/>
                          </a:solidFill>
                        </a:rPr>
                        <a:t>5</a:t>
                      </a:r>
                      <a:endParaRPr lang="en-GB" sz="2400" baseline="30000" dirty="0">
                        <a:solidFill>
                          <a:srgbClr val="336699"/>
                        </a:solidFill>
                      </a:endParaRPr>
                    </a:p>
                  </a:txBody>
                  <a:tcPr/>
                </a:tc>
                <a:tc>
                  <a:txBody>
                    <a:bodyPr/>
                    <a:lstStyle/>
                    <a:p>
                      <a:pPr algn="ctr"/>
                      <a:r>
                        <a:rPr lang="en-GB" sz="2400" dirty="0" smtClean="0">
                          <a:solidFill>
                            <a:srgbClr val="336699"/>
                          </a:solidFill>
                        </a:rPr>
                        <a:t>540</a:t>
                      </a:r>
                      <a:endParaRPr lang="en-GB" sz="2400" dirty="0">
                        <a:solidFill>
                          <a:srgbClr val="336699"/>
                        </a:solidFill>
                      </a:endParaRPr>
                    </a:p>
                  </a:txBody>
                  <a:tcPr/>
                </a:tc>
                <a:tc>
                  <a:txBody>
                    <a:bodyPr/>
                    <a:lstStyle/>
                    <a:p>
                      <a:pPr algn="ctr"/>
                      <a:r>
                        <a:rPr lang="en-GB" sz="2400" b="1" dirty="0" smtClean="0">
                          <a:solidFill>
                            <a:srgbClr val="336699"/>
                          </a:solidFill>
                        </a:rPr>
                        <a:t>0.2 x 10</a:t>
                      </a:r>
                      <a:r>
                        <a:rPr lang="en-GB" sz="2400" b="1" baseline="30000" dirty="0" smtClean="0">
                          <a:solidFill>
                            <a:srgbClr val="336699"/>
                          </a:solidFill>
                        </a:rPr>
                        <a:t>5</a:t>
                      </a:r>
                      <a:endParaRPr lang="en-GB" sz="2400" b="1" baseline="30000" dirty="0">
                        <a:solidFill>
                          <a:srgbClr val="336699"/>
                        </a:solidFill>
                      </a:endParaRPr>
                    </a:p>
                  </a:txBody>
                  <a:tcPr/>
                </a:tc>
                <a:tc>
                  <a:txBody>
                    <a:bodyPr/>
                    <a:lstStyle/>
                    <a:p>
                      <a:pPr algn="ctr"/>
                      <a:r>
                        <a:rPr lang="en-GB" sz="2400" dirty="0" smtClean="0">
                          <a:solidFill>
                            <a:srgbClr val="336699"/>
                          </a:solidFill>
                        </a:rPr>
                        <a:t>120</a:t>
                      </a: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99374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lvl="0" indent="0">
              <a:buNone/>
            </a:pPr>
            <a:r>
              <a:rPr lang="en-GB" dirty="0">
                <a:solidFill>
                  <a:srgbClr val="336699"/>
                </a:solidFill>
              </a:rPr>
              <a:t>From practical work, or research, find the relationship between the </a:t>
            </a:r>
            <a:r>
              <a:rPr lang="en-GB" dirty="0" smtClean="0">
                <a:solidFill>
                  <a:srgbClr val="336699"/>
                </a:solidFill>
              </a:rPr>
              <a:t>volume </a:t>
            </a:r>
            <a:r>
              <a:rPr lang="en-GB" dirty="0">
                <a:solidFill>
                  <a:srgbClr val="336699"/>
                </a:solidFill>
              </a:rPr>
              <a:t>and the temperature of a gas</a:t>
            </a:r>
            <a:r>
              <a:rPr lang="en-GB" dirty="0" smtClean="0">
                <a:solidFill>
                  <a:srgbClr val="336699"/>
                </a:solidFill>
              </a:rPr>
              <a:t>.</a:t>
            </a:r>
          </a:p>
          <a:p>
            <a:pPr marL="0" lvl="0" indent="0" algn="ctr">
              <a:buNone/>
            </a:pPr>
            <a:endParaRPr lang="en-GB" dirty="0">
              <a:solidFill>
                <a:srgbClr val="336699"/>
              </a:solidFill>
            </a:endParaRPr>
          </a:p>
          <a:p>
            <a:pPr marL="0" indent="0">
              <a:buNone/>
            </a:pPr>
            <a:endParaRPr lang="en-GB" dirty="0"/>
          </a:p>
        </p:txBody>
      </p:sp>
      <p:pic>
        <p:nvPicPr>
          <p:cNvPr id="4" name="Picture 3"/>
          <p:cNvPicPr>
            <a:picLocks noChangeAspect="1"/>
          </p:cNvPicPr>
          <p:nvPr/>
        </p:nvPicPr>
        <p:blipFill>
          <a:blip r:embed="rId2"/>
          <a:stretch>
            <a:fillRect/>
          </a:stretch>
        </p:blipFill>
        <p:spPr>
          <a:xfrm>
            <a:off x="3162885" y="2659117"/>
            <a:ext cx="4909471" cy="3601593"/>
          </a:xfrm>
          <a:prstGeom prst="rect">
            <a:avLst/>
          </a:prstGeom>
        </p:spPr>
      </p:pic>
    </p:spTree>
    <p:extLst>
      <p:ext uri="{BB962C8B-B14F-4D97-AF65-F5344CB8AC3E}">
        <p14:creationId xmlns:p14="http://schemas.microsoft.com/office/powerpoint/2010/main" val="7742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956069"/>
              </p:ext>
            </p:extLst>
          </p:nvPr>
        </p:nvGraphicFramePr>
        <p:xfrm>
          <a:off x="838200" y="1825625"/>
          <a:ext cx="10515600" cy="40538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3962874406"/>
                    </a:ext>
                  </a:extLst>
                </a:gridCol>
                <a:gridCol w="2628900">
                  <a:extLst>
                    <a:ext uri="{9D8B030D-6E8A-4147-A177-3AD203B41FA5}">
                      <a16:colId xmlns:a16="http://schemas.microsoft.com/office/drawing/2014/main" xmlns="" val="3582123432"/>
                    </a:ext>
                  </a:extLst>
                </a:gridCol>
                <a:gridCol w="2628900">
                  <a:extLst>
                    <a:ext uri="{9D8B030D-6E8A-4147-A177-3AD203B41FA5}">
                      <a16:colId xmlns:a16="http://schemas.microsoft.com/office/drawing/2014/main" xmlns="" val="686304946"/>
                    </a:ext>
                  </a:extLst>
                </a:gridCol>
                <a:gridCol w="2628900">
                  <a:extLst>
                    <a:ext uri="{9D8B030D-6E8A-4147-A177-3AD203B41FA5}">
                      <a16:colId xmlns:a16="http://schemas.microsoft.com/office/drawing/2014/main" xmlns="" val="1322767473"/>
                    </a:ext>
                  </a:extLst>
                </a:gridCol>
              </a:tblGrid>
              <a:tr h="370840">
                <a:tc>
                  <a:txBody>
                    <a:bodyPr/>
                    <a:lstStyle/>
                    <a:p>
                      <a:pPr algn="ctr"/>
                      <a:r>
                        <a:rPr lang="en-GB" sz="2800" dirty="0" smtClean="0">
                          <a:solidFill>
                            <a:srgbClr val="336699"/>
                          </a:solidFill>
                        </a:rPr>
                        <a:t>Temperature (</a:t>
                      </a:r>
                      <a:r>
                        <a:rPr lang="en-GB" sz="2800" baseline="30000" dirty="0" err="1" smtClean="0">
                          <a:solidFill>
                            <a:srgbClr val="336699"/>
                          </a:solidFill>
                        </a:rPr>
                        <a:t>o</a:t>
                      </a:r>
                      <a:r>
                        <a:rPr lang="en-GB" sz="2800" dirty="0" err="1" smtClean="0">
                          <a:solidFill>
                            <a:srgbClr val="336699"/>
                          </a:solidFill>
                        </a:rPr>
                        <a:t>C</a:t>
                      </a:r>
                      <a:r>
                        <a:rPr lang="en-GB" sz="2800" dirty="0" smtClean="0">
                          <a:solidFill>
                            <a:srgbClr val="336699"/>
                          </a:solidFill>
                        </a:rPr>
                        <a:t>)</a:t>
                      </a:r>
                      <a:endParaRPr lang="en-GB" sz="2800" dirty="0">
                        <a:solidFill>
                          <a:srgbClr val="336699"/>
                        </a:solidFill>
                      </a:endParaRPr>
                    </a:p>
                  </a:txBody>
                  <a:tcPr/>
                </a:tc>
                <a:tc>
                  <a:txBody>
                    <a:bodyPr/>
                    <a:lstStyle/>
                    <a:p>
                      <a:pPr algn="ctr"/>
                      <a:r>
                        <a:rPr lang="en-GB" sz="2800" dirty="0" smtClean="0">
                          <a:solidFill>
                            <a:srgbClr val="336699"/>
                          </a:solidFill>
                        </a:rPr>
                        <a:t>Temperature </a:t>
                      </a:r>
                    </a:p>
                    <a:p>
                      <a:pPr algn="ctr"/>
                      <a:r>
                        <a:rPr lang="en-GB" sz="2800" dirty="0" smtClean="0">
                          <a:solidFill>
                            <a:srgbClr val="336699"/>
                          </a:solidFill>
                        </a:rPr>
                        <a:t>(K)</a:t>
                      </a:r>
                      <a:endParaRPr lang="en-GB" sz="2800" dirty="0">
                        <a:solidFill>
                          <a:srgbClr val="336699"/>
                        </a:solidFill>
                      </a:endParaRPr>
                    </a:p>
                  </a:txBody>
                  <a:tcPr/>
                </a:tc>
                <a:tc>
                  <a:txBody>
                    <a:bodyPr/>
                    <a:lstStyle/>
                    <a:p>
                      <a:pPr algn="ctr"/>
                      <a:r>
                        <a:rPr lang="en-GB" sz="2800" dirty="0" smtClean="0">
                          <a:solidFill>
                            <a:srgbClr val="336699"/>
                          </a:solidFill>
                        </a:rPr>
                        <a:t>Volume</a:t>
                      </a:r>
                      <a:endParaRPr lang="en-GB" sz="2800" dirty="0">
                        <a:solidFill>
                          <a:srgbClr val="336699"/>
                        </a:solidFill>
                      </a:endParaRPr>
                    </a:p>
                  </a:txBody>
                  <a:tcPr/>
                </a:tc>
                <a:tc>
                  <a:txBody>
                    <a:bodyPr/>
                    <a:lstStyle/>
                    <a:p>
                      <a:pPr algn="ctr"/>
                      <a:r>
                        <a:rPr lang="en-GB" sz="2800" u="sng" dirty="0" smtClean="0">
                          <a:solidFill>
                            <a:srgbClr val="336699"/>
                          </a:solidFill>
                        </a:rPr>
                        <a:t>Volume </a:t>
                      </a:r>
                      <a:r>
                        <a:rPr lang="en-GB" sz="2800" dirty="0" smtClean="0">
                          <a:solidFill>
                            <a:srgbClr val="336699"/>
                          </a:solidFill>
                        </a:rPr>
                        <a:t> Temperature</a:t>
                      </a:r>
                      <a:endParaRPr lang="en-GB" sz="2800" dirty="0">
                        <a:solidFill>
                          <a:srgbClr val="336699"/>
                        </a:solidFill>
                      </a:endParaRPr>
                    </a:p>
                  </a:txBody>
                  <a:tcPr/>
                </a:tc>
                <a:extLst>
                  <a:ext uri="{0D108BD9-81ED-4DB2-BD59-A6C34878D82A}">
                    <a16:rowId xmlns:a16="http://schemas.microsoft.com/office/drawing/2014/main" xmlns="" val="3986618992"/>
                  </a:ext>
                </a:extLst>
              </a:tr>
              <a:tr h="370840">
                <a:tc>
                  <a:txBody>
                    <a:bodyPr/>
                    <a:lstStyle/>
                    <a:p>
                      <a:pPr algn="ctr"/>
                      <a:r>
                        <a:rPr lang="en-GB" sz="2800" dirty="0" smtClean="0">
                          <a:solidFill>
                            <a:srgbClr val="336699"/>
                          </a:solidFill>
                        </a:rPr>
                        <a:t>87</a:t>
                      </a:r>
                      <a:endParaRPr lang="en-GB" sz="2800" dirty="0">
                        <a:solidFill>
                          <a:srgbClr val="336699"/>
                        </a:solidFill>
                      </a:endParaRPr>
                    </a:p>
                  </a:txBody>
                  <a:tcPr/>
                </a:tc>
                <a:tc>
                  <a:txBody>
                    <a:bodyPr/>
                    <a:lstStyle/>
                    <a:p>
                      <a:pPr algn="ctr"/>
                      <a:r>
                        <a:rPr lang="en-GB" sz="2800" dirty="0" smtClean="0">
                          <a:solidFill>
                            <a:srgbClr val="336699"/>
                          </a:solidFill>
                        </a:rPr>
                        <a:t>360</a:t>
                      </a:r>
                      <a:endParaRPr lang="en-GB" sz="2800" dirty="0">
                        <a:solidFill>
                          <a:srgbClr val="336699"/>
                        </a:solidFill>
                      </a:endParaRPr>
                    </a:p>
                  </a:txBody>
                  <a:tcPr/>
                </a:tc>
                <a:tc>
                  <a:txBody>
                    <a:bodyPr/>
                    <a:lstStyle/>
                    <a:p>
                      <a:pPr algn="ctr"/>
                      <a:r>
                        <a:rPr lang="en-GB" sz="2800" dirty="0" smtClean="0">
                          <a:solidFill>
                            <a:srgbClr val="336699"/>
                          </a:solidFill>
                        </a:rPr>
                        <a:t>8.9</a:t>
                      </a:r>
                      <a:endParaRPr lang="en-GB" sz="2800" dirty="0">
                        <a:solidFill>
                          <a:srgbClr val="336699"/>
                        </a:solidFill>
                      </a:endParaRPr>
                    </a:p>
                  </a:txBody>
                  <a:tcPr/>
                </a:tc>
                <a:tc>
                  <a:txBody>
                    <a:bodyPr/>
                    <a:lstStyle/>
                    <a:p>
                      <a:pPr algn="ctr"/>
                      <a:endParaRPr lang="en-GB" sz="2800" dirty="0">
                        <a:solidFill>
                          <a:srgbClr val="336699"/>
                        </a:solidFill>
                      </a:endParaRPr>
                    </a:p>
                  </a:txBody>
                  <a:tcPr/>
                </a:tc>
                <a:extLst>
                  <a:ext uri="{0D108BD9-81ED-4DB2-BD59-A6C34878D82A}">
                    <a16:rowId xmlns:a16="http://schemas.microsoft.com/office/drawing/2014/main" xmlns="" val="915593535"/>
                  </a:ext>
                </a:extLst>
              </a:tr>
              <a:tr h="370840">
                <a:tc>
                  <a:txBody>
                    <a:bodyPr/>
                    <a:lstStyle/>
                    <a:p>
                      <a:pPr algn="ctr"/>
                      <a:r>
                        <a:rPr lang="en-GB" sz="2800" dirty="0" smtClean="0">
                          <a:solidFill>
                            <a:srgbClr val="336699"/>
                          </a:solidFill>
                        </a:rPr>
                        <a:t>77</a:t>
                      </a:r>
                      <a:endParaRPr lang="en-GB" sz="2800" dirty="0">
                        <a:solidFill>
                          <a:srgbClr val="336699"/>
                        </a:solidFill>
                      </a:endParaRPr>
                    </a:p>
                  </a:txBody>
                  <a:tcPr/>
                </a:tc>
                <a:tc>
                  <a:txBody>
                    <a:bodyPr/>
                    <a:lstStyle/>
                    <a:p>
                      <a:pPr algn="ctr"/>
                      <a:r>
                        <a:rPr lang="en-GB" sz="2800" dirty="0" smtClean="0">
                          <a:solidFill>
                            <a:srgbClr val="336699"/>
                          </a:solidFill>
                        </a:rPr>
                        <a:t>350</a:t>
                      </a:r>
                      <a:endParaRPr lang="en-GB" sz="2800" dirty="0">
                        <a:solidFill>
                          <a:srgbClr val="336699"/>
                        </a:solidFill>
                      </a:endParaRPr>
                    </a:p>
                  </a:txBody>
                  <a:tcPr/>
                </a:tc>
                <a:tc>
                  <a:txBody>
                    <a:bodyPr/>
                    <a:lstStyle/>
                    <a:p>
                      <a:pPr algn="ctr"/>
                      <a:r>
                        <a:rPr lang="en-GB" sz="2800" dirty="0" smtClean="0">
                          <a:solidFill>
                            <a:srgbClr val="336699"/>
                          </a:solidFill>
                        </a:rPr>
                        <a:t>8.2</a:t>
                      </a:r>
                      <a:endParaRPr lang="en-GB" sz="2800" dirty="0">
                        <a:solidFill>
                          <a:srgbClr val="336699"/>
                        </a:solidFill>
                      </a:endParaRPr>
                    </a:p>
                  </a:txBody>
                  <a:tcPr/>
                </a:tc>
                <a:tc>
                  <a:txBody>
                    <a:bodyPr/>
                    <a:lstStyle/>
                    <a:p>
                      <a:pPr algn="ctr"/>
                      <a:endParaRPr lang="en-GB" sz="2800" dirty="0">
                        <a:solidFill>
                          <a:srgbClr val="336699"/>
                        </a:solidFill>
                      </a:endParaRPr>
                    </a:p>
                  </a:txBody>
                  <a:tcPr/>
                </a:tc>
                <a:extLst>
                  <a:ext uri="{0D108BD9-81ED-4DB2-BD59-A6C34878D82A}">
                    <a16:rowId xmlns:a16="http://schemas.microsoft.com/office/drawing/2014/main" xmlns="" val="877722712"/>
                  </a:ext>
                </a:extLst>
              </a:tr>
              <a:tr h="370840">
                <a:tc>
                  <a:txBody>
                    <a:bodyPr/>
                    <a:lstStyle/>
                    <a:p>
                      <a:pPr algn="ctr"/>
                      <a:r>
                        <a:rPr lang="en-GB" sz="2800" dirty="0" smtClean="0">
                          <a:solidFill>
                            <a:srgbClr val="336699"/>
                          </a:solidFill>
                        </a:rPr>
                        <a:t>67</a:t>
                      </a:r>
                      <a:endParaRPr lang="en-GB" sz="2800" dirty="0">
                        <a:solidFill>
                          <a:srgbClr val="336699"/>
                        </a:solidFill>
                      </a:endParaRPr>
                    </a:p>
                  </a:txBody>
                  <a:tcPr/>
                </a:tc>
                <a:tc>
                  <a:txBody>
                    <a:bodyPr/>
                    <a:lstStyle/>
                    <a:p>
                      <a:pPr algn="ctr"/>
                      <a:r>
                        <a:rPr lang="en-GB" sz="2800" dirty="0" smtClean="0">
                          <a:solidFill>
                            <a:srgbClr val="336699"/>
                          </a:solidFill>
                        </a:rPr>
                        <a:t>340</a:t>
                      </a:r>
                      <a:endParaRPr lang="en-GB" sz="2800" dirty="0">
                        <a:solidFill>
                          <a:srgbClr val="336699"/>
                        </a:solidFill>
                      </a:endParaRPr>
                    </a:p>
                  </a:txBody>
                  <a:tcPr/>
                </a:tc>
                <a:tc>
                  <a:txBody>
                    <a:bodyPr/>
                    <a:lstStyle/>
                    <a:p>
                      <a:pPr algn="ctr"/>
                      <a:r>
                        <a:rPr lang="en-GB" sz="2800" dirty="0" smtClean="0">
                          <a:solidFill>
                            <a:srgbClr val="336699"/>
                          </a:solidFill>
                        </a:rPr>
                        <a:t>7.9</a:t>
                      </a:r>
                      <a:endParaRPr lang="en-GB" sz="2800" dirty="0">
                        <a:solidFill>
                          <a:srgbClr val="336699"/>
                        </a:solidFill>
                      </a:endParaRPr>
                    </a:p>
                  </a:txBody>
                  <a:tcPr/>
                </a:tc>
                <a:tc>
                  <a:txBody>
                    <a:bodyPr/>
                    <a:lstStyle/>
                    <a:p>
                      <a:pPr algn="ctr"/>
                      <a:endParaRPr lang="en-GB" sz="2800" dirty="0">
                        <a:solidFill>
                          <a:srgbClr val="336699"/>
                        </a:solidFill>
                      </a:endParaRPr>
                    </a:p>
                  </a:txBody>
                  <a:tcPr/>
                </a:tc>
                <a:extLst>
                  <a:ext uri="{0D108BD9-81ED-4DB2-BD59-A6C34878D82A}">
                    <a16:rowId xmlns:a16="http://schemas.microsoft.com/office/drawing/2014/main" xmlns="" val="3464074964"/>
                  </a:ext>
                </a:extLst>
              </a:tr>
              <a:tr h="370840">
                <a:tc>
                  <a:txBody>
                    <a:bodyPr/>
                    <a:lstStyle/>
                    <a:p>
                      <a:pPr algn="ctr"/>
                      <a:r>
                        <a:rPr lang="en-GB" sz="2800" dirty="0" smtClean="0">
                          <a:solidFill>
                            <a:srgbClr val="336699"/>
                          </a:solidFill>
                        </a:rPr>
                        <a:t>57</a:t>
                      </a:r>
                      <a:endParaRPr lang="en-GB" sz="2800" dirty="0">
                        <a:solidFill>
                          <a:srgbClr val="336699"/>
                        </a:solidFill>
                      </a:endParaRPr>
                    </a:p>
                  </a:txBody>
                  <a:tcPr/>
                </a:tc>
                <a:tc>
                  <a:txBody>
                    <a:bodyPr/>
                    <a:lstStyle/>
                    <a:p>
                      <a:pPr algn="ctr"/>
                      <a:r>
                        <a:rPr lang="en-GB" sz="2800" dirty="0" smtClean="0">
                          <a:solidFill>
                            <a:srgbClr val="336699"/>
                          </a:solidFill>
                        </a:rPr>
                        <a:t>330</a:t>
                      </a:r>
                      <a:endParaRPr lang="en-GB" sz="2800" dirty="0">
                        <a:solidFill>
                          <a:srgbClr val="336699"/>
                        </a:solidFill>
                      </a:endParaRPr>
                    </a:p>
                  </a:txBody>
                  <a:tcPr/>
                </a:tc>
                <a:tc>
                  <a:txBody>
                    <a:bodyPr/>
                    <a:lstStyle/>
                    <a:p>
                      <a:pPr algn="ctr"/>
                      <a:r>
                        <a:rPr lang="en-GB" sz="2800" dirty="0" smtClean="0">
                          <a:solidFill>
                            <a:srgbClr val="336699"/>
                          </a:solidFill>
                        </a:rPr>
                        <a:t>7.5</a:t>
                      </a:r>
                      <a:endParaRPr lang="en-GB" sz="2800" dirty="0">
                        <a:solidFill>
                          <a:srgbClr val="336699"/>
                        </a:solidFill>
                      </a:endParaRPr>
                    </a:p>
                  </a:txBody>
                  <a:tcPr/>
                </a:tc>
                <a:tc>
                  <a:txBody>
                    <a:bodyPr/>
                    <a:lstStyle/>
                    <a:p>
                      <a:pPr algn="ctr"/>
                      <a:endParaRPr lang="en-GB" sz="2800" dirty="0">
                        <a:solidFill>
                          <a:srgbClr val="336699"/>
                        </a:solidFill>
                      </a:endParaRPr>
                    </a:p>
                  </a:txBody>
                  <a:tcPr/>
                </a:tc>
                <a:extLst>
                  <a:ext uri="{0D108BD9-81ED-4DB2-BD59-A6C34878D82A}">
                    <a16:rowId xmlns:a16="http://schemas.microsoft.com/office/drawing/2014/main" xmlns="" val="1053643972"/>
                  </a:ext>
                </a:extLst>
              </a:tr>
              <a:tr h="370840">
                <a:tc>
                  <a:txBody>
                    <a:bodyPr/>
                    <a:lstStyle/>
                    <a:p>
                      <a:pPr algn="ctr"/>
                      <a:r>
                        <a:rPr lang="en-GB" sz="2800" dirty="0" smtClean="0">
                          <a:solidFill>
                            <a:srgbClr val="336699"/>
                          </a:solidFill>
                        </a:rPr>
                        <a:t>47</a:t>
                      </a:r>
                      <a:endParaRPr lang="en-GB" sz="2800" dirty="0">
                        <a:solidFill>
                          <a:srgbClr val="336699"/>
                        </a:solidFill>
                      </a:endParaRPr>
                    </a:p>
                  </a:txBody>
                  <a:tcPr/>
                </a:tc>
                <a:tc>
                  <a:txBody>
                    <a:bodyPr/>
                    <a:lstStyle/>
                    <a:p>
                      <a:pPr algn="ctr"/>
                      <a:r>
                        <a:rPr lang="en-GB" sz="2800" dirty="0" smtClean="0">
                          <a:solidFill>
                            <a:srgbClr val="336699"/>
                          </a:solidFill>
                        </a:rPr>
                        <a:t>320</a:t>
                      </a:r>
                      <a:endParaRPr lang="en-GB" sz="2800" dirty="0">
                        <a:solidFill>
                          <a:srgbClr val="336699"/>
                        </a:solidFill>
                      </a:endParaRPr>
                    </a:p>
                  </a:txBody>
                  <a:tcPr/>
                </a:tc>
                <a:tc>
                  <a:txBody>
                    <a:bodyPr/>
                    <a:lstStyle/>
                    <a:p>
                      <a:pPr algn="ctr"/>
                      <a:r>
                        <a:rPr lang="en-GB" sz="2800" dirty="0" smtClean="0">
                          <a:solidFill>
                            <a:srgbClr val="336699"/>
                          </a:solidFill>
                        </a:rPr>
                        <a:t>7.4</a:t>
                      </a:r>
                      <a:endParaRPr lang="en-GB" sz="2800" dirty="0">
                        <a:solidFill>
                          <a:srgbClr val="336699"/>
                        </a:solidFill>
                      </a:endParaRPr>
                    </a:p>
                  </a:txBody>
                  <a:tcPr/>
                </a:tc>
                <a:tc>
                  <a:txBody>
                    <a:bodyPr/>
                    <a:lstStyle/>
                    <a:p>
                      <a:pPr algn="ctr"/>
                      <a:endParaRPr lang="en-GB" sz="2800" dirty="0">
                        <a:solidFill>
                          <a:srgbClr val="336699"/>
                        </a:solidFill>
                      </a:endParaRPr>
                    </a:p>
                  </a:txBody>
                  <a:tcPr/>
                </a:tc>
                <a:extLst>
                  <a:ext uri="{0D108BD9-81ED-4DB2-BD59-A6C34878D82A}">
                    <a16:rowId xmlns:a16="http://schemas.microsoft.com/office/drawing/2014/main" xmlns="" val="3518598882"/>
                  </a:ext>
                </a:extLst>
              </a:tr>
              <a:tr h="370840">
                <a:tc>
                  <a:txBody>
                    <a:bodyPr/>
                    <a:lstStyle/>
                    <a:p>
                      <a:pPr algn="ctr"/>
                      <a:r>
                        <a:rPr lang="en-GB" sz="2800" dirty="0" smtClean="0">
                          <a:solidFill>
                            <a:srgbClr val="336699"/>
                          </a:solidFill>
                        </a:rPr>
                        <a:t>37</a:t>
                      </a:r>
                      <a:endParaRPr lang="en-GB" sz="2800" dirty="0">
                        <a:solidFill>
                          <a:srgbClr val="336699"/>
                        </a:solidFill>
                      </a:endParaRPr>
                    </a:p>
                  </a:txBody>
                  <a:tcPr/>
                </a:tc>
                <a:tc>
                  <a:txBody>
                    <a:bodyPr/>
                    <a:lstStyle/>
                    <a:p>
                      <a:pPr algn="ctr"/>
                      <a:r>
                        <a:rPr lang="en-GB" sz="2800" dirty="0" smtClean="0">
                          <a:solidFill>
                            <a:srgbClr val="336699"/>
                          </a:solidFill>
                        </a:rPr>
                        <a:t>310</a:t>
                      </a:r>
                      <a:endParaRPr lang="en-GB" sz="2800" dirty="0">
                        <a:solidFill>
                          <a:srgbClr val="336699"/>
                        </a:solidFill>
                      </a:endParaRPr>
                    </a:p>
                  </a:txBody>
                  <a:tcPr/>
                </a:tc>
                <a:tc>
                  <a:txBody>
                    <a:bodyPr/>
                    <a:lstStyle/>
                    <a:p>
                      <a:pPr algn="ctr"/>
                      <a:r>
                        <a:rPr lang="en-GB" sz="2800" dirty="0" smtClean="0">
                          <a:solidFill>
                            <a:srgbClr val="336699"/>
                          </a:solidFill>
                        </a:rPr>
                        <a:t>6.9</a:t>
                      </a:r>
                      <a:endParaRPr lang="en-GB" sz="2800" dirty="0">
                        <a:solidFill>
                          <a:srgbClr val="336699"/>
                        </a:solidFill>
                      </a:endParaRPr>
                    </a:p>
                  </a:txBody>
                  <a:tcPr/>
                </a:tc>
                <a:tc>
                  <a:txBody>
                    <a:bodyPr/>
                    <a:lstStyle/>
                    <a:p>
                      <a:pPr algn="ctr"/>
                      <a:endParaRPr lang="en-GB" sz="2800" dirty="0">
                        <a:solidFill>
                          <a:srgbClr val="336699"/>
                        </a:solidFill>
                      </a:endParaRPr>
                    </a:p>
                  </a:txBody>
                  <a:tcPr/>
                </a:tc>
                <a:extLst>
                  <a:ext uri="{0D108BD9-81ED-4DB2-BD59-A6C34878D82A}">
                    <a16:rowId xmlns:a16="http://schemas.microsoft.com/office/drawing/2014/main" xmlns="" val="4256281324"/>
                  </a:ext>
                </a:extLst>
              </a:tr>
            </a:tbl>
          </a:graphicData>
        </a:graphic>
      </p:graphicFrame>
    </p:spTree>
    <p:extLst>
      <p:ext uri="{BB962C8B-B14F-4D97-AF65-F5344CB8AC3E}">
        <p14:creationId xmlns:p14="http://schemas.microsoft.com/office/powerpoint/2010/main" val="8548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a:solidFill>
                  <a:srgbClr val="336699"/>
                </a:solidFill>
              </a:rPr>
              <a:t>A simple analysis of this data shows that</a:t>
            </a:r>
            <a:r>
              <a:rPr lang="en-GB" dirty="0" smtClean="0">
                <a:solidFill>
                  <a:srgbClr val="336699"/>
                </a:solidFill>
              </a:rPr>
              <a:t>:</a:t>
            </a:r>
          </a:p>
          <a:p>
            <a:pPr marL="0" indent="0">
              <a:buNone/>
            </a:pPr>
            <a:endParaRPr lang="en-GB" dirty="0">
              <a:solidFill>
                <a:srgbClr val="336699"/>
              </a:solidFill>
            </a:endParaRPr>
          </a:p>
          <a:p>
            <a:pPr marL="0" indent="0">
              <a:buNone/>
            </a:pPr>
            <a:r>
              <a:rPr lang="en-GB" dirty="0">
                <a:solidFill>
                  <a:srgbClr val="336699"/>
                </a:solidFill>
              </a:rPr>
              <a:t>When the </a:t>
            </a:r>
            <a:r>
              <a:rPr lang="en-GB" b="1" dirty="0">
                <a:solidFill>
                  <a:srgbClr val="336699"/>
                </a:solidFill>
              </a:rPr>
              <a:t>temperature</a:t>
            </a:r>
            <a:r>
              <a:rPr lang="en-GB" dirty="0">
                <a:solidFill>
                  <a:srgbClr val="336699"/>
                </a:solidFill>
              </a:rPr>
              <a:t> of a gas is </a:t>
            </a:r>
            <a:r>
              <a:rPr lang="en-GB" b="1" dirty="0">
                <a:solidFill>
                  <a:srgbClr val="336699"/>
                </a:solidFill>
              </a:rPr>
              <a:t>increased</a:t>
            </a:r>
            <a:r>
              <a:rPr lang="en-GB" dirty="0">
                <a:solidFill>
                  <a:srgbClr val="336699"/>
                </a:solidFill>
              </a:rPr>
              <a:t>, it will occupy a </a:t>
            </a:r>
            <a:r>
              <a:rPr lang="en-GB" b="1" dirty="0">
                <a:solidFill>
                  <a:srgbClr val="336699"/>
                </a:solidFill>
              </a:rPr>
              <a:t>greater volume. </a:t>
            </a:r>
          </a:p>
          <a:p>
            <a:pPr marL="0" indent="0">
              <a:buNone/>
            </a:pPr>
            <a:r>
              <a:rPr lang="en-GB" dirty="0">
                <a:solidFill>
                  <a:srgbClr val="336699"/>
                </a:solidFill>
              </a:rPr>
              <a:t>When the </a:t>
            </a:r>
            <a:r>
              <a:rPr lang="en-GB" b="1" dirty="0">
                <a:solidFill>
                  <a:srgbClr val="336699"/>
                </a:solidFill>
              </a:rPr>
              <a:t>temperature </a:t>
            </a:r>
            <a:r>
              <a:rPr lang="en-GB" dirty="0">
                <a:solidFill>
                  <a:srgbClr val="336699"/>
                </a:solidFill>
              </a:rPr>
              <a:t>of a gas is </a:t>
            </a:r>
            <a:r>
              <a:rPr lang="en-GB" b="1" dirty="0">
                <a:solidFill>
                  <a:srgbClr val="336699"/>
                </a:solidFill>
              </a:rPr>
              <a:t>decreased,</a:t>
            </a:r>
            <a:r>
              <a:rPr lang="en-GB" dirty="0">
                <a:solidFill>
                  <a:srgbClr val="336699"/>
                </a:solidFill>
              </a:rPr>
              <a:t> it will occupy a </a:t>
            </a:r>
            <a:r>
              <a:rPr lang="en-GB" b="1" dirty="0">
                <a:solidFill>
                  <a:srgbClr val="336699"/>
                </a:solidFill>
              </a:rPr>
              <a:t>smaller volume</a:t>
            </a:r>
            <a:r>
              <a:rPr lang="en-GB" b="1" dirty="0" smtClean="0">
                <a:solidFill>
                  <a:srgbClr val="336699"/>
                </a:solidFill>
              </a:rPr>
              <a:t>.</a:t>
            </a:r>
          </a:p>
          <a:p>
            <a:pPr marL="0" indent="0">
              <a:buNone/>
            </a:pPr>
            <a:endParaRPr lang="en-GB" dirty="0">
              <a:solidFill>
                <a:srgbClr val="336699"/>
              </a:solidFill>
            </a:endParaRPr>
          </a:p>
          <a:p>
            <a:pPr marL="0" indent="0">
              <a:buNone/>
            </a:pPr>
            <a:r>
              <a:rPr lang="en-GB" dirty="0" smtClean="0">
                <a:solidFill>
                  <a:srgbClr val="336699"/>
                </a:solidFill>
              </a:rPr>
              <a:t>Complete </a:t>
            </a:r>
            <a:r>
              <a:rPr lang="en-GB" dirty="0">
                <a:solidFill>
                  <a:srgbClr val="336699"/>
                </a:solidFill>
              </a:rPr>
              <a:t>the last column of the table and carry out a further analysis of the data.</a:t>
            </a:r>
          </a:p>
          <a:p>
            <a:pPr marL="0" indent="0">
              <a:buNone/>
            </a:pPr>
            <a:endParaRPr lang="en-GB" dirty="0"/>
          </a:p>
        </p:txBody>
      </p:sp>
    </p:spTree>
    <p:extLst>
      <p:ext uri="{BB962C8B-B14F-4D97-AF65-F5344CB8AC3E}">
        <p14:creationId xmlns:p14="http://schemas.microsoft.com/office/powerpoint/2010/main" val="10826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621551"/>
              </p:ext>
            </p:extLst>
          </p:nvPr>
        </p:nvGraphicFramePr>
        <p:xfrm>
          <a:off x="838200" y="1825625"/>
          <a:ext cx="10515600" cy="40538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3962874406"/>
                    </a:ext>
                  </a:extLst>
                </a:gridCol>
                <a:gridCol w="2628900">
                  <a:extLst>
                    <a:ext uri="{9D8B030D-6E8A-4147-A177-3AD203B41FA5}">
                      <a16:colId xmlns:a16="http://schemas.microsoft.com/office/drawing/2014/main" xmlns="" val="3582123432"/>
                    </a:ext>
                  </a:extLst>
                </a:gridCol>
                <a:gridCol w="2628900">
                  <a:extLst>
                    <a:ext uri="{9D8B030D-6E8A-4147-A177-3AD203B41FA5}">
                      <a16:colId xmlns:a16="http://schemas.microsoft.com/office/drawing/2014/main" xmlns="" val="686304946"/>
                    </a:ext>
                  </a:extLst>
                </a:gridCol>
                <a:gridCol w="2628900">
                  <a:extLst>
                    <a:ext uri="{9D8B030D-6E8A-4147-A177-3AD203B41FA5}">
                      <a16:colId xmlns:a16="http://schemas.microsoft.com/office/drawing/2014/main" xmlns="" val="1322767473"/>
                    </a:ext>
                  </a:extLst>
                </a:gridCol>
              </a:tblGrid>
              <a:tr h="370840">
                <a:tc>
                  <a:txBody>
                    <a:bodyPr/>
                    <a:lstStyle/>
                    <a:p>
                      <a:pPr algn="ctr"/>
                      <a:r>
                        <a:rPr lang="en-GB" sz="2800" dirty="0" smtClean="0">
                          <a:solidFill>
                            <a:srgbClr val="336699"/>
                          </a:solidFill>
                        </a:rPr>
                        <a:t>Temperature (</a:t>
                      </a:r>
                      <a:r>
                        <a:rPr lang="en-GB" sz="2800" baseline="30000" dirty="0" err="1" smtClean="0">
                          <a:solidFill>
                            <a:srgbClr val="336699"/>
                          </a:solidFill>
                        </a:rPr>
                        <a:t>o</a:t>
                      </a:r>
                      <a:r>
                        <a:rPr lang="en-GB" sz="2800" dirty="0" err="1" smtClean="0">
                          <a:solidFill>
                            <a:srgbClr val="336699"/>
                          </a:solidFill>
                        </a:rPr>
                        <a:t>C</a:t>
                      </a:r>
                      <a:r>
                        <a:rPr lang="en-GB" sz="2800" dirty="0" smtClean="0">
                          <a:solidFill>
                            <a:srgbClr val="336699"/>
                          </a:solidFill>
                        </a:rPr>
                        <a:t>)</a:t>
                      </a:r>
                      <a:endParaRPr lang="en-GB" sz="2800" dirty="0">
                        <a:solidFill>
                          <a:srgbClr val="336699"/>
                        </a:solidFill>
                      </a:endParaRPr>
                    </a:p>
                  </a:txBody>
                  <a:tcPr/>
                </a:tc>
                <a:tc>
                  <a:txBody>
                    <a:bodyPr/>
                    <a:lstStyle/>
                    <a:p>
                      <a:pPr algn="ctr"/>
                      <a:r>
                        <a:rPr lang="en-GB" sz="2800" dirty="0" smtClean="0">
                          <a:solidFill>
                            <a:srgbClr val="336699"/>
                          </a:solidFill>
                        </a:rPr>
                        <a:t>Temperature </a:t>
                      </a:r>
                    </a:p>
                    <a:p>
                      <a:pPr algn="ctr"/>
                      <a:r>
                        <a:rPr lang="en-GB" sz="2800" dirty="0" smtClean="0">
                          <a:solidFill>
                            <a:srgbClr val="336699"/>
                          </a:solidFill>
                        </a:rPr>
                        <a:t>(K)</a:t>
                      </a:r>
                      <a:endParaRPr lang="en-GB" sz="2800" dirty="0">
                        <a:solidFill>
                          <a:srgbClr val="336699"/>
                        </a:solidFill>
                      </a:endParaRPr>
                    </a:p>
                  </a:txBody>
                  <a:tcPr/>
                </a:tc>
                <a:tc>
                  <a:txBody>
                    <a:bodyPr/>
                    <a:lstStyle/>
                    <a:p>
                      <a:pPr algn="ctr"/>
                      <a:r>
                        <a:rPr lang="en-GB" sz="2800" dirty="0" smtClean="0">
                          <a:solidFill>
                            <a:srgbClr val="336699"/>
                          </a:solidFill>
                        </a:rPr>
                        <a:t>Volume</a:t>
                      </a:r>
                      <a:endParaRPr lang="en-GB" sz="2800" dirty="0">
                        <a:solidFill>
                          <a:srgbClr val="336699"/>
                        </a:solidFill>
                      </a:endParaRPr>
                    </a:p>
                  </a:txBody>
                  <a:tcPr/>
                </a:tc>
                <a:tc>
                  <a:txBody>
                    <a:bodyPr/>
                    <a:lstStyle/>
                    <a:p>
                      <a:pPr algn="ctr"/>
                      <a:r>
                        <a:rPr lang="en-GB" sz="2800" u="sng" dirty="0" smtClean="0">
                          <a:solidFill>
                            <a:srgbClr val="336699"/>
                          </a:solidFill>
                        </a:rPr>
                        <a:t>Volume </a:t>
                      </a:r>
                      <a:r>
                        <a:rPr lang="en-GB" sz="2800" dirty="0" smtClean="0">
                          <a:solidFill>
                            <a:srgbClr val="336699"/>
                          </a:solidFill>
                        </a:rPr>
                        <a:t> Temperature</a:t>
                      </a:r>
                      <a:endParaRPr lang="en-GB" sz="2800" dirty="0">
                        <a:solidFill>
                          <a:srgbClr val="336699"/>
                        </a:solidFill>
                      </a:endParaRPr>
                    </a:p>
                  </a:txBody>
                  <a:tcPr/>
                </a:tc>
                <a:extLst>
                  <a:ext uri="{0D108BD9-81ED-4DB2-BD59-A6C34878D82A}">
                    <a16:rowId xmlns:a16="http://schemas.microsoft.com/office/drawing/2014/main" xmlns="" val="3986618992"/>
                  </a:ext>
                </a:extLst>
              </a:tr>
              <a:tr h="370840">
                <a:tc>
                  <a:txBody>
                    <a:bodyPr/>
                    <a:lstStyle/>
                    <a:p>
                      <a:pPr algn="ctr"/>
                      <a:r>
                        <a:rPr lang="en-GB" sz="2800" dirty="0" smtClean="0">
                          <a:solidFill>
                            <a:srgbClr val="336699"/>
                          </a:solidFill>
                        </a:rPr>
                        <a:t>87</a:t>
                      </a:r>
                      <a:endParaRPr lang="en-GB" sz="2800" dirty="0">
                        <a:solidFill>
                          <a:srgbClr val="336699"/>
                        </a:solidFill>
                      </a:endParaRPr>
                    </a:p>
                  </a:txBody>
                  <a:tcPr/>
                </a:tc>
                <a:tc>
                  <a:txBody>
                    <a:bodyPr/>
                    <a:lstStyle/>
                    <a:p>
                      <a:pPr algn="ctr"/>
                      <a:r>
                        <a:rPr lang="en-GB" sz="2800" dirty="0" smtClean="0">
                          <a:solidFill>
                            <a:srgbClr val="336699"/>
                          </a:solidFill>
                        </a:rPr>
                        <a:t>360</a:t>
                      </a:r>
                      <a:endParaRPr lang="en-GB" sz="2800" dirty="0">
                        <a:solidFill>
                          <a:srgbClr val="336699"/>
                        </a:solidFill>
                      </a:endParaRPr>
                    </a:p>
                  </a:txBody>
                  <a:tcPr/>
                </a:tc>
                <a:tc>
                  <a:txBody>
                    <a:bodyPr/>
                    <a:lstStyle/>
                    <a:p>
                      <a:pPr algn="ctr"/>
                      <a:r>
                        <a:rPr lang="en-GB" sz="2800" dirty="0" smtClean="0">
                          <a:solidFill>
                            <a:srgbClr val="336699"/>
                          </a:solidFill>
                        </a:rPr>
                        <a:t>8.9</a:t>
                      </a:r>
                      <a:endParaRPr lang="en-GB" sz="2800" dirty="0">
                        <a:solidFill>
                          <a:srgbClr val="336699"/>
                        </a:solidFill>
                      </a:endParaRPr>
                    </a:p>
                  </a:txBody>
                  <a:tcPr/>
                </a:tc>
                <a:tc>
                  <a:txBody>
                    <a:bodyPr/>
                    <a:lstStyle/>
                    <a:p>
                      <a:pPr algn="ctr"/>
                      <a:r>
                        <a:rPr lang="en-GB" sz="2800" dirty="0" smtClean="0">
                          <a:solidFill>
                            <a:srgbClr val="336699"/>
                          </a:solidFill>
                        </a:rPr>
                        <a:t>0.025</a:t>
                      </a:r>
                      <a:endParaRPr lang="en-GB" sz="2800" dirty="0">
                        <a:solidFill>
                          <a:srgbClr val="336699"/>
                        </a:solidFill>
                      </a:endParaRPr>
                    </a:p>
                  </a:txBody>
                  <a:tcPr/>
                </a:tc>
                <a:extLst>
                  <a:ext uri="{0D108BD9-81ED-4DB2-BD59-A6C34878D82A}">
                    <a16:rowId xmlns:a16="http://schemas.microsoft.com/office/drawing/2014/main" xmlns="" val="915593535"/>
                  </a:ext>
                </a:extLst>
              </a:tr>
              <a:tr h="370840">
                <a:tc>
                  <a:txBody>
                    <a:bodyPr/>
                    <a:lstStyle/>
                    <a:p>
                      <a:pPr algn="ctr"/>
                      <a:r>
                        <a:rPr lang="en-GB" sz="2800" dirty="0" smtClean="0">
                          <a:solidFill>
                            <a:srgbClr val="336699"/>
                          </a:solidFill>
                        </a:rPr>
                        <a:t>77</a:t>
                      </a:r>
                      <a:endParaRPr lang="en-GB" sz="2800" dirty="0">
                        <a:solidFill>
                          <a:srgbClr val="336699"/>
                        </a:solidFill>
                      </a:endParaRPr>
                    </a:p>
                  </a:txBody>
                  <a:tcPr/>
                </a:tc>
                <a:tc>
                  <a:txBody>
                    <a:bodyPr/>
                    <a:lstStyle/>
                    <a:p>
                      <a:pPr algn="ctr"/>
                      <a:r>
                        <a:rPr lang="en-GB" sz="2800" dirty="0" smtClean="0">
                          <a:solidFill>
                            <a:srgbClr val="336699"/>
                          </a:solidFill>
                        </a:rPr>
                        <a:t>350</a:t>
                      </a:r>
                      <a:endParaRPr lang="en-GB" sz="2800" dirty="0">
                        <a:solidFill>
                          <a:srgbClr val="336699"/>
                        </a:solidFill>
                      </a:endParaRPr>
                    </a:p>
                  </a:txBody>
                  <a:tcPr/>
                </a:tc>
                <a:tc>
                  <a:txBody>
                    <a:bodyPr/>
                    <a:lstStyle/>
                    <a:p>
                      <a:pPr algn="ctr"/>
                      <a:r>
                        <a:rPr lang="en-GB" sz="2800" dirty="0" smtClean="0">
                          <a:solidFill>
                            <a:srgbClr val="336699"/>
                          </a:solidFill>
                        </a:rPr>
                        <a:t>8.2</a:t>
                      </a:r>
                      <a:endParaRPr lang="en-GB" sz="2800" dirty="0">
                        <a:solidFill>
                          <a:srgbClr val="336699"/>
                        </a:solidFill>
                      </a:endParaRPr>
                    </a:p>
                  </a:txBody>
                  <a:tcPr/>
                </a:tc>
                <a:tc>
                  <a:txBody>
                    <a:bodyPr/>
                    <a:lstStyle/>
                    <a:p>
                      <a:pPr algn="ctr"/>
                      <a:r>
                        <a:rPr lang="en-GB" sz="2800" dirty="0" smtClean="0">
                          <a:solidFill>
                            <a:srgbClr val="336699"/>
                          </a:solidFill>
                        </a:rPr>
                        <a:t>0.023</a:t>
                      </a:r>
                      <a:endParaRPr lang="en-GB" sz="2800" dirty="0">
                        <a:solidFill>
                          <a:srgbClr val="336699"/>
                        </a:solidFill>
                      </a:endParaRPr>
                    </a:p>
                  </a:txBody>
                  <a:tcPr/>
                </a:tc>
                <a:extLst>
                  <a:ext uri="{0D108BD9-81ED-4DB2-BD59-A6C34878D82A}">
                    <a16:rowId xmlns:a16="http://schemas.microsoft.com/office/drawing/2014/main" xmlns="" val="877722712"/>
                  </a:ext>
                </a:extLst>
              </a:tr>
              <a:tr h="370840">
                <a:tc>
                  <a:txBody>
                    <a:bodyPr/>
                    <a:lstStyle/>
                    <a:p>
                      <a:pPr algn="ctr"/>
                      <a:r>
                        <a:rPr lang="en-GB" sz="2800" dirty="0" smtClean="0">
                          <a:solidFill>
                            <a:srgbClr val="336699"/>
                          </a:solidFill>
                        </a:rPr>
                        <a:t>67</a:t>
                      </a:r>
                      <a:endParaRPr lang="en-GB" sz="2800" dirty="0">
                        <a:solidFill>
                          <a:srgbClr val="336699"/>
                        </a:solidFill>
                      </a:endParaRPr>
                    </a:p>
                  </a:txBody>
                  <a:tcPr/>
                </a:tc>
                <a:tc>
                  <a:txBody>
                    <a:bodyPr/>
                    <a:lstStyle/>
                    <a:p>
                      <a:pPr algn="ctr"/>
                      <a:r>
                        <a:rPr lang="en-GB" sz="2800" dirty="0" smtClean="0">
                          <a:solidFill>
                            <a:srgbClr val="336699"/>
                          </a:solidFill>
                        </a:rPr>
                        <a:t>340</a:t>
                      </a:r>
                      <a:endParaRPr lang="en-GB" sz="2800" dirty="0">
                        <a:solidFill>
                          <a:srgbClr val="336699"/>
                        </a:solidFill>
                      </a:endParaRPr>
                    </a:p>
                  </a:txBody>
                  <a:tcPr/>
                </a:tc>
                <a:tc>
                  <a:txBody>
                    <a:bodyPr/>
                    <a:lstStyle/>
                    <a:p>
                      <a:pPr algn="ctr"/>
                      <a:r>
                        <a:rPr lang="en-GB" sz="2800" dirty="0" smtClean="0">
                          <a:solidFill>
                            <a:srgbClr val="336699"/>
                          </a:solidFill>
                        </a:rPr>
                        <a:t>7.9</a:t>
                      </a:r>
                      <a:endParaRPr lang="en-GB" sz="2800" dirty="0">
                        <a:solidFill>
                          <a:srgbClr val="336699"/>
                        </a:solidFill>
                      </a:endParaRPr>
                    </a:p>
                  </a:txBody>
                  <a:tcPr/>
                </a:tc>
                <a:tc>
                  <a:txBody>
                    <a:bodyPr/>
                    <a:lstStyle/>
                    <a:p>
                      <a:pPr algn="ctr"/>
                      <a:r>
                        <a:rPr lang="en-GB" sz="2800" dirty="0" smtClean="0">
                          <a:solidFill>
                            <a:srgbClr val="336699"/>
                          </a:solidFill>
                        </a:rPr>
                        <a:t>0.023</a:t>
                      </a:r>
                      <a:endParaRPr lang="en-GB" sz="2800" dirty="0">
                        <a:solidFill>
                          <a:srgbClr val="336699"/>
                        </a:solidFill>
                      </a:endParaRPr>
                    </a:p>
                  </a:txBody>
                  <a:tcPr/>
                </a:tc>
                <a:extLst>
                  <a:ext uri="{0D108BD9-81ED-4DB2-BD59-A6C34878D82A}">
                    <a16:rowId xmlns:a16="http://schemas.microsoft.com/office/drawing/2014/main" xmlns="" val="3464074964"/>
                  </a:ext>
                </a:extLst>
              </a:tr>
              <a:tr h="370840">
                <a:tc>
                  <a:txBody>
                    <a:bodyPr/>
                    <a:lstStyle/>
                    <a:p>
                      <a:pPr algn="ctr"/>
                      <a:r>
                        <a:rPr lang="en-GB" sz="2800" dirty="0" smtClean="0">
                          <a:solidFill>
                            <a:srgbClr val="336699"/>
                          </a:solidFill>
                        </a:rPr>
                        <a:t>57</a:t>
                      </a:r>
                      <a:endParaRPr lang="en-GB" sz="2800" dirty="0">
                        <a:solidFill>
                          <a:srgbClr val="336699"/>
                        </a:solidFill>
                      </a:endParaRPr>
                    </a:p>
                  </a:txBody>
                  <a:tcPr/>
                </a:tc>
                <a:tc>
                  <a:txBody>
                    <a:bodyPr/>
                    <a:lstStyle/>
                    <a:p>
                      <a:pPr algn="ctr"/>
                      <a:r>
                        <a:rPr lang="en-GB" sz="2800" dirty="0" smtClean="0">
                          <a:solidFill>
                            <a:srgbClr val="336699"/>
                          </a:solidFill>
                        </a:rPr>
                        <a:t>330</a:t>
                      </a:r>
                      <a:endParaRPr lang="en-GB" sz="2800" dirty="0">
                        <a:solidFill>
                          <a:srgbClr val="336699"/>
                        </a:solidFill>
                      </a:endParaRPr>
                    </a:p>
                  </a:txBody>
                  <a:tcPr/>
                </a:tc>
                <a:tc>
                  <a:txBody>
                    <a:bodyPr/>
                    <a:lstStyle/>
                    <a:p>
                      <a:pPr algn="ctr"/>
                      <a:r>
                        <a:rPr lang="en-GB" sz="2800" dirty="0" smtClean="0">
                          <a:solidFill>
                            <a:srgbClr val="336699"/>
                          </a:solidFill>
                        </a:rPr>
                        <a:t>7.5</a:t>
                      </a:r>
                      <a:endParaRPr lang="en-GB" sz="2800" dirty="0">
                        <a:solidFill>
                          <a:srgbClr val="336699"/>
                        </a:solidFill>
                      </a:endParaRPr>
                    </a:p>
                  </a:txBody>
                  <a:tcPr/>
                </a:tc>
                <a:tc>
                  <a:txBody>
                    <a:bodyPr/>
                    <a:lstStyle/>
                    <a:p>
                      <a:pPr algn="ctr"/>
                      <a:r>
                        <a:rPr lang="en-GB" sz="2800" dirty="0" smtClean="0">
                          <a:solidFill>
                            <a:srgbClr val="336699"/>
                          </a:solidFill>
                        </a:rPr>
                        <a:t>0.023</a:t>
                      </a:r>
                      <a:endParaRPr lang="en-GB" sz="2800" dirty="0">
                        <a:solidFill>
                          <a:srgbClr val="336699"/>
                        </a:solidFill>
                      </a:endParaRPr>
                    </a:p>
                  </a:txBody>
                  <a:tcPr/>
                </a:tc>
                <a:extLst>
                  <a:ext uri="{0D108BD9-81ED-4DB2-BD59-A6C34878D82A}">
                    <a16:rowId xmlns:a16="http://schemas.microsoft.com/office/drawing/2014/main" xmlns="" val="1053643972"/>
                  </a:ext>
                </a:extLst>
              </a:tr>
              <a:tr h="370840">
                <a:tc>
                  <a:txBody>
                    <a:bodyPr/>
                    <a:lstStyle/>
                    <a:p>
                      <a:pPr algn="ctr"/>
                      <a:r>
                        <a:rPr lang="en-GB" sz="2800" dirty="0" smtClean="0">
                          <a:solidFill>
                            <a:srgbClr val="336699"/>
                          </a:solidFill>
                        </a:rPr>
                        <a:t>47</a:t>
                      </a:r>
                      <a:endParaRPr lang="en-GB" sz="2800" dirty="0">
                        <a:solidFill>
                          <a:srgbClr val="336699"/>
                        </a:solidFill>
                      </a:endParaRPr>
                    </a:p>
                  </a:txBody>
                  <a:tcPr/>
                </a:tc>
                <a:tc>
                  <a:txBody>
                    <a:bodyPr/>
                    <a:lstStyle/>
                    <a:p>
                      <a:pPr algn="ctr"/>
                      <a:r>
                        <a:rPr lang="en-GB" sz="2800" dirty="0" smtClean="0">
                          <a:solidFill>
                            <a:srgbClr val="336699"/>
                          </a:solidFill>
                        </a:rPr>
                        <a:t>320</a:t>
                      </a:r>
                      <a:endParaRPr lang="en-GB" sz="2800" dirty="0">
                        <a:solidFill>
                          <a:srgbClr val="336699"/>
                        </a:solidFill>
                      </a:endParaRPr>
                    </a:p>
                  </a:txBody>
                  <a:tcPr/>
                </a:tc>
                <a:tc>
                  <a:txBody>
                    <a:bodyPr/>
                    <a:lstStyle/>
                    <a:p>
                      <a:pPr algn="ctr"/>
                      <a:r>
                        <a:rPr lang="en-GB" sz="2800" dirty="0" smtClean="0">
                          <a:solidFill>
                            <a:srgbClr val="336699"/>
                          </a:solidFill>
                        </a:rPr>
                        <a:t>7.4</a:t>
                      </a:r>
                      <a:endParaRPr lang="en-GB" sz="2800" dirty="0">
                        <a:solidFill>
                          <a:srgbClr val="336699"/>
                        </a:solidFill>
                      </a:endParaRPr>
                    </a:p>
                  </a:txBody>
                  <a:tcPr/>
                </a:tc>
                <a:tc>
                  <a:txBody>
                    <a:bodyPr/>
                    <a:lstStyle/>
                    <a:p>
                      <a:pPr algn="ctr"/>
                      <a:r>
                        <a:rPr lang="en-GB" sz="2800" dirty="0" smtClean="0">
                          <a:solidFill>
                            <a:srgbClr val="336699"/>
                          </a:solidFill>
                        </a:rPr>
                        <a:t>0.023</a:t>
                      </a:r>
                      <a:endParaRPr lang="en-GB" sz="2800" dirty="0">
                        <a:solidFill>
                          <a:srgbClr val="336699"/>
                        </a:solidFill>
                      </a:endParaRPr>
                    </a:p>
                  </a:txBody>
                  <a:tcPr/>
                </a:tc>
                <a:extLst>
                  <a:ext uri="{0D108BD9-81ED-4DB2-BD59-A6C34878D82A}">
                    <a16:rowId xmlns:a16="http://schemas.microsoft.com/office/drawing/2014/main" xmlns="" val="3518598882"/>
                  </a:ext>
                </a:extLst>
              </a:tr>
              <a:tr h="370840">
                <a:tc>
                  <a:txBody>
                    <a:bodyPr/>
                    <a:lstStyle/>
                    <a:p>
                      <a:pPr algn="ctr"/>
                      <a:r>
                        <a:rPr lang="en-GB" sz="2800" dirty="0" smtClean="0">
                          <a:solidFill>
                            <a:srgbClr val="336699"/>
                          </a:solidFill>
                        </a:rPr>
                        <a:t>37</a:t>
                      </a:r>
                      <a:endParaRPr lang="en-GB" sz="2800" dirty="0">
                        <a:solidFill>
                          <a:srgbClr val="336699"/>
                        </a:solidFill>
                      </a:endParaRPr>
                    </a:p>
                  </a:txBody>
                  <a:tcPr/>
                </a:tc>
                <a:tc>
                  <a:txBody>
                    <a:bodyPr/>
                    <a:lstStyle/>
                    <a:p>
                      <a:pPr algn="ctr"/>
                      <a:r>
                        <a:rPr lang="en-GB" sz="2800" dirty="0" smtClean="0">
                          <a:solidFill>
                            <a:srgbClr val="336699"/>
                          </a:solidFill>
                        </a:rPr>
                        <a:t>310</a:t>
                      </a:r>
                      <a:endParaRPr lang="en-GB" sz="2800" dirty="0">
                        <a:solidFill>
                          <a:srgbClr val="336699"/>
                        </a:solidFill>
                      </a:endParaRPr>
                    </a:p>
                  </a:txBody>
                  <a:tcPr/>
                </a:tc>
                <a:tc>
                  <a:txBody>
                    <a:bodyPr/>
                    <a:lstStyle/>
                    <a:p>
                      <a:pPr algn="ctr"/>
                      <a:r>
                        <a:rPr lang="en-GB" sz="2800" dirty="0" smtClean="0">
                          <a:solidFill>
                            <a:srgbClr val="336699"/>
                          </a:solidFill>
                        </a:rPr>
                        <a:t>6.9</a:t>
                      </a:r>
                      <a:endParaRPr lang="en-GB" sz="2800" dirty="0">
                        <a:solidFill>
                          <a:srgbClr val="336699"/>
                        </a:solidFill>
                      </a:endParaRPr>
                    </a:p>
                  </a:txBody>
                  <a:tcPr/>
                </a:tc>
                <a:tc>
                  <a:txBody>
                    <a:bodyPr/>
                    <a:lstStyle/>
                    <a:p>
                      <a:pPr algn="ctr"/>
                      <a:r>
                        <a:rPr lang="en-GB" sz="2800" dirty="0" smtClean="0">
                          <a:solidFill>
                            <a:srgbClr val="336699"/>
                          </a:solidFill>
                        </a:rPr>
                        <a:t>0.022</a:t>
                      </a:r>
                      <a:endParaRPr lang="en-GB" sz="2800" dirty="0">
                        <a:solidFill>
                          <a:srgbClr val="336699"/>
                        </a:solidFill>
                      </a:endParaRPr>
                    </a:p>
                  </a:txBody>
                  <a:tcPr/>
                </a:tc>
                <a:extLst>
                  <a:ext uri="{0D108BD9-81ED-4DB2-BD59-A6C34878D82A}">
                    <a16:rowId xmlns:a16="http://schemas.microsoft.com/office/drawing/2014/main" xmlns="" val="4256281324"/>
                  </a:ext>
                </a:extLst>
              </a:tr>
            </a:tbl>
          </a:graphicData>
        </a:graphic>
      </p:graphicFrame>
    </p:spTree>
    <p:extLst>
      <p:ext uri="{BB962C8B-B14F-4D97-AF65-F5344CB8AC3E}">
        <p14:creationId xmlns:p14="http://schemas.microsoft.com/office/powerpoint/2010/main" val="29094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a:solidFill>
                  <a:srgbClr val="336699"/>
                </a:solidFill>
              </a:rPr>
              <a:t>The data shows that the last column, allowing for experimental uncertainties, is approximately the same value each time.</a:t>
            </a:r>
          </a:p>
          <a:p>
            <a:pPr marL="0" indent="0">
              <a:buNone/>
            </a:pPr>
            <a:endParaRPr lang="en-GB" dirty="0">
              <a:solidFill>
                <a:srgbClr val="336699"/>
              </a:solidFill>
            </a:endParaRPr>
          </a:p>
          <a:p>
            <a:pPr marL="0" indent="0">
              <a:buNone/>
            </a:pPr>
            <a:r>
              <a:rPr lang="en-GB" dirty="0">
                <a:solidFill>
                  <a:srgbClr val="336699"/>
                </a:solidFill>
              </a:rPr>
              <a:t>In other words, </a:t>
            </a:r>
            <a:r>
              <a:rPr lang="en-GB" b="1" dirty="0" smtClean="0">
                <a:solidFill>
                  <a:srgbClr val="336699"/>
                </a:solidFill>
              </a:rPr>
              <a:t>volume </a:t>
            </a:r>
            <a:r>
              <a:rPr lang="en-GB" b="1" dirty="0">
                <a:solidFill>
                  <a:srgbClr val="336699"/>
                </a:solidFill>
              </a:rPr>
              <a:t>is </a:t>
            </a:r>
            <a:r>
              <a:rPr lang="en-GB" b="1" dirty="0" smtClean="0">
                <a:solidFill>
                  <a:srgbClr val="336699"/>
                </a:solidFill>
              </a:rPr>
              <a:t>directly </a:t>
            </a:r>
            <a:r>
              <a:rPr lang="en-GB" b="1" dirty="0">
                <a:solidFill>
                  <a:srgbClr val="336699"/>
                </a:solidFill>
              </a:rPr>
              <a:t>proportional to </a:t>
            </a:r>
            <a:r>
              <a:rPr lang="en-GB" b="1" dirty="0" smtClean="0">
                <a:solidFill>
                  <a:srgbClr val="336699"/>
                </a:solidFill>
              </a:rPr>
              <a:t>temperature in Kelvins.</a:t>
            </a:r>
            <a:endParaRPr lang="en-GB" b="1" dirty="0">
              <a:solidFill>
                <a:srgbClr val="336699"/>
              </a:solidFill>
            </a:endParaRPr>
          </a:p>
          <a:p>
            <a:pPr marL="0" indent="0">
              <a:buNone/>
            </a:pPr>
            <a:endParaRPr lang="en-GB" dirty="0">
              <a:solidFill>
                <a:srgbClr val="336699"/>
              </a:solidFill>
            </a:endParaRPr>
          </a:p>
          <a:p>
            <a:pPr marL="0" indent="0">
              <a:buNone/>
            </a:pPr>
            <a:r>
              <a:rPr lang="en-GB" dirty="0">
                <a:solidFill>
                  <a:srgbClr val="336699"/>
                </a:solidFill>
              </a:rPr>
              <a:t>Assuming there is no change in </a:t>
            </a:r>
            <a:r>
              <a:rPr lang="en-GB" dirty="0" smtClean="0">
                <a:solidFill>
                  <a:srgbClr val="336699"/>
                </a:solidFill>
              </a:rPr>
              <a:t>pressure </a:t>
            </a:r>
            <a:r>
              <a:rPr lang="en-GB" dirty="0">
                <a:solidFill>
                  <a:srgbClr val="336699"/>
                </a:solidFill>
              </a:rPr>
              <a:t>or mass, this is a statement of </a:t>
            </a:r>
            <a:r>
              <a:rPr lang="en-GB" b="1" dirty="0" smtClean="0">
                <a:solidFill>
                  <a:srgbClr val="336699"/>
                </a:solidFill>
              </a:rPr>
              <a:t>Charles’ </a:t>
            </a:r>
            <a:r>
              <a:rPr lang="en-GB" b="1" dirty="0">
                <a:solidFill>
                  <a:srgbClr val="336699"/>
                </a:solidFill>
              </a:rPr>
              <a:t>Law.</a:t>
            </a:r>
          </a:p>
          <a:p>
            <a:pPr marL="0" indent="0">
              <a:buNone/>
            </a:pPr>
            <a:endParaRPr lang="en-GB" dirty="0"/>
          </a:p>
        </p:txBody>
      </p:sp>
    </p:spTree>
    <p:extLst>
      <p:ext uri="{BB962C8B-B14F-4D97-AF65-F5344CB8AC3E}">
        <p14:creationId xmlns:p14="http://schemas.microsoft.com/office/powerpoint/2010/main" val="5330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rgbClr val="336699"/>
                </a:solidFill>
              </a:rPr>
              <a:t>As </a:t>
            </a:r>
            <a:r>
              <a:rPr lang="en-GB" b="1" dirty="0" smtClean="0">
                <a:solidFill>
                  <a:srgbClr val="336699"/>
                </a:solidFill>
              </a:rPr>
              <a:t>pressure is the force per unit area</a:t>
            </a:r>
            <a:r>
              <a:rPr lang="en-GB" dirty="0" smtClean="0">
                <a:solidFill>
                  <a:srgbClr val="336699"/>
                </a:solidFill>
              </a:rPr>
              <a:t>, the equation for calculating pressure is:</a:t>
            </a:r>
          </a:p>
          <a:p>
            <a:pPr marL="0" indent="0" algn="ctr">
              <a:buNone/>
            </a:pPr>
            <a:endParaRPr lang="en-GB" dirty="0" smtClean="0">
              <a:solidFill>
                <a:srgbClr val="336699"/>
              </a:solidFill>
            </a:endParaRPr>
          </a:p>
          <a:p>
            <a:pPr marL="0" indent="0">
              <a:buNone/>
            </a:pPr>
            <a:endParaRPr lang="en-GB" dirty="0">
              <a:solidFill>
                <a:srgbClr val="336699"/>
              </a:solidFill>
            </a:endParaRPr>
          </a:p>
          <a:p>
            <a:pPr marL="0" indent="0">
              <a:buNone/>
            </a:pPr>
            <a:r>
              <a:rPr lang="en-GB" dirty="0">
                <a:solidFill>
                  <a:srgbClr val="336699"/>
                </a:solidFill>
              </a:rPr>
              <a:t>w</a:t>
            </a:r>
            <a:r>
              <a:rPr lang="en-GB" dirty="0" smtClean="0">
                <a:solidFill>
                  <a:srgbClr val="336699"/>
                </a:solidFill>
              </a:rPr>
              <a:t>here,</a:t>
            </a:r>
          </a:p>
          <a:p>
            <a:pPr marL="0" indent="0">
              <a:buNone/>
            </a:pPr>
            <a:r>
              <a:rPr lang="en-GB" dirty="0">
                <a:solidFill>
                  <a:srgbClr val="336699"/>
                </a:solidFill>
              </a:rPr>
              <a:t>p</a:t>
            </a:r>
            <a:r>
              <a:rPr lang="en-GB" dirty="0" smtClean="0">
                <a:solidFill>
                  <a:srgbClr val="336699"/>
                </a:solidFill>
              </a:rPr>
              <a:t> is pressure measured in </a:t>
            </a:r>
            <a:r>
              <a:rPr lang="en-GB" dirty="0" err="1" smtClean="0">
                <a:solidFill>
                  <a:srgbClr val="336699"/>
                </a:solidFill>
              </a:rPr>
              <a:t>Pascals</a:t>
            </a:r>
            <a:r>
              <a:rPr lang="en-GB" dirty="0" smtClean="0">
                <a:solidFill>
                  <a:srgbClr val="336699"/>
                </a:solidFill>
              </a:rPr>
              <a:t> (Pa)</a:t>
            </a:r>
          </a:p>
          <a:p>
            <a:pPr marL="0" indent="0">
              <a:buNone/>
            </a:pPr>
            <a:r>
              <a:rPr lang="en-GB" dirty="0" smtClean="0">
                <a:solidFill>
                  <a:srgbClr val="336699"/>
                </a:solidFill>
              </a:rPr>
              <a:t>F is force measured in </a:t>
            </a:r>
            <a:r>
              <a:rPr lang="en-GB" dirty="0" err="1" smtClean="0">
                <a:solidFill>
                  <a:srgbClr val="336699"/>
                </a:solidFill>
              </a:rPr>
              <a:t>Newtons</a:t>
            </a:r>
            <a:r>
              <a:rPr lang="en-GB" dirty="0" smtClean="0">
                <a:solidFill>
                  <a:srgbClr val="336699"/>
                </a:solidFill>
              </a:rPr>
              <a:t> (N)</a:t>
            </a:r>
          </a:p>
          <a:p>
            <a:pPr marL="0" indent="0">
              <a:buNone/>
            </a:pPr>
            <a:r>
              <a:rPr lang="en-GB" dirty="0" smtClean="0">
                <a:solidFill>
                  <a:srgbClr val="336699"/>
                </a:solidFill>
              </a:rPr>
              <a:t>A is the area in square metres (m</a:t>
            </a:r>
            <a:r>
              <a:rPr lang="en-GB" baseline="30000" dirty="0" smtClean="0">
                <a:solidFill>
                  <a:srgbClr val="336699"/>
                </a:solidFill>
              </a:rPr>
              <a:t>2</a:t>
            </a:r>
            <a:r>
              <a:rPr lang="en-GB" dirty="0" smtClean="0">
                <a:solidFill>
                  <a:srgbClr val="336699"/>
                </a:solidFill>
              </a:rPr>
              <a:t>)</a:t>
            </a:r>
          </a:p>
          <a:p>
            <a:pPr marL="0" indent="0">
              <a:buNone/>
            </a:pPr>
            <a:r>
              <a:rPr lang="en-GB" dirty="0" smtClean="0">
                <a:solidFill>
                  <a:srgbClr val="336699"/>
                </a:solidFill>
              </a:rPr>
              <a:t>(1 Pascal is the same as 1 Newton per square metre; i.e. 1 Pa = 1 Nm</a:t>
            </a:r>
            <a:r>
              <a:rPr lang="en-GB" baseline="30000" dirty="0" smtClean="0">
                <a:solidFill>
                  <a:srgbClr val="336699"/>
                </a:solidFill>
              </a:rPr>
              <a:t>-2</a:t>
            </a:r>
            <a:r>
              <a:rPr lang="en-GB" dirty="0" smtClean="0">
                <a:solidFill>
                  <a:srgbClr val="336699"/>
                </a:solidFill>
              </a:rPr>
              <a:t>)</a:t>
            </a:r>
          </a:p>
          <a:p>
            <a:pPr marL="0" indent="0">
              <a:buNone/>
            </a:pPr>
            <a:endParaRPr lang="en-GB" dirty="0"/>
          </a:p>
          <a:p>
            <a:pPr marL="0" indent="0">
              <a:buNone/>
            </a:pPr>
            <a:endParaRPr lang="en-GB" dirty="0" smtClean="0"/>
          </a:p>
        </p:txBody>
      </p:sp>
      <p:pic>
        <p:nvPicPr>
          <p:cNvPr id="4" name="Picture 3"/>
          <p:cNvPicPr>
            <a:picLocks noChangeAspect="1"/>
          </p:cNvPicPr>
          <p:nvPr/>
        </p:nvPicPr>
        <p:blipFill>
          <a:blip r:embed="rId2"/>
          <a:stretch>
            <a:fillRect/>
          </a:stretch>
        </p:blipFill>
        <p:spPr>
          <a:xfrm>
            <a:off x="5218905" y="2355722"/>
            <a:ext cx="1793939" cy="973455"/>
          </a:xfrm>
          <a:prstGeom prst="rect">
            <a:avLst/>
          </a:prstGeom>
        </p:spPr>
      </p:pic>
    </p:spTree>
    <p:extLst>
      <p:ext uri="{BB962C8B-B14F-4D97-AF65-F5344CB8AC3E}">
        <p14:creationId xmlns:p14="http://schemas.microsoft.com/office/powerpoint/2010/main" val="2779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rgbClr val="336699"/>
                </a:solidFill>
              </a:rPr>
              <a:t>Charles’ Law </a:t>
            </a:r>
            <a:r>
              <a:rPr lang="en-GB" dirty="0" smtClean="0">
                <a:solidFill>
                  <a:srgbClr val="336699"/>
                </a:solidFill>
              </a:rPr>
              <a:t>can be written in equation form.</a:t>
            </a: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endParaRPr lang="en-GB" dirty="0">
              <a:solidFill>
                <a:srgbClr val="336699"/>
              </a:solidFill>
            </a:endParaRPr>
          </a:p>
          <a:p>
            <a:pPr marL="0" indent="0">
              <a:buNone/>
            </a:pPr>
            <a:endParaRPr lang="en-GB" dirty="0" smtClean="0">
              <a:solidFill>
                <a:srgbClr val="336699"/>
              </a:solidFill>
            </a:endParaRPr>
          </a:p>
          <a:p>
            <a:pPr marL="0" indent="0">
              <a:buNone/>
            </a:pPr>
            <a:r>
              <a:rPr lang="en-GB" dirty="0">
                <a:solidFill>
                  <a:srgbClr val="336699"/>
                </a:solidFill>
              </a:rPr>
              <a:t>w</a:t>
            </a:r>
            <a:r>
              <a:rPr lang="en-GB" dirty="0" smtClean="0">
                <a:solidFill>
                  <a:srgbClr val="336699"/>
                </a:solidFill>
              </a:rPr>
              <a:t>here,</a:t>
            </a:r>
          </a:p>
          <a:p>
            <a:pPr marL="0" indent="0">
              <a:buNone/>
            </a:pPr>
            <a:r>
              <a:rPr lang="en-GB" dirty="0" smtClean="0">
                <a:solidFill>
                  <a:srgbClr val="336699"/>
                </a:solidFill>
              </a:rPr>
              <a:t>V</a:t>
            </a:r>
            <a:r>
              <a:rPr lang="en-GB" baseline="-25000" dirty="0" smtClean="0">
                <a:solidFill>
                  <a:srgbClr val="336699"/>
                </a:solidFill>
              </a:rPr>
              <a:t>1 </a:t>
            </a:r>
            <a:r>
              <a:rPr lang="en-GB" dirty="0" smtClean="0">
                <a:solidFill>
                  <a:srgbClr val="336699"/>
                </a:solidFill>
              </a:rPr>
              <a:t>represents initial volume            V</a:t>
            </a:r>
            <a:r>
              <a:rPr lang="en-GB" baseline="-25000" dirty="0" smtClean="0">
                <a:solidFill>
                  <a:srgbClr val="336699"/>
                </a:solidFill>
              </a:rPr>
              <a:t>2</a:t>
            </a:r>
            <a:r>
              <a:rPr lang="en-GB" dirty="0" smtClean="0">
                <a:solidFill>
                  <a:srgbClr val="336699"/>
                </a:solidFill>
              </a:rPr>
              <a:t> represents final volume</a:t>
            </a:r>
          </a:p>
          <a:p>
            <a:pPr marL="0" indent="0">
              <a:buNone/>
            </a:pPr>
            <a:r>
              <a:rPr lang="en-GB" sz="2400" dirty="0" smtClean="0">
                <a:solidFill>
                  <a:srgbClr val="336699"/>
                </a:solidFill>
              </a:rPr>
              <a:t>T</a:t>
            </a:r>
            <a:r>
              <a:rPr lang="en-GB" sz="2400" baseline="-25000" dirty="0" smtClean="0">
                <a:solidFill>
                  <a:srgbClr val="336699"/>
                </a:solidFill>
              </a:rPr>
              <a:t>1</a:t>
            </a:r>
            <a:r>
              <a:rPr lang="en-GB" sz="2400" dirty="0" smtClean="0">
                <a:solidFill>
                  <a:srgbClr val="336699"/>
                </a:solidFill>
              </a:rPr>
              <a:t> represents initial temperature in K     T</a:t>
            </a:r>
            <a:r>
              <a:rPr lang="en-GB" sz="2400" baseline="-25000" dirty="0" smtClean="0">
                <a:solidFill>
                  <a:srgbClr val="336699"/>
                </a:solidFill>
              </a:rPr>
              <a:t>2</a:t>
            </a:r>
            <a:r>
              <a:rPr lang="en-GB" sz="2400" dirty="0" smtClean="0">
                <a:solidFill>
                  <a:srgbClr val="336699"/>
                </a:solidFill>
              </a:rPr>
              <a:t> represents final temperature in K</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2695575" y="2919412"/>
            <a:ext cx="6800850" cy="1019175"/>
          </a:xfrm>
          <a:prstGeom prst="rect">
            <a:avLst/>
          </a:prstGeom>
        </p:spPr>
      </p:pic>
    </p:spTree>
    <p:extLst>
      <p:ext uri="{BB962C8B-B14F-4D97-AF65-F5344CB8AC3E}">
        <p14:creationId xmlns:p14="http://schemas.microsoft.com/office/powerpoint/2010/main" val="282986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smtClean="0">
                <a:solidFill>
                  <a:srgbClr val="336699"/>
                </a:solidFill>
              </a:rPr>
              <a:t>Charles’ Law </a:t>
            </a:r>
            <a:r>
              <a:rPr lang="en-GB" dirty="0" smtClean="0">
                <a:solidFill>
                  <a:srgbClr val="336699"/>
                </a:solidFill>
              </a:rPr>
              <a:t>can be represented in graphical form.</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1399495" y="2971411"/>
            <a:ext cx="4429125" cy="1866900"/>
          </a:xfrm>
          <a:prstGeom prst="rect">
            <a:avLst/>
          </a:prstGeom>
        </p:spPr>
      </p:pic>
      <p:pic>
        <p:nvPicPr>
          <p:cNvPr id="5" name="Picture 4"/>
          <p:cNvPicPr>
            <a:picLocks noChangeAspect="1"/>
          </p:cNvPicPr>
          <p:nvPr/>
        </p:nvPicPr>
        <p:blipFill>
          <a:blip r:embed="rId3"/>
          <a:stretch>
            <a:fillRect/>
          </a:stretch>
        </p:blipFill>
        <p:spPr>
          <a:xfrm>
            <a:off x="6096000" y="2971411"/>
            <a:ext cx="4371975" cy="1857375"/>
          </a:xfrm>
          <a:prstGeom prst="rect">
            <a:avLst/>
          </a:prstGeom>
        </p:spPr>
      </p:pic>
    </p:spTree>
    <p:extLst>
      <p:ext uri="{BB962C8B-B14F-4D97-AF65-F5344CB8AC3E}">
        <p14:creationId xmlns:p14="http://schemas.microsoft.com/office/powerpoint/2010/main" val="23602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rgbClr val="336699"/>
                </a:solidFill>
              </a:rPr>
              <a:t>Charles’ Law </a:t>
            </a:r>
            <a:r>
              <a:rPr lang="en-GB" dirty="0" smtClean="0">
                <a:solidFill>
                  <a:srgbClr val="336699"/>
                </a:solidFill>
              </a:rPr>
              <a:t>can be explained using the </a:t>
            </a:r>
            <a:r>
              <a:rPr lang="en-GB" b="1" dirty="0" smtClean="0">
                <a:solidFill>
                  <a:srgbClr val="336699"/>
                </a:solidFill>
              </a:rPr>
              <a:t>kinetic model</a:t>
            </a:r>
            <a:r>
              <a:rPr lang="en-GB" dirty="0" smtClean="0">
                <a:solidFill>
                  <a:srgbClr val="336699"/>
                </a:solidFill>
              </a:rPr>
              <a:t>.</a:t>
            </a:r>
            <a:endParaRPr lang="en-GB" dirty="0">
              <a:solidFill>
                <a:srgbClr val="336699"/>
              </a:solidFill>
            </a:endParaRPr>
          </a:p>
          <a:p>
            <a:pPr marL="0" indent="0">
              <a:buNone/>
            </a:pPr>
            <a:r>
              <a:rPr lang="en-GB" dirty="0" smtClean="0">
                <a:solidFill>
                  <a:srgbClr val="336699"/>
                </a:solidFill>
              </a:rPr>
              <a:t>If the temperature of a container is increased, the randomly moving high speed gas particles, will gain more kinetic energy. This will result in more violent collisions (“F” will increase) on the container walls.</a:t>
            </a:r>
          </a:p>
          <a:p>
            <a:pPr marL="0" indent="0">
              <a:buNone/>
            </a:pPr>
            <a:r>
              <a:rPr lang="en-GB" dirty="0" smtClean="0">
                <a:solidFill>
                  <a:srgbClr val="336699"/>
                </a:solidFill>
              </a:rPr>
              <a:t>For pressure to remain constant, according to the equation p = F / A, there must be an increase in area.</a:t>
            </a:r>
          </a:p>
          <a:p>
            <a:pPr marL="0" indent="0">
              <a:buNone/>
            </a:pPr>
            <a:r>
              <a:rPr lang="en-GB" dirty="0" smtClean="0">
                <a:solidFill>
                  <a:srgbClr val="336699"/>
                </a:solidFill>
              </a:rPr>
              <a:t>This can be achieved if the volume of the container is increased, as this will increase the area over which the collisions take place.</a:t>
            </a:r>
          </a:p>
          <a:p>
            <a:pPr marL="0" indent="0">
              <a:buNone/>
            </a:pPr>
            <a:endParaRPr lang="en-GB" dirty="0"/>
          </a:p>
        </p:txBody>
      </p:sp>
    </p:spTree>
    <p:extLst>
      <p:ext uri="{BB962C8B-B14F-4D97-AF65-F5344CB8AC3E}">
        <p14:creationId xmlns:p14="http://schemas.microsoft.com/office/powerpoint/2010/main" val="8902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Charles’ Law Example One</a:t>
            </a:r>
          </a:p>
          <a:p>
            <a:pPr marL="0" indent="0">
              <a:buNone/>
            </a:pPr>
            <a:r>
              <a:rPr lang="en-GB" dirty="0" smtClean="0">
                <a:solidFill>
                  <a:srgbClr val="336699"/>
                </a:solidFill>
              </a:rPr>
              <a:t>In a Charles’ Law experiment the final volume of the gas was 6 cm</a:t>
            </a:r>
            <a:r>
              <a:rPr lang="en-GB" baseline="30000" dirty="0" smtClean="0">
                <a:solidFill>
                  <a:srgbClr val="336699"/>
                </a:solidFill>
              </a:rPr>
              <a:t>3</a:t>
            </a:r>
            <a:r>
              <a:rPr lang="en-GB" dirty="0" smtClean="0">
                <a:solidFill>
                  <a:srgbClr val="336699"/>
                </a:solidFill>
              </a:rPr>
              <a:t>. The temperature change during the experiment from 50 </a:t>
            </a:r>
            <a:r>
              <a:rPr lang="en-GB" baseline="30000" dirty="0" smtClean="0">
                <a:solidFill>
                  <a:srgbClr val="336699"/>
                </a:solidFill>
              </a:rPr>
              <a:t>o</a:t>
            </a:r>
            <a:r>
              <a:rPr lang="en-GB" dirty="0" smtClean="0">
                <a:solidFill>
                  <a:srgbClr val="336699"/>
                </a:solidFill>
              </a:rPr>
              <a:t>C to 4 </a:t>
            </a:r>
            <a:r>
              <a:rPr lang="en-GB" baseline="30000" dirty="0" smtClean="0">
                <a:solidFill>
                  <a:srgbClr val="336699"/>
                </a:solidFill>
              </a:rPr>
              <a:t>o</a:t>
            </a:r>
            <a:r>
              <a:rPr lang="en-GB" dirty="0" smtClean="0">
                <a:solidFill>
                  <a:srgbClr val="336699"/>
                </a:solidFill>
              </a:rPr>
              <a:t>C. Calculate the initial volume of the gas.</a:t>
            </a:r>
          </a:p>
          <a:p>
            <a:pPr marL="0" indent="0">
              <a:buNone/>
            </a:pPr>
            <a:r>
              <a:rPr lang="en-GB" b="1" u="sng" dirty="0" smtClean="0">
                <a:solidFill>
                  <a:srgbClr val="336699"/>
                </a:solidFill>
              </a:rPr>
              <a:t>Solution</a:t>
            </a:r>
            <a:r>
              <a:rPr lang="en-GB" dirty="0" smtClean="0">
                <a:solidFill>
                  <a:srgbClr val="336699"/>
                </a:solidFill>
              </a:rPr>
              <a:t> </a:t>
            </a:r>
            <a:r>
              <a:rPr lang="en-GB" dirty="0">
                <a:solidFill>
                  <a:srgbClr val="336699"/>
                </a:solidFill>
              </a:rPr>
              <a:t>(Remember ”T” must be in Kelvins – convert by adding 273)</a:t>
            </a:r>
          </a:p>
          <a:p>
            <a:pPr marL="0" indent="0">
              <a:buNone/>
            </a:pPr>
            <a:r>
              <a:rPr lang="en-GB" dirty="0" smtClean="0">
                <a:solidFill>
                  <a:srgbClr val="336699"/>
                </a:solidFill>
              </a:rPr>
              <a:t>V</a:t>
            </a:r>
            <a:r>
              <a:rPr lang="en-GB" baseline="-25000" dirty="0" smtClean="0">
                <a:solidFill>
                  <a:srgbClr val="336699"/>
                </a:solidFill>
              </a:rPr>
              <a:t>1</a:t>
            </a:r>
            <a:r>
              <a:rPr lang="en-GB" dirty="0" smtClean="0">
                <a:solidFill>
                  <a:srgbClr val="336699"/>
                </a:solidFill>
              </a:rPr>
              <a:t> / T</a:t>
            </a:r>
            <a:r>
              <a:rPr lang="en-GB" baseline="-25000" dirty="0" smtClean="0">
                <a:solidFill>
                  <a:srgbClr val="336699"/>
                </a:solidFill>
              </a:rPr>
              <a:t>1</a:t>
            </a:r>
            <a:r>
              <a:rPr lang="en-GB" dirty="0" smtClean="0">
                <a:solidFill>
                  <a:srgbClr val="336699"/>
                </a:solidFill>
              </a:rPr>
              <a:t> = V</a:t>
            </a:r>
            <a:r>
              <a:rPr lang="en-GB" baseline="-25000" dirty="0" smtClean="0">
                <a:solidFill>
                  <a:srgbClr val="336699"/>
                </a:solidFill>
              </a:rPr>
              <a:t>2</a:t>
            </a:r>
            <a:r>
              <a:rPr lang="en-GB" dirty="0" smtClean="0">
                <a:solidFill>
                  <a:srgbClr val="336699"/>
                </a:solidFill>
              </a:rPr>
              <a:t> / T</a:t>
            </a:r>
            <a:r>
              <a:rPr lang="en-GB" baseline="-25000" dirty="0" smtClean="0">
                <a:solidFill>
                  <a:srgbClr val="336699"/>
                </a:solidFill>
              </a:rPr>
              <a:t>2</a:t>
            </a:r>
          </a:p>
          <a:p>
            <a:pPr marL="0" indent="0">
              <a:buNone/>
            </a:pPr>
            <a:r>
              <a:rPr lang="en-GB" dirty="0" smtClean="0">
                <a:solidFill>
                  <a:srgbClr val="336699"/>
                </a:solidFill>
              </a:rPr>
              <a:t>V</a:t>
            </a:r>
            <a:r>
              <a:rPr lang="en-GB" baseline="-25000" dirty="0" smtClean="0">
                <a:solidFill>
                  <a:srgbClr val="336699"/>
                </a:solidFill>
              </a:rPr>
              <a:t>1</a:t>
            </a:r>
            <a:r>
              <a:rPr lang="en-GB" dirty="0" smtClean="0">
                <a:solidFill>
                  <a:srgbClr val="336699"/>
                </a:solidFill>
              </a:rPr>
              <a:t> / 323 = 6 / 277</a:t>
            </a:r>
          </a:p>
          <a:p>
            <a:pPr marL="0" indent="0">
              <a:buNone/>
            </a:pPr>
            <a:r>
              <a:rPr lang="en-GB" dirty="0" smtClean="0">
                <a:solidFill>
                  <a:srgbClr val="336699"/>
                </a:solidFill>
              </a:rPr>
              <a:t>V</a:t>
            </a:r>
            <a:r>
              <a:rPr lang="en-GB" baseline="-25000" dirty="0" smtClean="0">
                <a:solidFill>
                  <a:srgbClr val="336699"/>
                </a:solidFill>
              </a:rPr>
              <a:t>1</a:t>
            </a:r>
            <a:r>
              <a:rPr lang="en-GB" dirty="0" smtClean="0">
                <a:solidFill>
                  <a:srgbClr val="336699"/>
                </a:solidFill>
              </a:rPr>
              <a:t> = (6 x 323) / 277</a:t>
            </a:r>
          </a:p>
          <a:p>
            <a:pPr marL="0" indent="0">
              <a:buNone/>
            </a:pPr>
            <a:r>
              <a:rPr lang="en-GB" dirty="0" smtClean="0">
                <a:solidFill>
                  <a:srgbClr val="336699"/>
                </a:solidFill>
              </a:rPr>
              <a:t>V</a:t>
            </a:r>
            <a:r>
              <a:rPr lang="en-GB" baseline="-25000" dirty="0" smtClean="0">
                <a:solidFill>
                  <a:srgbClr val="336699"/>
                </a:solidFill>
              </a:rPr>
              <a:t>1</a:t>
            </a:r>
            <a:r>
              <a:rPr lang="en-GB" dirty="0" smtClean="0">
                <a:solidFill>
                  <a:srgbClr val="336699"/>
                </a:solidFill>
              </a:rPr>
              <a:t> = 7 cm</a:t>
            </a:r>
            <a:r>
              <a:rPr lang="en-GB" baseline="30000" dirty="0" smtClean="0">
                <a:solidFill>
                  <a:srgbClr val="336699"/>
                </a:solidFill>
              </a:rPr>
              <a:t>3</a:t>
            </a:r>
            <a:endParaRPr lang="en-GB" baseline="30000" dirty="0">
              <a:solidFill>
                <a:srgbClr val="336699"/>
              </a:solidFill>
            </a:endParaRPr>
          </a:p>
        </p:txBody>
      </p:sp>
    </p:spTree>
    <p:extLst>
      <p:ext uri="{BB962C8B-B14F-4D97-AF65-F5344CB8AC3E}">
        <p14:creationId xmlns:p14="http://schemas.microsoft.com/office/powerpoint/2010/main" val="31286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u="sng" dirty="0" smtClean="0">
                <a:solidFill>
                  <a:srgbClr val="336699"/>
                </a:solidFill>
              </a:rPr>
              <a:t>Charles’ Law Example Two</a:t>
            </a:r>
          </a:p>
          <a:p>
            <a:pPr marL="0" indent="0">
              <a:buNone/>
            </a:pPr>
            <a:r>
              <a:rPr lang="en-GB" dirty="0" smtClean="0">
                <a:solidFill>
                  <a:srgbClr val="336699"/>
                </a:solidFill>
              </a:rPr>
              <a:t>The temperature of a sample of gas is 20 </a:t>
            </a:r>
            <a:r>
              <a:rPr lang="en-GB" baseline="30000" dirty="0" smtClean="0">
                <a:solidFill>
                  <a:srgbClr val="336699"/>
                </a:solidFill>
              </a:rPr>
              <a:t>o</a:t>
            </a:r>
            <a:r>
              <a:rPr lang="en-GB" dirty="0" smtClean="0">
                <a:solidFill>
                  <a:srgbClr val="336699"/>
                </a:solidFill>
              </a:rPr>
              <a:t>C. The volume of the gas is 0.30 m</a:t>
            </a:r>
            <a:r>
              <a:rPr lang="en-GB" baseline="30000" dirty="0" smtClean="0">
                <a:solidFill>
                  <a:srgbClr val="336699"/>
                </a:solidFill>
              </a:rPr>
              <a:t>3</a:t>
            </a:r>
            <a:r>
              <a:rPr lang="en-GB" dirty="0" smtClean="0">
                <a:solidFill>
                  <a:srgbClr val="336699"/>
                </a:solidFill>
              </a:rPr>
              <a:t>. The container is free to expand. The temperature of the gas is increased to 50 </a:t>
            </a:r>
            <a:r>
              <a:rPr lang="en-GB" baseline="30000" dirty="0" smtClean="0">
                <a:solidFill>
                  <a:srgbClr val="336699"/>
                </a:solidFill>
              </a:rPr>
              <a:t>o</a:t>
            </a:r>
            <a:r>
              <a:rPr lang="en-GB" dirty="0" smtClean="0">
                <a:solidFill>
                  <a:srgbClr val="336699"/>
                </a:solidFill>
              </a:rPr>
              <a:t>C. Calculate the new volume occupied by the gas.</a:t>
            </a:r>
          </a:p>
          <a:p>
            <a:pPr marL="0" indent="0">
              <a:buNone/>
            </a:pPr>
            <a:r>
              <a:rPr lang="en-GB" b="1" u="sng" dirty="0" smtClean="0">
                <a:solidFill>
                  <a:srgbClr val="336699"/>
                </a:solidFill>
              </a:rPr>
              <a:t>Solution</a:t>
            </a:r>
            <a:r>
              <a:rPr lang="en-GB" dirty="0" smtClean="0">
                <a:solidFill>
                  <a:srgbClr val="336699"/>
                </a:solidFill>
              </a:rPr>
              <a:t> </a:t>
            </a:r>
            <a:r>
              <a:rPr lang="en-GB" dirty="0">
                <a:solidFill>
                  <a:srgbClr val="336699"/>
                </a:solidFill>
              </a:rPr>
              <a:t>(Remember ”T” must be in Kelvins – convert by adding 273)</a:t>
            </a:r>
          </a:p>
          <a:p>
            <a:pPr marL="0" indent="0">
              <a:buNone/>
            </a:pPr>
            <a:r>
              <a:rPr lang="en-GB" dirty="0">
                <a:solidFill>
                  <a:srgbClr val="336699"/>
                </a:solidFill>
              </a:rPr>
              <a:t>V</a:t>
            </a:r>
            <a:r>
              <a:rPr lang="en-GB" baseline="-25000" dirty="0">
                <a:solidFill>
                  <a:srgbClr val="336699"/>
                </a:solidFill>
              </a:rPr>
              <a:t>1</a:t>
            </a:r>
            <a:r>
              <a:rPr lang="en-GB" dirty="0">
                <a:solidFill>
                  <a:srgbClr val="336699"/>
                </a:solidFill>
              </a:rPr>
              <a:t> / T</a:t>
            </a:r>
            <a:r>
              <a:rPr lang="en-GB" baseline="-25000" dirty="0">
                <a:solidFill>
                  <a:srgbClr val="336699"/>
                </a:solidFill>
              </a:rPr>
              <a:t>1</a:t>
            </a:r>
            <a:r>
              <a:rPr lang="en-GB" dirty="0">
                <a:solidFill>
                  <a:srgbClr val="336699"/>
                </a:solidFill>
              </a:rPr>
              <a:t> = V</a:t>
            </a:r>
            <a:r>
              <a:rPr lang="en-GB" baseline="-25000" dirty="0">
                <a:solidFill>
                  <a:srgbClr val="336699"/>
                </a:solidFill>
              </a:rPr>
              <a:t>2</a:t>
            </a:r>
            <a:r>
              <a:rPr lang="en-GB" dirty="0">
                <a:solidFill>
                  <a:srgbClr val="336699"/>
                </a:solidFill>
              </a:rPr>
              <a:t> / T</a:t>
            </a:r>
            <a:r>
              <a:rPr lang="en-GB" baseline="-25000" dirty="0">
                <a:solidFill>
                  <a:srgbClr val="336699"/>
                </a:solidFill>
              </a:rPr>
              <a:t>2</a:t>
            </a:r>
          </a:p>
          <a:p>
            <a:pPr marL="0" indent="0">
              <a:buNone/>
            </a:pPr>
            <a:r>
              <a:rPr lang="en-GB" dirty="0" smtClean="0">
                <a:solidFill>
                  <a:srgbClr val="336699"/>
                </a:solidFill>
              </a:rPr>
              <a:t>0.30 </a:t>
            </a:r>
            <a:r>
              <a:rPr lang="en-GB" dirty="0">
                <a:solidFill>
                  <a:srgbClr val="336699"/>
                </a:solidFill>
              </a:rPr>
              <a:t>/ </a:t>
            </a:r>
            <a:r>
              <a:rPr lang="en-GB" dirty="0" smtClean="0">
                <a:solidFill>
                  <a:srgbClr val="336699"/>
                </a:solidFill>
              </a:rPr>
              <a:t>293 </a:t>
            </a:r>
            <a:r>
              <a:rPr lang="en-GB" dirty="0">
                <a:solidFill>
                  <a:srgbClr val="336699"/>
                </a:solidFill>
              </a:rPr>
              <a:t>= </a:t>
            </a:r>
            <a:r>
              <a:rPr lang="en-GB" dirty="0" smtClean="0">
                <a:solidFill>
                  <a:srgbClr val="336699"/>
                </a:solidFill>
              </a:rPr>
              <a:t>V</a:t>
            </a:r>
            <a:r>
              <a:rPr lang="en-GB" baseline="-25000" dirty="0" smtClean="0">
                <a:solidFill>
                  <a:srgbClr val="336699"/>
                </a:solidFill>
              </a:rPr>
              <a:t>2</a:t>
            </a:r>
            <a:r>
              <a:rPr lang="en-GB" dirty="0" smtClean="0">
                <a:solidFill>
                  <a:srgbClr val="336699"/>
                </a:solidFill>
              </a:rPr>
              <a:t> </a:t>
            </a:r>
            <a:r>
              <a:rPr lang="en-GB" dirty="0">
                <a:solidFill>
                  <a:srgbClr val="336699"/>
                </a:solidFill>
              </a:rPr>
              <a:t>/ </a:t>
            </a:r>
            <a:r>
              <a:rPr lang="en-GB" dirty="0" smtClean="0">
                <a:solidFill>
                  <a:srgbClr val="336699"/>
                </a:solidFill>
              </a:rPr>
              <a:t>323</a:t>
            </a:r>
            <a:endParaRPr lang="en-GB" dirty="0">
              <a:solidFill>
                <a:srgbClr val="336699"/>
              </a:solidFill>
            </a:endParaRPr>
          </a:p>
          <a:p>
            <a:pPr marL="0" indent="0">
              <a:buNone/>
            </a:pPr>
            <a:r>
              <a:rPr lang="en-GB" dirty="0" smtClean="0">
                <a:solidFill>
                  <a:srgbClr val="336699"/>
                </a:solidFill>
              </a:rPr>
              <a:t>V</a:t>
            </a:r>
            <a:r>
              <a:rPr lang="en-GB" baseline="-25000" dirty="0" smtClean="0">
                <a:solidFill>
                  <a:srgbClr val="336699"/>
                </a:solidFill>
              </a:rPr>
              <a:t>2</a:t>
            </a:r>
            <a:r>
              <a:rPr lang="en-GB" dirty="0" smtClean="0">
                <a:solidFill>
                  <a:srgbClr val="336699"/>
                </a:solidFill>
              </a:rPr>
              <a:t> </a:t>
            </a:r>
            <a:r>
              <a:rPr lang="en-GB" dirty="0">
                <a:solidFill>
                  <a:srgbClr val="336699"/>
                </a:solidFill>
              </a:rPr>
              <a:t>= </a:t>
            </a:r>
            <a:r>
              <a:rPr lang="en-GB" dirty="0" smtClean="0">
                <a:solidFill>
                  <a:srgbClr val="336699"/>
                </a:solidFill>
              </a:rPr>
              <a:t>(0.30 </a:t>
            </a:r>
            <a:r>
              <a:rPr lang="en-GB" dirty="0">
                <a:solidFill>
                  <a:srgbClr val="336699"/>
                </a:solidFill>
              </a:rPr>
              <a:t>x 323) / </a:t>
            </a:r>
            <a:r>
              <a:rPr lang="en-GB" dirty="0" smtClean="0">
                <a:solidFill>
                  <a:srgbClr val="336699"/>
                </a:solidFill>
              </a:rPr>
              <a:t>293</a:t>
            </a:r>
            <a:endParaRPr lang="en-GB" dirty="0">
              <a:solidFill>
                <a:srgbClr val="336699"/>
              </a:solidFill>
            </a:endParaRPr>
          </a:p>
          <a:p>
            <a:pPr marL="0" indent="0">
              <a:buNone/>
            </a:pPr>
            <a:r>
              <a:rPr lang="en-GB" dirty="0" smtClean="0">
                <a:solidFill>
                  <a:srgbClr val="336699"/>
                </a:solidFill>
              </a:rPr>
              <a:t>V</a:t>
            </a:r>
            <a:r>
              <a:rPr lang="en-GB" baseline="-25000" dirty="0" smtClean="0">
                <a:solidFill>
                  <a:srgbClr val="336699"/>
                </a:solidFill>
              </a:rPr>
              <a:t>2</a:t>
            </a:r>
            <a:r>
              <a:rPr lang="en-GB" dirty="0" smtClean="0">
                <a:solidFill>
                  <a:srgbClr val="336699"/>
                </a:solidFill>
              </a:rPr>
              <a:t> </a:t>
            </a:r>
            <a:r>
              <a:rPr lang="en-GB" dirty="0">
                <a:solidFill>
                  <a:srgbClr val="336699"/>
                </a:solidFill>
              </a:rPr>
              <a:t>= </a:t>
            </a:r>
            <a:r>
              <a:rPr lang="en-GB" dirty="0" smtClean="0">
                <a:solidFill>
                  <a:srgbClr val="336699"/>
                </a:solidFill>
              </a:rPr>
              <a:t>0.33 m</a:t>
            </a:r>
            <a:r>
              <a:rPr lang="en-GB" baseline="30000" dirty="0" smtClean="0">
                <a:solidFill>
                  <a:srgbClr val="336699"/>
                </a:solidFill>
              </a:rPr>
              <a:t>3</a:t>
            </a:r>
            <a:endParaRPr lang="en-GB" baseline="30000" dirty="0">
              <a:solidFill>
                <a:srgbClr val="336699"/>
              </a:solidFill>
            </a:endParaRPr>
          </a:p>
          <a:p>
            <a:pPr marL="0" indent="0">
              <a:buNone/>
            </a:pPr>
            <a:endParaRPr lang="en-GB" dirty="0"/>
          </a:p>
        </p:txBody>
      </p:sp>
    </p:spTree>
    <p:extLst>
      <p:ext uri="{BB962C8B-B14F-4D97-AF65-F5344CB8AC3E}">
        <p14:creationId xmlns:p14="http://schemas.microsoft.com/office/powerpoint/2010/main" val="17265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3000" b="1" u="sng" dirty="0" smtClean="0">
                <a:solidFill>
                  <a:srgbClr val="336699"/>
                </a:solidFill>
              </a:rPr>
              <a:t>Charles’ Law Example Three</a:t>
            </a:r>
          </a:p>
          <a:p>
            <a:pPr marL="0" indent="0">
              <a:buNone/>
            </a:pPr>
            <a:r>
              <a:rPr lang="en-GB" sz="3000" dirty="0">
                <a:solidFill>
                  <a:srgbClr val="336699"/>
                </a:solidFill>
              </a:rPr>
              <a:t>A</a:t>
            </a:r>
            <a:r>
              <a:rPr lang="en-GB" sz="3000" dirty="0" smtClean="0">
                <a:solidFill>
                  <a:srgbClr val="336699"/>
                </a:solidFill>
              </a:rPr>
              <a:t> weather balloon’s volume is 15 m</a:t>
            </a:r>
            <a:r>
              <a:rPr lang="en-GB" sz="3000" baseline="30000" dirty="0" smtClean="0">
                <a:solidFill>
                  <a:srgbClr val="336699"/>
                </a:solidFill>
              </a:rPr>
              <a:t>3</a:t>
            </a:r>
            <a:r>
              <a:rPr lang="en-GB" sz="3000" dirty="0" smtClean="0">
                <a:solidFill>
                  <a:srgbClr val="336699"/>
                </a:solidFill>
              </a:rPr>
              <a:t> when the temperature is 17 </a:t>
            </a:r>
            <a:r>
              <a:rPr lang="en-GB" sz="3000" baseline="30000" dirty="0" smtClean="0">
                <a:solidFill>
                  <a:srgbClr val="336699"/>
                </a:solidFill>
              </a:rPr>
              <a:t>o</a:t>
            </a:r>
            <a:r>
              <a:rPr lang="en-GB" sz="3000" dirty="0" smtClean="0">
                <a:solidFill>
                  <a:srgbClr val="336699"/>
                </a:solidFill>
              </a:rPr>
              <a:t>C. The volume of the weather balloon increases by 10%, calculate the new temperature. (Assume no change in the pressure.)</a:t>
            </a:r>
          </a:p>
          <a:p>
            <a:pPr marL="0" indent="0">
              <a:buNone/>
            </a:pPr>
            <a:r>
              <a:rPr lang="en-GB" sz="3000" b="1" u="sng" dirty="0">
                <a:solidFill>
                  <a:srgbClr val="336699"/>
                </a:solidFill>
              </a:rPr>
              <a:t>Solution </a:t>
            </a:r>
            <a:r>
              <a:rPr lang="en-GB" sz="3000" dirty="0">
                <a:solidFill>
                  <a:srgbClr val="336699"/>
                </a:solidFill>
              </a:rPr>
              <a:t>(Remember ”T” must be in Kelvins – convert by adding 273)</a:t>
            </a:r>
          </a:p>
          <a:p>
            <a:pPr marL="0" indent="0">
              <a:buNone/>
            </a:pPr>
            <a:r>
              <a:rPr lang="en-GB" sz="3000" dirty="0">
                <a:solidFill>
                  <a:srgbClr val="336699"/>
                </a:solidFill>
              </a:rPr>
              <a:t>V</a:t>
            </a:r>
            <a:r>
              <a:rPr lang="en-GB" sz="3000" baseline="-25000" dirty="0">
                <a:solidFill>
                  <a:srgbClr val="336699"/>
                </a:solidFill>
              </a:rPr>
              <a:t>1</a:t>
            </a:r>
            <a:r>
              <a:rPr lang="en-GB" sz="3000" dirty="0">
                <a:solidFill>
                  <a:srgbClr val="336699"/>
                </a:solidFill>
              </a:rPr>
              <a:t> / T</a:t>
            </a:r>
            <a:r>
              <a:rPr lang="en-GB" sz="3000" baseline="-25000" dirty="0">
                <a:solidFill>
                  <a:srgbClr val="336699"/>
                </a:solidFill>
              </a:rPr>
              <a:t>1</a:t>
            </a:r>
            <a:r>
              <a:rPr lang="en-GB" sz="3000" dirty="0">
                <a:solidFill>
                  <a:srgbClr val="336699"/>
                </a:solidFill>
              </a:rPr>
              <a:t> = V</a:t>
            </a:r>
            <a:r>
              <a:rPr lang="en-GB" sz="3000" baseline="-25000" dirty="0">
                <a:solidFill>
                  <a:srgbClr val="336699"/>
                </a:solidFill>
              </a:rPr>
              <a:t>2</a:t>
            </a:r>
            <a:r>
              <a:rPr lang="en-GB" sz="3000" dirty="0">
                <a:solidFill>
                  <a:srgbClr val="336699"/>
                </a:solidFill>
              </a:rPr>
              <a:t> / T</a:t>
            </a:r>
            <a:r>
              <a:rPr lang="en-GB" sz="3000" baseline="-25000" dirty="0">
                <a:solidFill>
                  <a:srgbClr val="336699"/>
                </a:solidFill>
              </a:rPr>
              <a:t>2</a:t>
            </a:r>
          </a:p>
          <a:p>
            <a:pPr marL="0" indent="0">
              <a:buNone/>
            </a:pPr>
            <a:r>
              <a:rPr lang="en-GB" sz="3000" dirty="0" smtClean="0">
                <a:solidFill>
                  <a:srgbClr val="336699"/>
                </a:solidFill>
              </a:rPr>
              <a:t>15 </a:t>
            </a:r>
            <a:r>
              <a:rPr lang="en-GB" sz="3000" dirty="0">
                <a:solidFill>
                  <a:srgbClr val="336699"/>
                </a:solidFill>
              </a:rPr>
              <a:t>/ </a:t>
            </a:r>
            <a:r>
              <a:rPr lang="en-GB" sz="3000" dirty="0" smtClean="0">
                <a:solidFill>
                  <a:srgbClr val="336699"/>
                </a:solidFill>
              </a:rPr>
              <a:t>290 </a:t>
            </a:r>
            <a:r>
              <a:rPr lang="en-GB" sz="3000" dirty="0">
                <a:solidFill>
                  <a:srgbClr val="336699"/>
                </a:solidFill>
              </a:rPr>
              <a:t>= </a:t>
            </a:r>
            <a:r>
              <a:rPr lang="en-GB" sz="3000" dirty="0" smtClean="0">
                <a:solidFill>
                  <a:srgbClr val="336699"/>
                </a:solidFill>
              </a:rPr>
              <a:t>16.5 </a:t>
            </a:r>
            <a:r>
              <a:rPr lang="en-GB" sz="3000" dirty="0">
                <a:solidFill>
                  <a:srgbClr val="336699"/>
                </a:solidFill>
              </a:rPr>
              <a:t>/ </a:t>
            </a:r>
            <a:r>
              <a:rPr lang="en-GB" sz="3000" dirty="0" smtClean="0">
                <a:solidFill>
                  <a:srgbClr val="336699"/>
                </a:solidFill>
              </a:rPr>
              <a:t>T</a:t>
            </a:r>
            <a:r>
              <a:rPr lang="en-GB" sz="3000" baseline="-25000" dirty="0" smtClean="0">
                <a:solidFill>
                  <a:srgbClr val="336699"/>
                </a:solidFill>
              </a:rPr>
              <a:t>2</a:t>
            </a:r>
            <a:endParaRPr lang="en-GB" sz="3000" baseline="-25000" dirty="0">
              <a:solidFill>
                <a:srgbClr val="336699"/>
              </a:solidFill>
            </a:endParaRPr>
          </a:p>
          <a:p>
            <a:pPr marL="0" indent="0">
              <a:buNone/>
            </a:pPr>
            <a:r>
              <a:rPr lang="en-GB" sz="3000" dirty="0" smtClean="0">
                <a:solidFill>
                  <a:srgbClr val="336699"/>
                </a:solidFill>
              </a:rPr>
              <a:t>T</a:t>
            </a:r>
            <a:r>
              <a:rPr lang="en-GB" sz="3000" baseline="-25000" dirty="0" smtClean="0">
                <a:solidFill>
                  <a:srgbClr val="336699"/>
                </a:solidFill>
              </a:rPr>
              <a:t>2</a:t>
            </a:r>
            <a:r>
              <a:rPr lang="en-GB" sz="3000" dirty="0" smtClean="0">
                <a:solidFill>
                  <a:srgbClr val="336699"/>
                </a:solidFill>
              </a:rPr>
              <a:t> </a:t>
            </a:r>
            <a:r>
              <a:rPr lang="en-GB" sz="3000" dirty="0">
                <a:solidFill>
                  <a:srgbClr val="336699"/>
                </a:solidFill>
              </a:rPr>
              <a:t>= </a:t>
            </a:r>
            <a:r>
              <a:rPr lang="en-GB" sz="3000" dirty="0" smtClean="0">
                <a:solidFill>
                  <a:srgbClr val="336699"/>
                </a:solidFill>
              </a:rPr>
              <a:t>(16.5 </a:t>
            </a:r>
            <a:r>
              <a:rPr lang="en-GB" sz="3000" dirty="0">
                <a:solidFill>
                  <a:srgbClr val="336699"/>
                </a:solidFill>
              </a:rPr>
              <a:t>x </a:t>
            </a:r>
            <a:r>
              <a:rPr lang="en-GB" sz="3000" dirty="0" smtClean="0">
                <a:solidFill>
                  <a:srgbClr val="336699"/>
                </a:solidFill>
              </a:rPr>
              <a:t>290) </a:t>
            </a:r>
            <a:r>
              <a:rPr lang="en-GB" sz="3000" dirty="0">
                <a:solidFill>
                  <a:srgbClr val="336699"/>
                </a:solidFill>
              </a:rPr>
              <a:t>/ </a:t>
            </a:r>
            <a:r>
              <a:rPr lang="en-GB" sz="3000" dirty="0" smtClean="0">
                <a:solidFill>
                  <a:srgbClr val="336699"/>
                </a:solidFill>
              </a:rPr>
              <a:t>15</a:t>
            </a:r>
            <a:endParaRPr lang="en-GB" sz="3000" dirty="0">
              <a:solidFill>
                <a:srgbClr val="336699"/>
              </a:solidFill>
            </a:endParaRPr>
          </a:p>
          <a:p>
            <a:pPr marL="0" indent="0">
              <a:buNone/>
            </a:pPr>
            <a:r>
              <a:rPr lang="en-GB" sz="3000" dirty="0" smtClean="0">
                <a:solidFill>
                  <a:srgbClr val="336699"/>
                </a:solidFill>
              </a:rPr>
              <a:t>T</a:t>
            </a:r>
            <a:r>
              <a:rPr lang="en-GB" sz="3000" baseline="-25000" dirty="0" smtClean="0">
                <a:solidFill>
                  <a:srgbClr val="336699"/>
                </a:solidFill>
              </a:rPr>
              <a:t>2</a:t>
            </a:r>
            <a:r>
              <a:rPr lang="en-GB" sz="3000" dirty="0" smtClean="0">
                <a:solidFill>
                  <a:srgbClr val="336699"/>
                </a:solidFill>
              </a:rPr>
              <a:t> </a:t>
            </a:r>
            <a:r>
              <a:rPr lang="en-GB" sz="3000" dirty="0">
                <a:solidFill>
                  <a:srgbClr val="336699"/>
                </a:solidFill>
              </a:rPr>
              <a:t>= </a:t>
            </a:r>
            <a:r>
              <a:rPr lang="en-GB" sz="3000" dirty="0" smtClean="0">
                <a:solidFill>
                  <a:srgbClr val="336699"/>
                </a:solidFill>
              </a:rPr>
              <a:t>319 K</a:t>
            </a:r>
          </a:p>
          <a:p>
            <a:pPr marL="0" indent="0">
              <a:buNone/>
            </a:pPr>
            <a:r>
              <a:rPr lang="en-GB" sz="3000" dirty="0" smtClean="0">
                <a:solidFill>
                  <a:srgbClr val="336699"/>
                </a:solidFill>
              </a:rPr>
              <a:t>T</a:t>
            </a:r>
            <a:r>
              <a:rPr lang="en-GB" sz="3000" baseline="-25000" dirty="0" smtClean="0">
                <a:solidFill>
                  <a:srgbClr val="336699"/>
                </a:solidFill>
              </a:rPr>
              <a:t>2</a:t>
            </a:r>
            <a:r>
              <a:rPr lang="en-GB" sz="3000" dirty="0" smtClean="0">
                <a:solidFill>
                  <a:srgbClr val="336699"/>
                </a:solidFill>
              </a:rPr>
              <a:t> = 46 </a:t>
            </a:r>
            <a:r>
              <a:rPr lang="en-GB" sz="3000" baseline="30000" dirty="0">
                <a:solidFill>
                  <a:srgbClr val="336699"/>
                </a:solidFill>
              </a:rPr>
              <a:t>o</a:t>
            </a:r>
            <a:r>
              <a:rPr lang="en-GB" sz="3000" dirty="0" smtClean="0">
                <a:solidFill>
                  <a:srgbClr val="336699"/>
                </a:solidFill>
              </a:rPr>
              <a:t>C</a:t>
            </a:r>
            <a:endParaRPr lang="en-GB" sz="3000" dirty="0">
              <a:solidFill>
                <a:srgbClr val="336699"/>
              </a:solidFill>
            </a:endParaRP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0142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71086423"/>
              </p:ext>
            </p:extLst>
          </p:nvPr>
        </p:nvGraphicFramePr>
        <p:xfrm>
          <a:off x="2032000" y="2427168"/>
          <a:ext cx="8128000" cy="3200400"/>
        </p:xfrm>
        <a:graphic>
          <a:graphicData uri="http://schemas.openxmlformats.org/drawingml/2006/table">
            <a:tbl>
              <a:tblPr firstRow="1" bandRow="1">
                <a:tableStyleId>{5940675A-B579-460E-94D1-54222C63F5DA}</a:tableStyleId>
              </a:tblPr>
              <a:tblGrid>
                <a:gridCol w="2032000"/>
                <a:gridCol w="2032000"/>
                <a:gridCol w="2032000"/>
                <a:gridCol w="2032000"/>
              </a:tblGrid>
              <a:tr h="370840">
                <a:tc>
                  <a:txBody>
                    <a:bodyPr/>
                    <a:lstStyle/>
                    <a:p>
                      <a:pPr algn="ctr"/>
                      <a:r>
                        <a:rPr lang="en-GB" sz="2400" b="1" dirty="0" smtClean="0">
                          <a:solidFill>
                            <a:srgbClr val="336699"/>
                          </a:solidFill>
                        </a:rPr>
                        <a:t>V</a:t>
                      </a:r>
                      <a:r>
                        <a:rPr lang="en-GB" sz="2400" b="1" baseline="-25000" dirty="0" smtClean="0">
                          <a:solidFill>
                            <a:srgbClr val="336699"/>
                          </a:solidFill>
                        </a:rPr>
                        <a:t>1</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1</a:t>
                      </a:r>
                      <a:r>
                        <a:rPr lang="en-GB" sz="2400" b="1" dirty="0" smtClean="0">
                          <a:solidFill>
                            <a:srgbClr val="336699"/>
                          </a:solidFill>
                        </a:rPr>
                        <a:t> (K)</a:t>
                      </a:r>
                      <a:endParaRPr lang="en-GB" sz="2400" b="1" dirty="0">
                        <a:solidFill>
                          <a:srgbClr val="336699"/>
                        </a:solidFill>
                      </a:endParaRPr>
                    </a:p>
                  </a:txBody>
                  <a:tcPr/>
                </a:tc>
                <a:tc>
                  <a:txBody>
                    <a:bodyPr/>
                    <a:lstStyle/>
                    <a:p>
                      <a:pPr algn="ctr"/>
                      <a:r>
                        <a:rPr lang="en-GB" sz="2400" b="1" dirty="0" smtClean="0">
                          <a:solidFill>
                            <a:srgbClr val="336699"/>
                          </a:solidFill>
                        </a:rPr>
                        <a:t>V</a:t>
                      </a:r>
                      <a:r>
                        <a:rPr lang="en-GB" sz="2400" b="1" baseline="-25000" dirty="0" smtClean="0">
                          <a:solidFill>
                            <a:srgbClr val="336699"/>
                          </a:solidFill>
                        </a:rPr>
                        <a:t>2</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2</a:t>
                      </a:r>
                      <a:r>
                        <a:rPr lang="en-GB" sz="2400" b="1" dirty="0" smtClean="0">
                          <a:solidFill>
                            <a:srgbClr val="336699"/>
                          </a:solidFill>
                        </a:rPr>
                        <a:t> (K)</a:t>
                      </a:r>
                      <a:endParaRPr lang="en-GB" sz="2400" b="1"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300</a:t>
                      </a:r>
                      <a:endParaRPr lang="en-GB" sz="2400" dirty="0">
                        <a:solidFill>
                          <a:srgbClr val="336699"/>
                        </a:solidFill>
                      </a:endParaRPr>
                    </a:p>
                  </a:txBody>
                  <a:tcPr/>
                </a:tc>
                <a:tc>
                  <a:txBody>
                    <a:bodyPr/>
                    <a:lstStyle/>
                    <a:p>
                      <a:pPr algn="ctr"/>
                      <a:r>
                        <a:rPr lang="en-GB" sz="2400" dirty="0" smtClean="0">
                          <a:solidFill>
                            <a:srgbClr val="336699"/>
                          </a:solidFill>
                        </a:rPr>
                        <a:t>12</a:t>
                      </a:r>
                      <a:endParaRPr lang="en-GB" sz="2400" dirty="0">
                        <a:solidFill>
                          <a:srgbClr val="336699"/>
                        </a:solidFill>
                      </a:endParaRPr>
                    </a:p>
                  </a:txBody>
                  <a:tcPr/>
                </a:tc>
                <a:tc>
                  <a:txBody>
                    <a:bodyPr/>
                    <a:lstStyle/>
                    <a:p>
                      <a:pPr algn="ctr"/>
                      <a:r>
                        <a:rPr lang="en-GB" sz="2400" dirty="0" smtClean="0">
                          <a:solidFill>
                            <a:srgbClr val="336699"/>
                          </a:solidFill>
                        </a:rPr>
                        <a:t>600</a:t>
                      </a:r>
                      <a:endParaRPr lang="en-GB" sz="2400" dirty="0">
                        <a:solidFill>
                          <a:srgbClr val="336699"/>
                        </a:solidFill>
                      </a:endParaRPr>
                    </a:p>
                  </a:txBody>
                  <a:tcPr/>
                </a:tc>
              </a:tr>
              <a:tr h="370840">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490</a:t>
                      </a:r>
                      <a:endParaRPr lang="en-GB" sz="24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c>
                  <a:txBody>
                    <a:bodyPr/>
                    <a:lstStyle/>
                    <a:p>
                      <a:pPr algn="ctr"/>
                      <a:r>
                        <a:rPr lang="en-GB" sz="2400" dirty="0" smtClean="0">
                          <a:solidFill>
                            <a:srgbClr val="336699"/>
                          </a:solidFill>
                        </a:rPr>
                        <a:t>70</a:t>
                      </a:r>
                      <a:endParaRPr lang="en-GB" sz="2400" dirty="0">
                        <a:solidFill>
                          <a:srgbClr val="336699"/>
                        </a:solidFill>
                      </a:endParaRPr>
                    </a:p>
                  </a:txBody>
                  <a:tcPr/>
                </a:tc>
              </a:tr>
              <a:tr h="370840">
                <a:tc>
                  <a:txBody>
                    <a:bodyPr/>
                    <a:lstStyle/>
                    <a:p>
                      <a:pPr algn="ctr"/>
                      <a:r>
                        <a:rPr lang="en-GB" sz="2400" dirty="0" smtClean="0">
                          <a:solidFill>
                            <a:srgbClr val="336699"/>
                          </a:solidFill>
                        </a:rPr>
                        <a:t>3</a:t>
                      </a:r>
                      <a:endParaRPr lang="en-GB" sz="24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1.5</a:t>
                      </a:r>
                      <a:endParaRPr lang="en-GB" sz="2400" dirty="0">
                        <a:solidFill>
                          <a:srgbClr val="336699"/>
                        </a:solidFill>
                      </a:endParaRPr>
                    </a:p>
                  </a:txBody>
                  <a:tcPr/>
                </a:tc>
                <a:tc>
                  <a:txBody>
                    <a:bodyPr/>
                    <a:lstStyle/>
                    <a:p>
                      <a:pPr algn="ctr"/>
                      <a:r>
                        <a:rPr lang="en-GB" sz="2400" dirty="0" smtClean="0">
                          <a:solidFill>
                            <a:srgbClr val="336699"/>
                          </a:solidFill>
                        </a:rPr>
                        <a:t>400</a:t>
                      </a:r>
                      <a:endParaRPr lang="en-GB" sz="2400" dirty="0">
                        <a:solidFill>
                          <a:srgbClr val="336699"/>
                        </a:solidFill>
                      </a:endParaRPr>
                    </a:p>
                  </a:txBody>
                  <a:tcPr/>
                </a:tc>
              </a:tr>
              <a:tr h="370840">
                <a:tc>
                  <a:txBody>
                    <a:bodyPr/>
                    <a:lstStyle/>
                    <a:p>
                      <a:pPr algn="ctr"/>
                      <a:r>
                        <a:rPr lang="en-GB" sz="2400" dirty="0" smtClean="0">
                          <a:solidFill>
                            <a:srgbClr val="336699"/>
                          </a:solidFill>
                        </a:rPr>
                        <a:t>12</a:t>
                      </a:r>
                      <a:endParaRPr lang="en-GB" sz="24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18</a:t>
                      </a:r>
                      <a:endParaRPr lang="en-GB" sz="2400" dirty="0">
                        <a:solidFill>
                          <a:srgbClr val="336699"/>
                        </a:solidFill>
                      </a:endParaRPr>
                    </a:p>
                  </a:txBody>
                  <a:tcPr/>
                </a:tc>
                <a:tc>
                  <a:txBody>
                    <a:bodyPr/>
                    <a:lstStyle/>
                    <a:p>
                      <a:pPr algn="ctr"/>
                      <a:r>
                        <a:rPr lang="en-GB" sz="2400" dirty="0" smtClean="0">
                          <a:solidFill>
                            <a:srgbClr val="336699"/>
                          </a:solidFill>
                        </a:rPr>
                        <a:t>360</a:t>
                      </a:r>
                      <a:endParaRPr lang="en-GB" sz="2400" dirty="0">
                        <a:solidFill>
                          <a:srgbClr val="336699"/>
                        </a:solidFill>
                      </a:endParaRPr>
                    </a:p>
                  </a:txBody>
                  <a:tcPr/>
                </a:tc>
              </a:tr>
              <a:tr h="370840">
                <a:tc>
                  <a:txBody>
                    <a:bodyPr/>
                    <a:lstStyle/>
                    <a:p>
                      <a:pPr algn="ctr"/>
                      <a:r>
                        <a:rPr lang="en-GB" sz="2400" dirty="0" smtClean="0">
                          <a:solidFill>
                            <a:srgbClr val="336699"/>
                          </a:solidFill>
                        </a:rPr>
                        <a:t>7</a:t>
                      </a:r>
                      <a:endParaRPr lang="en-GB" sz="2400" dirty="0">
                        <a:solidFill>
                          <a:srgbClr val="336699"/>
                        </a:solidFill>
                      </a:endParaRPr>
                    </a:p>
                  </a:txBody>
                  <a:tcPr/>
                </a:tc>
                <a:tc>
                  <a:txBody>
                    <a:bodyPr/>
                    <a:lstStyle/>
                    <a:p>
                      <a:pPr algn="ctr"/>
                      <a:r>
                        <a:rPr lang="en-GB" sz="2400" dirty="0" smtClean="0">
                          <a:solidFill>
                            <a:srgbClr val="336699"/>
                          </a:solidFill>
                        </a:rPr>
                        <a:t>200</a:t>
                      </a:r>
                      <a:endParaRPr lang="en-GB" sz="2400" dirty="0">
                        <a:solidFill>
                          <a:srgbClr val="336699"/>
                        </a:solidFill>
                      </a:endParaRPr>
                    </a:p>
                  </a:txBody>
                  <a:tcPr/>
                </a:tc>
                <a:tc>
                  <a:txBody>
                    <a:bodyPr/>
                    <a:lstStyle/>
                    <a:p>
                      <a:pPr algn="ctr"/>
                      <a:r>
                        <a:rPr lang="en-GB" sz="2400" dirty="0" smtClean="0">
                          <a:solidFill>
                            <a:srgbClr val="336699"/>
                          </a:solidFill>
                        </a:rPr>
                        <a:t>14</a:t>
                      </a:r>
                      <a:endParaRPr lang="en-GB" sz="2400" dirty="0">
                        <a:solidFill>
                          <a:srgbClr val="336699"/>
                        </a:solidFill>
                      </a:endParaRPr>
                    </a:p>
                  </a:txBody>
                  <a:tcPr/>
                </a:tc>
                <a:tc>
                  <a:txBody>
                    <a:bodyPr/>
                    <a:lstStyle/>
                    <a:p>
                      <a:pPr algn="ctr"/>
                      <a:endParaRPr lang="en-GB" sz="2400" dirty="0">
                        <a:solidFill>
                          <a:srgbClr val="336699"/>
                        </a:solidFill>
                      </a:endParaRPr>
                    </a:p>
                  </a:txBody>
                  <a:tcPr/>
                </a:tc>
              </a:tr>
              <a:tr h="370840">
                <a:tc>
                  <a:txBody>
                    <a:bodyPr/>
                    <a:lstStyle/>
                    <a:p>
                      <a:pPr algn="ctr"/>
                      <a:r>
                        <a:rPr lang="en-GB" sz="2400" dirty="0" smtClean="0">
                          <a:solidFill>
                            <a:srgbClr val="336699"/>
                          </a:solidFill>
                        </a:rPr>
                        <a:t>4</a:t>
                      </a:r>
                      <a:endParaRPr lang="en-GB" sz="2400" dirty="0">
                        <a:solidFill>
                          <a:srgbClr val="336699"/>
                        </a:solidFill>
                      </a:endParaRPr>
                    </a:p>
                  </a:txBody>
                  <a:tcPr/>
                </a:tc>
                <a:tc>
                  <a:txBody>
                    <a:bodyPr/>
                    <a:lstStyle/>
                    <a:p>
                      <a:pPr algn="ctr"/>
                      <a:r>
                        <a:rPr lang="en-GB" sz="2400" dirty="0" smtClean="0">
                          <a:solidFill>
                            <a:srgbClr val="336699"/>
                          </a:solidFill>
                        </a:rPr>
                        <a:t>250</a:t>
                      </a:r>
                      <a:endParaRPr lang="en-GB" sz="2400" dirty="0">
                        <a:solidFill>
                          <a:srgbClr val="336699"/>
                        </a:solidFill>
                      </a:endParaRPr>
                    </a:p>
                  </a:txBody>
                  <a:tcPr/>
                </a:tc>
                <a:tc>
                  <a:txBody>
                    <a:bodyPr/>
                    <a:lstStyle/>
                    <a:p>
                      <a:pPr algn="ctr"/>
                      <a:endParaRPr lang="en-GB" sz="2400">
                        <a:solidFill>
                          <a:srgbClr val="336699"/>
                        </a:solidFill>
                      </a:endParaRPr>
                    </a:p>
                  </a:txBody>
                  <a:tcPr/>
                </a:tc>
                <a:tc>
                  <a:txBody>
                    <a:bodyPr/>
                    <a:lstStyle/>
                    <a:p>
                      <a:pPr algn="ctr"/>
                      <a:r>
                        <a:rPr lang="en-GB" sz="2400" dirty="0" smtClean="0">
                          <a:solidFill>
                            <a:srgbClr val="336699"/>
                          </a:solidFill>
                        </a:rPr>
                        <a:t>2000</a:t>
                      </a: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31826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Copy and complete the following table:</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10387553"/>
              </p:ext>
            </p:extLst>
          </p:nvPr>
        </p:nvGraphicFramePr>
        <p:xfrm>
          <a:off x="2032000" y="2427168"/>
          <a:ext cx="8128000" cy="3200400"/>
        </p:xfrm>
        <a:graphic>
          <a:graphicData uri="http://schemas.openxmlformats.org/drawingml/2006/table">
            <a:tbl>
              <a:tblPr firstRow="1" bandRow="1">
                <a:tableStyleId>{5940675A-B579-460E-94D1-54222C63F5DA}</a:tableStyleId>
              </a:tblPr>
              <a:tblGrid>
                <a:gridCol w="2032000"/>
                <a:gridCol w="2032000"/>
                <a:gridCol w="2032000"/>
                <a:gridCol w="2032000"/>
              </a:tblGrid>
              <a:tr h="370840">
                <a:tc>
                  <a:txBody>
                    <a:bodyPr/>
                    <a:lstStyle/>
                    <a:p>
                      <a:pPr algn="ctr"/>
                      <a:r>
                        <a:rPr lang="en-GB" sz="2400" b="1" dirty="0" smtClean="0">
                          <a:solidFill>
                            <a:srgbClr val="336699"/>
                          </a:solidFill>
                        </a:rPr>
                        <a:t>V</a:t>
                      </a:r>
                      <a:r>
                        <a:rPr lang="en-GB" sz="2400" b="1" baseline="-25000" dirty="0" smtClean="0">
                          <a:solidFill>
                            <a:srgbClr val="336699"/>
                          </a:solidFill>
                        </a:rPr>
                        <a:t>1</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1</a:t>
                      </a:r>
                      <a:r>
                        <a:rPr lang="en-GB" sz="2400" b="1" dirty="0" smtClean="0">
                          <a:solidFill>
                            <a:srgbClr val="336699"/>
                          </a:solidFill>
                        </a:rPr>
                        <a:t> (K)</a:t>
                      </a:r>
                      <a:endParaRPr lang="en-GB" sz="2400" b="1" dirty="0">
                        <a:solidFill>
                          <a:srgbClr val="336699"/>
                        </a:solidFill>
                      </a:endParaRPr>
                    </a:p>
                  </a:txBody>
                  <a:tcPr/>
                </a:tc>
                <a:tc>
                  <a:txBody>
                    <a:bodyPr/>
                    <a:lstStyle/>
                    <a:p>
                      <a:pPr algn="ctr"/>
                      <a:r>
                        <a:rPr lang="en-GB" sz="2400" b="1" dirty="0" smtClean="0">
                          <a:solidFill>
                            <a:srgbClr val="336699"/>
                          </a:solidFill>
                        </a:rPr>
                        <a:t>V</a:t>
                      </a:r>
                      <a:r>
                        <a:rPr lang="en-GB" sz="2400" b="1" baseline="-25000" dirty="0" smtClean="0">
                          <a:solidFill>
                            <a:srgbClr val="336699"/>
                          </a:solidFill>
                        </a:rPr>
                        <a:t>2</a:t>
                      </a:r>
                      <a:r>
                        <a:rPr lang="en-GB" sz="2400" b="1" dirty="0" smtClean="0">
                          <a:solidFill>
                            <a:srgbClr val="336699"/>
                          </a:solidFill>
                        </a:rPr>
                        <a:t> (m</a:t>
                      </a:r>
                      <a:r>
                        <a:rPr lang="en-GB" sz="2400" b="1" baseline="30000" dirty="0" smtClean="0">
                          <a:solidFill>
                            <a:srgbClr val="336699"/>
                          </a:solidFill>
                        </a:rPr>
                        <a:t>3</a:t>
                      </a:r>
                      <a:r>
                        <a:rPr lang="en-GB" sz="2400" b="1" dirty="0" smtClean="0">
                          <a:solidFill>
                            <a:srgbClr val="336699"/>
                          </a:solidFill>
                        </a:rPr>
                        <a:t>)</a:t>
                      </a:r>
                      <a:endParaRPr lang="en-GB" sz="2400" b="1" dirty="0">
                        <a:solidFill>
                          <a:srgbClr val="336699"/>
                        </a:solidFill>
                      </a:endParaRPr>
                    </a:p>
                  </a:txBody>
                  <a:tcPr/>
                </a:tc>
                <a:tc>
                  <a:txBody>
                    <a:bodyPr/>
                    <a:lstStyle/>
                    <a:p>
                      <a:pPr algn="ctr"/>
                      <a:r>
                        <a:rPr lang="en-GB" sz="2400" b="1" dirty="0" smtClean="0">
                          <a:solidFill>
                            <a:srgbClr val="336699"/>
                          </a:solidFill>
                        </a:rPr>
                        <a:t>T</a:t>
                      </a:r>
                      <a:r>
                        <a:rPr lang="en-GB" sz="2400" b="1" baseline="-25000" dirty="0" smtClean="0">
                          <a:solidFill>
                            <a:srgbClr val="336699"/>
                          </a:solidFill>
                        </a:rPr>
                        <a:t>2</a:t>
                      </a:r>
                      <a:r>
                        <a:rPr lang="en-GB" sz="2400" b="1" dirty="0" smtClean="0">
                          <a:solidFill>
                            <a:srgbClr val="336699"/>
                          </a:solidFill>
                        </a:rPr>
                        <a:t> (K)</a:t>
                      </a:r>
                      <a:endParaRPr lang="en-GB" sz="2400" b="1" dirty="0">
                        <a:solidFill>
                          <a:srgbClr val="336699"/>
                        </a:solidFill>
                      </a:endParaRPr>
                    </a:p>
                  </a:txBody>
                  <a:tcPr/>
                </a:tc>
              </a:tr>
              <a:tr h="370840">
                <a:tc>
                  <a:txBody>
                    <a:bodyPr/>
                    <a:lstStyle/>
                    <a:p>
                      <a:pPr algn="ctr"/>
                      <a:r>
                        <a:rPr lang="en-GB" sz="2400" b="1" dirty="0" smtClean="0">
                          <a:solidFill>
                            <a:srgbClr val="336699"/>
                          </a:solidFill>
                        </a:rPr>
                        <a:t>6</a:t>
                      </a:r>
                      <a:endParaRPr lang="en-GB" sz="2400" b="1" dirty="0">
                        <a:solidFill>
                          <a:srgbClr val="336699"/>
                        </a:solidFill>
                      </a:endParaRPr>
                    </a:p>
                  </a:txBody>
                  <a:tcPr/>
                </a:tc>
                <a:tc>
                  <a:txBody>
                    <a:bodyPr/>
                    <a:lstStyle/>
                    <a:p>
                      <a:pPr algn="ctr"/>
                      <a:r>
                        <a:rPr lang="en-GB" sz="2400" dirty="0" smtClean="0">
                          <a:solidFill>
                            <a:srgbClr val="336699"/>
                          </a:solidFill>
                        </a:rPr>
                        <a:t>300</a:t>
                      </a:r>
                      <a:endParaRPr lang="en-GB" sz="2400" dirty="0">
                        <a:solidFill>
                          <a:srgbClr val="336699"/>
                        </a:solidFill>
                      </a:endParaRPr>
                    </a:p>
                  </a:txBody>
                  <a:tcPr/>
                </a:tc>
                <a:tc>
                  <a:txBody>
                    <a:bodyPr/>
                    <a:lstStyle/>
                    <a:p>
                      <a:pPr algn="ctr"/>
                      <a:r>
                        <a:rPr lang="en-GB" sz="2400" dirty="0" smtClean="0">
                          <a:solidFill>
                            <a:srgbClr val="336699"/>
                          </a:solidFill>
                        </a:rPr>
                        <a:t>12</a:t>
                      </a:r>
                      <a:endParaRPr lang="en-GB" sz="2400" dirty="0">
                        <a:solidFill>
                          <a:srgbClr val="336699"/>
                        </a:solidFill>
                      </a:endParaRPr>
                    </a:p>
                  </a:txBody>
                  <a:tcPr/>
                </a:tc>
                <a:tc>
                  <a:txBody>
                    <a:bodyPr/>
                    <a:lstStyle/>
                    <a:p>
                      <a:pPr algn="ctr"/>
                      <a:r>
                        <a:rPr lang="en-GB" sz="2400" dirty="0" smtClean="0">
                          <a:solidFill>
                            <a:srgbClr val="336699"/>
                          </a:solidFill>
                        </a:rPr>
                        <a:t>600</a:t>
                      </a:r>
                      <a:endParaRPr lang="en-GB" sz="2400" dirty="0">
                        <a:solidFill>
                          <a:srgbClr val="336699"/>
                        </a:solidFill>
                      </a:endParaRPr>
                    </a:p>
                  </a:txBody>
                  <a:tcPr/>
                </a:tc>
              </a:tr>
              <a:tr h="370840">
                <a:tc>
                  <a:txBody>
                    <a:bodyPr/>
                    <a:lstStyle/>
                    <a:p>
                      <a:pPr algn="ctr"/>
                      <a:r>
                        <a:rPr lang="en-GB" sz="2400" b="1" dirty="0" smtClean="0">
                          <a:solidFill>
                            <a:srgbClr val="336699"/>
                          </a:solidFill>
                        </a:rPr>
                        <a:t>21</a:t>
                      </a:r>
                      <a:endParaRPr lang="en-GB" sz="2400" b="1" dirty="0">
                        <a:solidFill>
                          <a:srgbClr val="336699"/>
                        </a:solidFill>
                      </a:endParaRPr>
                    </a:p>
                  </a:txBody>
                  <a:tcPr/>
                </a:tc>
                <a:tc>
                  <a:txBody>
                    <a:bodyPr/>
                    <a:lstStyle/>
                    <a:p>
                      <a:pPr algn="ctr"/>
                      <a:r>
                        <a:rPr lang="en-GB" sz="2400" dirty="0" smtClean="0">
                          <a:solidFill>
                            <a:srgbClr val="336699"/>
                          </a:solidFill>
                        </a:rPr>
                        <a:t>490</a:t>
                      </a:r>
                      <a:endParaRPr lang="en-GB" sz="2400" dirty="0">
                        <a:solidFill>
                          <a:srgbClr val="336699"/>
                        </a:solidFill>
                      </a:endParaRPr>
                    </a:p>
                  </a:txBody>
                  <a:tcPr/>
                </a:tc>
                <a:tc>
                  <a:txBody>
                    <a:bodyPr/>
                    <a:lstStyle/>
                    <a:p>
                      <a:pPr algn="ctr"/>
                      <a:r>
                        <a:rPr lang="en-GB" sz="2400" dirty="0" smtClean="0">
                          <a:solidFill>
                            <a:srgbClr val="336699"/>
                          </a:solidFill>
                        </a:rPr>
                        <a:t>3</a:t>
                      </a:r>
                      <a:endParaRPr lang="en-GB" sz="2400" dirty="0">
                        <a:solidFill>
                          <a:srgbClr val="336699"/>
                        </a:solidFill>
                      </a:endParaRPr>
                    </a:p>
                  </a:txBody>
                  <a:tcPr/>
                </a:tc>
                <a:tc>
                  <a:txBody>
                    <a:bodyPr/>
                    <a:lstStyle/>
                    <a:p>
                      <a:pPr algn="ctr"/>
                      <a:r>
                        <a:rPr lang="en-GB" sz="2400" dirty="0" smtClean="0">
                          <a:solidFill>
                            <a:srgbClr val="336699"/>
                          </a:solidFill>
                        </a:rPr>
                        <a:t>70</a:t>
                      </a:r>
                      <a:endParaRPr lang="en-GB" sz="2400" dirty="0">
                        <a:solidFill>
                          <a:srgbClr val="336699"/>
                        </a:solidFill>
                      </a:endParaRPr>
                    </a:p>
                  </a:txBody>
                  <a:tcPr/>
                </a:tc>
              </a:tr>
              <a:tr h="370840">
                <a:tc>
                  <a:txBody>
                    <a:bodyPr/>
                    <a:lstStyle/>
                    <a:p>
                      <a:pPr algn="ctr"/>
                      <a:r>
                        <a:rPr lang="en-GB" sz="2400" dirty="0" smtClean="0">
                          <a:solidFill>
                            <a:srgbClr val="336699"/>
                          </a:solidFill>
                        </a:rPr>
                        <a:t>3</a:t>
                      </a:r>
                      <a:endParaRPr lang="en-GB" sz="2400" dirty="0">
                        <a:solidFill>
                          <a:srgbClr val="336699"/>
                        </a:solidFill>
                      </a:endParaRPr>
                    </a:p>
                  </a:txBody>
                  <a:tcPr/>
                </a:tc>
                <a:tc>
                  <a:txBody>
                    <a:bodyPr/>
                    <a:lstStyle/>
                    <a:p>
                      <a:pPr algn="ctr"/>
                      <a:r>
                        <a:rPr lang="en-GB" sz="2400" b="1" dirty="0" smtClean="0">
                          <a:solidFill>
                            <a:srgbClr val="336699"/>
                          </a:solidFill>
                        </a:rPr>
                        <a:t>800</a:t>
                      </a:r>
                      <a:endParaRPr lang="en-GB" sz="2400" b="1" dirty="0">
                        <a:solidFill>
                          <a:srgbClr val="336699"/>
                        </a:solidFill>
                      </a:endParaRPr>
                    </a:p>
                  </a:txBody>
                  <a:tcPr/>
                </a:tc>
                <a:tc>
                  <a:txBody>
                    <a:bodyPr/>
                    <a:lstStyle/>
                    <a:p>
                      <a:pPr algn="ctr"/>
                      <a:r>
                        <a:rPr lang="en-GB" sz="2400" dirty="0" smtClean="0">
                          <a:solidFill>
                            <a:srgbClr val="336699"/>
                          </a:solidFill>
                        </a:rPr>
                        <a:t>1.5</a:t>
                      </a:r>
                      <a:endParaRPr lang="en-GB" sz="2400" dirty="0">
                        <a:solidFill>
                          <a:srgbClr val="336699"/>
                        </a:solidFill>
                      </a:endParaRPr>
                    </a:p>
                  </a:txBody>
                  <a:tcPr/>
                </a:tc>
                <a:tc>
                  <a:txBody>
                    <a:bodyPr/>
                    <a:lstStyle/>
                    <a:p>
                      <a:pPr algn="ctr"/>
                      <a:r>
                        <a:rPr lang="en-GB" sz="2400" dirty="0" smtClean="0">
                          <a:solidFill>
                            <a:srgbClr val="336699"/>
                          </a:solidFill>
                        </a:rPr>
                        <a:t>400</a:t>
                      </a:r>
                      <a:endParaRPr lang="en-GB" sz="2400" dirty="0">
                        <a:solidFill>
                          <a:srgbClr val="336699"/>
                        </a:solidFill>
                      </a:endParaRPr>
                    </a:p>
                  </a:txBody>
                  <a:tcPr/>
                </a:tc>
              </a:tr>
              <a:tr h="370840">
                <a:tc>
                  <a:txBody>
                    <a:bodyPr/>
                    <a:lstStyle/>
                    <a:p>
                      <a:pPr algn="ctr"/>
                      <a:r>
                        <a:rPr lang="en-GB" sz="2400" dirty="0" smtClean="0">
                          <a:solidFill>
                            <a:srgbClr val="336699"/>
                          </a:solidFill>
                        </a:rPr>
                        <a:t>12</a:t>
                      </a:r>
                      <a:endParaRPr lang="en-GB" sz="2400" dirty="0">
                        <a:solidFill>
                          <a:srgbClr val="336699"/>
                        </a:solidFill>
                      </a:endParaRPr>
                    </a:p>
                  </a:txBody>
                  <a:tcPr/>
                </a:tc>
                <a:tc>
                  <a:txBody>
                    <a:bodyPr/>
                    <a:lstStyle/>
                    <a:p>
                      <a:pPr algn="ctr"/>
                      <a:r>
                        <a:rPr lang="en-GB" sz="2400" b="1" dirty="0" smtClean="0">
                          <a:solidFill>
                            <a:srgbClr val="336699"/>
                          </a:solidFill>
                        </a:rPr>
                        <a:t>240</a:t>
                      </a:r>
                      <a:endParaRPr lang="en-GB" sz="2400" b="1" dirty="0">
                        <a:solidFill>
                          <a:srgbClr val="336699"/>
                        </a:solidFill>
                      </a:endParaRPr>
                    </a:p>
                  </a:txBody>
                  <a:tcPr/>
                </a:tc>
                <a:tc>
                  <a:txBody>
                    <a:bodyPr/>
                    <a:lstStyle/>
                    <a:p>
                      <a:pPr algn="ctr"/>
                      <a:r>
                        <a:rPr lang="en-GB" sz="2400" dirty="0" smtClean="0">
                          <a:solidFill>
                            <a:srgbClr val="336699"/>
                          </a:solidFill>
                        </a:rPr>
                        <a:t>18</a:t>
                      </a:r>
                      <a:endParaRPr lang="en-GB" sz="2400" dirty="0">
                        <a:solidFill>
                          <a:srgbClr val="336699"/>
                        </a:solidFill>
                      </a:endParaRPr>
                    </a:p>
                  </a:txBody>
                  <a:tcPr/>
                </a:tc>
                <a:tc>
                  <a:txBody>
                    <a:bodyPr/>
                    <a:lstStyle/>
                    <a:p>
                      <a:pPr algn="ctr"/>
                      <a:r>
                        <a:rPr lang="en-GB" sz="2400" dirty="0" smtClean="0">
                          <a:solidFill>
                            <a:srgbClr val="336699"/>
                          </a:solidFill>
                        </a:rPr>
                        <a:t>360</a:t>
                      </a:r>
                      <a:endParaRPr lang="en-GB" sz="2400" dirty="0">
                        <a:solidFill>
                          <a:srgbClr val="336699"/>
                        </a:solidFill>
                      </a:endParaRPr>
                    </a:p>
                  </a:txBody>
                  <a:tcPr/>
                </a:tc>
              </a:tr>
              <a:tr h="370840">
                <a:tc>
                  <a:txBody>
                    <a:bodyPr/>
                    <a:lstStyle/>
                    <a:p>
                      <a:pPr algn="ctr"/>
                      <a:r>
                        <a:rPr lang="en-GB" sz="2400" dirty="0" smtClean="0">
                          <a:solidFill>
                            <a:srgbClr val="336699"/>
                          </a:solidFill>
                        </a:rPr>
                        <a:t>7</a:t>
                      </a:r>
                      <a:endParaRPr lang="en-GB" sz="2400" dirty="0">
                        <a:solidFill>
                          <a:srgbClr val="336699"/>
                        </a:solidFill>
                      </a:endParaRPr>
                    </a:p>
                  </a:txBody>
                  <a:tcPr/>
                </a:tc>
                <a:tc>
                  <a:txBody>
                    <a:bodyPr/>
                    <a:lstStyle/>
                    <a:p>
                      <a:pPr algn="ctr"/>
                      <a:r>
                        <a:rPr lang="en-GB" sz="2400" dirty="0" smtClean="0">
                          <a:solidFill>
                            <a:srgbClr val="336699"/>
                          </a:solidFill>
                        </a:rPr>
                        <a:t>200</a:t>
                      </a:r>
                      <a:endParaRPr lang="en-GB" sz="2400" dirty="0">
                        <a:solidFill>
                          <a:srgbClr val="336699"/>
                        </a:solidFill>
                      </a:endParaRPr>
                    </a:p>
                  </a:txBody>
                  <a:tcPr/>
                </a:tc>
                <a:tc>
                  <a:txBody>
                    <a:bodyPr/>
                    <a:lstStyle/>
                    <a:p>
                      <a:pPr algn="ctr"/>
                      <a:r>
                        <a:rPr lang="en-GB" sz="2400" dirty="0" smtClean="0">
                          <a:solidFill>
                            <a:srgbClr val="336699"/>
                          </a:solidFill>
                        </a:rPr>
                        <a:t>14</a:t>
                      </a:r>
                      <a:endParaRPr lang="en-GB" sz="2400" dirty="0">
                        <a:solidFill>
                          <a:srgbClr val="336699"/>
                        </a:solidFill>
                      </a:endParaRPr>
                    </a:p>
                  </a:txBody>
                  <a:tcPr/>
                </a:tc>
                <a:tc>
                  <a:txBody>
                    <a:bodyPr/>
                    <a:lstStyle/>
                    <a:p>
                      <a:pPr algn="ctr"/>
                      <a:r>
                        <a:rPr lang="en-GB" sz="2400" b="1" dirty="0" smtClean="0">
                          <a:solidFill>
                            <a:srgbClr val="336699"/>
                          </a:solidFill>
                        </a:rPr>
                        <a:t>400</a:t>
                      </a:r>
                      <a:endParaRPr lang="en-GB" sz="2400" b="1" dirty="0">
                        <a:solidFill>
                          <a:srgbClr val="336699"/>
                        </a:solidFill>
                      </a:endParaRPr>
                    </a:p>
                  </a:txBody>
                  <a:tcPr/>
                </a:tc>
              </a:tr>
              <a:tr h="370840">
                <a:tc>
                  <a:txBody>
                    <a:bodyPr/>
                    <a:lstStyle/>
                    <a:p>
                      <a:pPr algn="ctr"/>
                      <a:r>
                        <a:rPr lang="en-GB" sz="2400" dirty="0" smtClean="0">
                          <a:solidFill>
                            <a:srgbClr val="336699"/>
                          </a:solidFill>
                        </a:rPr>
                        <a:t>4</a:t>
                      </a:r>
                      <a:endParaRPr lang="en-GB" sz="2400" dirty="0">
                        <a:solidFill>
                          <a:srgbClr val="336699"/>
                        </a:solidFill>
                      </a:endParaRPr>
                    </a:p>
                  </a:txBody>
                  <a:tcPr/>
                </a:tc>
                <a:tc>
                  <a:txBody>
                    <a:bodyPr/>
                    <a:lstStyle/>
                    <a:p>
                      <a:pPr algn="ctr"/>
                      <a:r>
                        <a:rPr lang="en-GB" sz="2400" dirty="0" smtClean="0">
                          <a:solidFill>
                            <a:srgbClr val="336699"/>
                          </a:solidFill>
                        </a:rPr>
                        <a:t>250</a:t>
                      </a:r>
                      <a:endParaRPr lang="en-GB" sz="2400" dirty="0">
                        <a:solidFill>
                          <a:srgbClr val="336699"/>
                        </a:solidFill>
                      </a:endParaRPr>
                    </a:p>
                  </a:txBody>
                  <a:tcPr/>
                </a:tc>
                <a:tc>
                  <a:txBody>
                    <a:bodyPr/>
                    <a:lstStyle/>
                    <a:p>
                      <a:pPr algn="ctr"/>
                      <a:r>
                        <a:rPr lang="en-GB" sz="2400" b="1" dirty="0" smtClean="0">
                          <a:solidFill>
                            <a:srgbClr val="336699"/>
                          </a:solidFill>
                        </a:rPr>
                        <a:t>32</a:t>
                      </a:r>
                      <a:endParaRPr lang="en-GB" sz="2400" b="1" dirty="0">
                        <a:solidFill>
                          <a:srgbClr val="336699"/>
                        </a:solidFill>
                      </a:endParaRPr>
                    </a:p>
                  </a:txBody>
                  <a:tcPr/>
                </a:tc>
                <a:tc>
                  <a:txBody>
                    <a:bodyPr/>
                    <a:lstStyle/>
                    <a:p>
                      <a:pPr algn="ctr"/>
                      <a:r>
                        <a:rPr lang="en-GB" sz="2400" dirty="0" smtClean="0">
                          <a:solidFill>
                            <a:srgbClr val="336699"/>
                          </a:solidFill>
                        </a:rPr>
                        <a:t>2000</a:t>
                      </a:r>
                      <a:endParaRPr lang="en-GB" sz="2400" dirty="0">
                        <a:solidFill>
                          <a:srgbClr val="336699"/>
                        </a:solidFill>
                      </a:endParaRPr>
                    </a:p>
                  </a:txBody>
                  <a:tcPr/>
                </a:tc>
              </a:tr>
            </a:tbl>
          </a:graphicData>
        </a:graphic>
      </p:graphicFrame>
    </p:spTree>
    <p:extLst>
      <p:ext uri="{BB962C8B-B14F-4D97-AF65-F5344CB8AC3E}">
        <p14:creationId xmlns:p14="http://schemas.microsoft.com/office/powerpoint/2010/main" val="419536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Boyle’s Law, Gay-Lussac’s Law and Charles’ Law can be combined into the </a:t>
            </a:r>
            <a:r>
              <a:rPr lang="en-GB" b="1" dirty="0" smtClean="0">
                <a:solidFill>
                  <a:srgbClr val="336699"/>
                </a:solidFill>
              </a:rPr>
              <a:t>General Gas Equation</a:t>
            </a:r>
            <a:r>
              <a:rPr lang="en-GB" dirty="0" smtClean="0">
                <a:solidFill>
                  <a:srgbClr val="336699"/>
                </a:solidFill>
              </a:rPr>
              <a:t>.</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4455223" y="3043946"/>
            <a:ext cx="3281553" cy="1160145"/>
          </a:xfrm>
          <a:prstGeom prst="rect">
            <a:avLst/>
          </a:prstGeom>
        </p:spPr>
      </p:pic>
    </p:spTree>
    <p:extLst>
      <p:ext uri="{BB962C8B-B14F-4D97-AF65-F5344CB8AC3E}">
        <p14:creationId xmlns:p14="http://schemas.microsoft.com/office/powerpoint/2010/main" val="16663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u="sng" dirty="0" smtClean="0">
                <a:solidFill>
                  <a:srgbClr val="336699"/>
                </a:solidFill>
              </a:rPr>
              <a:t>General Gas Equation – Example</a:t>
            </a:r>
          </a:p>
          <a:p>
            <a:pPr marL="0" indent="0">
              <a:buNone/>
            </a:pPr>
            <a:r>
              <a:rPr lang="en-GB" dirty="0" smtClean="0">
                <a:solidFill>
                  <a:srgbClr val="336699"/>
                </a:solidFill>
              </a:rPr>
              <a:t>A flexible container has a volume of 0.14 m</a:t>
            </a:r>
            <a:r>
              <a:rPr lang="en-GB" baseline="30000" dirty="0" smtClean="0">
                <a:solidFill>
                  <a:srgbClr val="336699"/>
                </a:solidFill>
              </a:rPr>
              <a:t>3</a:t>
            </a:r>
            <a:r>
              <a:rPr lang="en-GB" dirty="0" smtClean="0">
                <a:solidFill>
                  <a:srgbClr val="336699"/>
                </a:solidFill>
              </a:rPr>
              <a:t> when the temperature is 290 K and the pressure is 1 x 10</a:t>
            </a:r>
            <a:r>
              <a:rPr lang="en-GB" baseline="30000" dirty="0" smtClean="0">
                <a:solidFill>
                  <a:srgbClr val="336699"/>
                </a:solidFill>
              </a:rPr>
              <a:t>5</a:t>
            </a:r>
            <a:r>
              <a:rPr lang="en-GB" dirty="0" smtClean="0">
                <a:solidFill>
                  <a:srgbClr val="336699"/>
                </a:solidFill>
              </a:rPr>
              <a:t> Pa. When the temperature doubles and the pressure trebles, calculate the volume of the container.</a:t>
            </a:r>
          </a:p>
          <a:p>
            <a:pPr marL="0" indent="0">
              <a:buNone/>
            </a:pPr>
            <a:r>
              <a:rPr lang="en-GB" b="1" u="sng" dirty="0" smtClean="0">
                <a:solidFill>
                  <a:srgbClr val="336699"/>
                </a:solidFill>
              </a:rPr>
              <a:t>Solution</a:t>
            </a:r>
          </a:p>
          <a:p>
            <a:pPr marL="0" indent="0">
              <a:buNone/>
            </a:pPr>
            <a:r>
              <a:rPr lang="en-GB" dirty="0">
                <a:solidFill>
                  <a:srgbClr val="336699"/>
                </a:solidFill>
              </a:rPr>
              <a:t>p</a:t>
            </a:r>
            <a:r>
              <a:rPr lang="en-GB" dirty="0" smtClean="0">
                <a:solidFill>
                  <a:srgbClr val="336699"/>
                </a:solidFill>
              </a:rPr>
              <a:t> V / T = constant</a:t>
            </a:r>
          </a:p>
          <a:p>
            <a:pPr marL="0" indent="0">
              <a:buNone/>
            </a:pPr>
            <a:r>
              <a:rPr lang="en-GB" dirty="0" smtClean="0">
                <a:solidFill>
                  <a:srgbClr val="336699"/>
                </a:solidFill>
              </a:rPr>
              <a:t>1 x 10</a:t>
            </a:r>
            <a:r>
              <a:rPr lang="en-GB" baseline="30000" dirty="0" smtClean="0">
                <a:solidFill>
                  <a:srgbClr val="336699"/>
                </a:solidFill>
              </a:rPr>
              <a:t>5</a:t>
            </a:r>
            <a:r>
              <a:rPr lang="en-GB" dirty="0" smtClean="0">
                <a:solidFill>
                  <a:srgbClr val="336699"/>
                </a:solidFill>
              </a:rPr>
              <a:t> x 0.14 / 290 = 48.3</a:t>
            </a:r>
          </a:p>
          <a:p>
            <a:pPr marL="0" indent="0">
              <a:buNone/>
            </a:pPr>
            <a:r>
              <a:rPr lang="en-GB" dirty="0">
                <a:solidFill>
                  <a:srgbClr val="336699"/>
                </a:solidFill>
              </a:rPr>
              <a:t>3</a:t>
            </a:r>
            <a:r>
              <a:rPr lang="en-GB" dirty="0" smtClean="0">
                <a:solidFill>
                  <a:srgbClr val="336699"/>
                </a:solidFill>
              </a:rPr>
              <a:t> x 10</a:t>
            </a:r>
            <a:r>
              <a:rPr lang="en-GB" baseline="30000" dirty="0" smtClean="0">
                <a:solidFill>
                  <a:srgbClr val="336699"/>
                </a:solidFill>
              </a:rPr>
              <a:t>5</a:t>
            </a:r>
            <a:r>
              <a:rPr lang="en-GB" dirty="0" smtClean="0">
                <a:solidFill>
                  <a:srgbClr val="336699"/>
                </a:solidFill>
              </a:rPr>
              <a:t> x V / 580 = 48.3</a:t>
            </a:r>
          </a:p>
          <a:p>
            <a:pPr marL="0" indent="0">
              <a:buNone/>
            </a:pPr>
            <a:r>
              <a:rPr lang="en-GB" dirty="0" smtClean="0">
                <a:solidFill>
                  <a:srgbClr val="336699"/>
                </a:solidFill>
              </a:rPr>
              <a:t>V = 0.09 m</a:t>
            </a:r>
            <a:r>
              <a:rPr lang="en-GB" baseline="30000" dirty="0" smtClean="0">
                <a:solidFill>
                  <a:srgbClr val="336699"/>
                </a:solidFill>
              </a:rPr>
              <a:t>3</a:t>
            </a:r>
          </a:p>
          <a:p>
            <a:pPr marL="0" indent="0">
              <a:buNone/>
            </a:pPr>
            <a:endParaRPr lang="en-GB" dirty="0"/>
          </a:p>
        </p:txBody>
      </p:sp>
    </p:spTree>
    <p:extLst>
      <p:ext uri="{BB962C8B-B14F-4D97-AF65-F5344CB8AC3E}">
        <p14:creationId xmlns:p14="http://schemas.microsoft.com/office/powerpoint/2010/main" val="15345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dirty="0" smtClean="0">
                <a:solidFill>
                  <a:srgbClr val="336699"/>
                </a:solidFill>
              </a:rPr>
              <a:t>The pressure equation can be represented as a triangle:</a:t>
            </a:r>
          </a:p>
          <a:p>
            <a:pPr marL="0" indent="0" algn="ctr">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3967734" y="2323094"/>
            <a:ext cx="4256532" cy="3083814"/>
          </a:xfrm>
          <a:prstGeom prst="rect">
            <a:avLst/>
          </a:prstGeom>
        </p:spPr>
      </p:pic>
    </p:spTree>
    <p:extLst>
      <p:ext uri="{BB962C8B-B14F-4D97-AF65-F5344CB8AC3E}">
        <p14:creationId xmlns:p14="http://schemas.microsoft.com/office/powerpoint/2010/main" val="16989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Review Questions</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a:solidFill>
                  <a:srgbClr val="336699"/>
                </a:solidFill>
              </a:rPr>
              <a:t>Q.1.</a:t>
            </a:r>
            <a:r>
              <a:rPr lang="en-GB" dirty="0">
                <a:solidFill>
                  <a:srgbClr val="336699"/>
                </a:solidFill>
              </a:rPr>
              <a:t> </a:t>
            </a:r>
            <a:r>
              <a:rPr lang="en-GB" dirty="0" smtClean="0">
                <a:solidFill>
                  <a:srgbClr val="336699"/>
                </a:solidFill>
              </a:rPr>
              <a:t>Explain why diggers </a:t>
            </a:r>
            <a:r>
              <a:rPr lang="en-GB" dirty="0">
                <a:solidFill>
                  <a:srgbClr val="336699"/>
                </a:solidFill>
              </a:rPr>
              <a:t>that work on soft, muddy ground need to have such huge </a:t>
            </a:r>
            <a:r>
              <a:rPr lang="en-GB" dirty="0" smtClean="0">
                <a:solidFill>
                  <a:srgbClr val="336699"/>
                </a:solidFill>
              </a:rPr>
              <a:t>tyres.</a:t>
            </a:r>
            <a:endParaRPr lang="en-GB" dirty="0">
              <a:solidFill>
                <a:srgbClr val="336699"/>
              </a:solidFill>
            </a:endParaRPr>
          </a:p>
          <a:p>
            <a:pPr marL="0" indent="0">
              <a:buNone/>
            </a:pPr>
            <a:r>
              <a:rPr lang="en-GB" b="1" dirty="0" smtClean="0">
                <a:solidFill>
                  <a:srgbClr val="336699"/>
                </a:solidFill>
              </a:rPr>
              <a:t>Q.2.</a:t>
            </a:r>
            <a:r>
              <a:rPr lang="en-GB" dirty="0" smtClean="0">
                <a:solidFill>
                  <a:srgbClr val="336699"/>
                </a:solidFill>
              </a:rPr>
              <a:t> A ballerina, mass 56 kg, is able to balance on an area of 1 x 10</a:t>
            </a:r>
            <a:r>
              <a:rPr lang="en-GB" baseline="30000" dirty="0" smtClean="0">
                <a:solidFill>
                  <a:srgbClr val="336699"/>
                </a:solidFill>
              </a:rPr>
              <a:t>-4</a:t>
            </a:r>
            <a:r>
              <a:rPr lang="en-GB" dirty="0" smtClean="0">
                <a:solidFill>
                  <a:srgbClr val="336699"/>
                </a:solidFill>
              </a:rPr>
              <a:t>m</a:t>
            </a:r>
            <a:r>
              <a:rPr lang="en-GB" baseline="30000" dirty="0" smtClean="0">
                <a:solidFill>
                  <a:srgbClr val="336699"/>
                </a:solidFill>
              </a:rPr>
              <a:t>2</a:t>
            </a:r>
            <a:r>
              <a:rPr lang="en-GB" dirty="0" smtClean="0">
                <a:solidFill>
                  <a:srgbClr val="336699"/>
                </a:solidFill>
              </a:rPr>
              <a:t>. Calculate the pressure they are able to exert on the surface.</a:t>
            </a:r>
          </a:p>
          <a:p>
            <a:pPr marL="0" indent="0">
              <a:buNone/>
            </a:pPr>
            <a:r>
              <a:rPr lang="en-GB" b="1" dirty="0" smtClean="0">
                <a:solidFill>
                  <a:srgbClr val="336699"/>
                </a:solidFill>
              </a:rPr>
              <a:t>Q.3.</a:t>
            </a:r>
            <a:r>
              <a:rPr lang="en-GB" dirty="0" smtClean="0">
                <a:solidFill>
                  <a:srgbClr val="336699"/>
                </a:solidFill>
              </a:rPr>
              <a:t> </a:t>
            </a:r>
            <a:r>
              <a:rPr lang="en-GB" dirty="0">
                <a:solidFill>
                  <a:srgbClr val="336699"/>
                </a:solidFill>
              </a:rPr>
              <a:t>A</a:t>
            </a:r>
            <a:r>
              <a:rPr lang="en-GB" dirty="0" smtClean="0">
                <a:solidFill>
                  <a:srgbClr val="336699"/>
                </a:solidFill>
              </a:rPr>
              <a:t> solid at a temperature of -</a:t>
            </a:r>
            <a:r>
              <a:rPr lang="en-GB" dirty="0" smtClean="0">
                <a:solidFill>
                  <a:srgbClr val="336699"/>
                </a:solidFill>
              </a:rPr>
              <a:t>10 </a:t>
            </a:r>
            <a:r>
              <a:rPr lang="en-GB" baseline="30000" dirty="0" smtClean="0">
                <a:solidFill>
                  <a:srgbClr val="336699"/>
                </a:solidFill>
              </a:rPr>
              <a:t>o</a:t>
            </a:r>
            <a:r>
              <a:rPr lang="en-GB" dirty="0" smtClean="0">
                <a:solidFill>
                  <a:srgbClr val="336699"/>
                </a:solidFill>
              </a:rPr>
              <a:t>C </a:t>
            </a:r>
            <a:r>
              <a:rPr lang="en-GB" dirty="0" smtClean="0">
                <a:solidFill>
                  <a:srgbClr val="336699"/>
                </a:solidFill>
              </a:rPr>
              <a:t>is heated until it becomes a liquid at </a:t>
            </a:r>
            <a:r>
              <a:rPr lang="en-GB" dirty="0" smtClean="0">
                <a:solidFill>
                  <a:srgbClr val="336699"/>
                </a:solidFill>
              </a:rPr>
              <a:t>60 </a:t>
            </a:r>
            <a:r>
              <a:rPr lang="en-GB" baseline="30000" dirty="0" smtClean="0">
                <a:solidFill>
                  <a:srgbClr val="336699"/>
                </a:solidFill>
              </a:rPr>
              <a:t>o</a:t>
            </a:r>
            <a:r>
              <a:rPr lang="en-GB" dirty="0" smtClean="0">
                <a:solidFill>
                  <a:srgbClr val="336699"/>
                </a:solidFill>
              </a:rPr>
              <a:t>C</a:t>
            </a:r>
            <a:r>
              <a:rPr lang="en-GB" dirty="0" smtClean="0">
                <a:solidFill>
                  <a:srgbClr val="336699"/>
                </a:solidFill>
              </a:rPr>
              <a:t>. State this temperature change in kelvins.</a:t>
            </a:r>
          </a:p>
          <a:p>
            <a:pPr marL="0" indent="0">
              <a:buNone/>
            </a:pPr>
            <a:r>
              <a:rPr lang="en-GB" b="1" dirty="0">
                <a:solidFill>
                  <a:srgbClr val="336699"/>
                </a:solidFill>
              </a:rPr>
              <a:t>Q.4.</a:t>
            </a:r>
            <a:r>
              <a:rPr lang="en-GB" dirty="0">
                <a:solidFill>
                  <a:srgbClr val="336699"/>
                </a:solidFill>
              </a:rPr>
              <a:t> The volume of trapped air in a Boyle’s law experiment changes from </a:t>
            </a:r>
            <a:r>
              <a:rPr lang="en-GB" dirty="0" smtClean="0">
                <a:solidFill>
                  <a:srgbClr val="336699"/>
                </a:solidFill>
              </a:rPr>
              <a:t>200 ml </a:t>
            </a:r>
            <a:r>
              <a:rPr lang="en-GB" dirty="0">
                <a:solidFill>
                  <a:srgbClr val="336699"/>
                </a:solidFill>
              </a:rPr>
              <a:t>to </a:t>
            </a:r>
            <a:r>
              <a:rPr lang="en-GB" dirty="0" smtClean="0">
                <a:solidFill>
                  <a:srgbClr val="336699"/>
                </a:solidFill>
              </a:rPr>
              <a:t>50 ml</a:t>
            </a:r>
            <a:r>
              <a:rPr lang="en-GB" dirty="0">
                <a:solidFill>
                  <a:srgbClr val="336699"/>
                </a:solidFill>
              </a:rPr>
              <a:t>. If the starting pressure is </a:t>
            </a:r>
            <a:r>
              <a:rPr lang="en-GB" dirty="0" smtClean="0">
                <a:solidFill>
                  <a:srgbClr val="336699"/>
                </a:solidFill>
              </a:rPr>
              <a:t>100 </a:t>
            </a:r>
            <a:r>
              <a:rPr lang="en-GB" dirty="0" err="1" smtClean="0">
                <a:solidFill>
                  <a:srgbClr val="336699"/>
                </a:solidFill>
              </a:rPr>
              <a:t>kPa</a:t>
            </a:r>
            <a:r>
              <a:rPr lang="en-GB" dirty="0">
                <a:solidFill>
                  <a:srgbClr val="336699"/>
                </a:solidFill>
              </a:rPr>
              <a:t>, calculate the final </a:t>
            </a:r>
            <a:r>
              <a:rPr lang="en-GB" dirty="0" smtClean="0">
                <a:solidFill>
                  <a:srgbClr val="336699"/>
                </a:solidFill>
              </a:rPr>
              <a:t>pressure.  </a:t>
            </a:r>
          </a:p>
          <a:p>
            <a:pPr marL="0" indent="0">
              <a:buNone/>
            </a:pPr>
            <a:endParaRPr lang="en-GB" dirty="0"/>
          </a:p>
        </p:txBody>
      </p:sp>
    </p:spTree>
    <p:extLst>
      <p:ext uri="{BB962C8B-B14F-4D97-AF65-F5344CB8AC3E}">
        <p14:creationId xmlns:p14="http://schemas.microsoft.com/office/powerpoint/2010/main" val="9523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Review Questions</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a:solidFill>
                  <a:srgbClr val="336699"/>
                </a:solidFill>
              </a:rPr>
              <a:t>Q.5.</a:t>
            </a:r>
            <a:r>
              <a:rPr lang="en-GB" dirty="0">
                <a:solidFill>
                  <a:srgbClr val="336699"/>
                </a:solidFill>
              </a:rPr>
              <a:t> The pressure in a diver’s oxygen tank is </a:t>
            </a:r>
            <a:r>
              <a:rPr lang="en-GB" dirty="0" smtClean="0">
                <a:solidFill>
                  <a:srgbClr val="336699"/>
                </a:solidFill>
              </a:rPr>
              <a:t>100 </a:t>
            </a:r>
            <a:r>
              <a:rPr lang="en-GB" dirty="0" err="1" smtClean="0">
                <a:solidFill>
                  <a:srgbClr val="336699"/>
                </a:solidFill>
              </a:rPr>
              <a:t>kPa</a:t>
            </a:r>
            <a:r>
              <a:rPr lang="en-GB" dirty="0" smtClean="0">
                <a:solidFill>
                  <a:srgbClr val="336699"/>
                </a:solidFill>
              </a:rPr>
              <a:t> </a:t>
            </a:r>
            <a:r>
              <a:rPr lang="en-GB" dirty="0">
                <a:solidFill>
                  <a:srgbClr val="336699"/>
                </a:solidFill>
              </a:rPr>
              <a:t>when the temperature is </a:t>
            </a:r>
            <a:r>
              <a:rPr lang="en-GB" dirty="0" smtClean="0">
                <a:solidFill>
                  <a:srgbClr val="336699"/>
                </a:solidFill>
              </a:rPr>
              <a:t>295 K</a:t>
            </a:r>
            <a:r>
              <a:rPr lang="en-GB" dirty="0">
                <a:solidFill>
                  <a:srgbClr val="336699"/>
                </a:solidFill>
              </a:rPr>
              <a:t>. Calculate the pressure in the tank when the temperature drops to </a:t>
            </a:r>
            <a:r>
              <a:rPr lang="en-GB" dirty="0" smtClean="0">
                <a:solidFill>
                  <a:srgbClr val="336699"/>
                </a:solidFill>
              </a:rPr>
              <a:t>280 K.</a:t>
            </a:r>
          </a:p>
          <a:p>
            <a:pPr marL="0" indent="0">
              <a:buNone/>
            </a:pPr>
            <a:r>
              <a:rPr lang="en-GB" b="1" dirty="0">
                <a:solidFill>
                  <a:srgbClr val="336699"/>
                </a:solidFill>
              </a:rPr>
              <a:t>Q.6. </a:t>
            </a:r>
            <a:r>
              <a:rPr lang="en-GB" dirty="0">
                <a:solidFill>
                  <a:srgbClr val="336699"/>
                </a:solidFill>
              </a:rPr>
              <a:t>A weather balloon is inflated to a volume of </a:t>
            </a:r>
            <a:r>
              <a:rPr lang="en-GB" dirty="0" smtClean="0">
                <a:solidFill>
                  <a:srgbClr val="336699"/>
                </a:solidFill>
              </a:rPr>
              <a:t>270000 litres </a:t>
            </a:r>
            <a:r>
              <a:rPr lang="en-GB" dirty="0">
                <a:solidFill>
                  <a:srgbClr val="336699"/>
                </a:solidFill>
              </a:rPr>
              <a:t>when the temperature is </a:t>
            </a:r>
            <a:r>
              <a:rPr lang="en-GB" dirty="0" smtClean="0">
                <a:solidFill>
                  <a:srgbClr val="336699"/>
                </a:solidFill>
              </a:rPr>
              <a:t>300 K. If </a:t>
            </a:r>
            <a:r>
              <a:rPr lang="en-GB" dirty="0">
                <a:solidFill>
                  <a:srgbClr val="336699"/>
                </a:solidFill>
              </a:rPr>
              <a:t>the balloon cools to </a:t>
            </a:r>
            <a:r>
              <a:rPr lang="en-GB" dirty="0" smtClean="0">
                <a:solidFill>
                  <a:srgbClr val="336699"/>
                </a:solidFill>
              </a:rPr>
              <a:t>250 K</a:t>
            </a:r>
            <a:r>
              <a:rPr lang="en-GB" dirty="0">
                <a:solidFill>
                  <a:srgbClr val="336699"/>
                </a:solidFill>
              </a:rPr>
              <a:t>, calculate its new </a:t>
            </a:r>
            <a:r>
              <a:rPr lang="en-GB" dirty="0" smtClean="0">
                <a:solidFill>
                  <a:srgbClr val="336699"/>
                </a:solidFill>
              </a:rPr>
              <a:t>volume.</a:t>
            </a:r>
            <a:endParaRPr lang="en-GB" dirty="0">
              <a:solidFill>
                <a:srgbClr val="336699"/>
              </a:solidFill>
            </a:endParaRPr>
          </a:p>
          <a:p>
            <a:pPr marL="0" indent="0">
              <a:buNone/>
            </a:pPr>
            <a:r>
              <a:rPr lang="en-GB" b="1" dirty="0">
                <a:solidFill>
                  <a:srgbClr val="336699"/>
                </a:solidFill>
              </a:rPr>
              <a:t>Q.7.</a:t>
            </a:r>
            <a:r>
              <a:rPr lang="en-GB" dirty="0">
                <a:solidFill>
                  <a:srgbClr val="336699"/>
                </a:solidFill>
              </a:rPr>
              <a:t> A balloon contains </a:t>
            </a:r>
            <a:r>
              <a:rPr lang="en-GB" dirty="0" smtClean="0">
                <a:solidFill>
                  <a:srgbClr val="336699"/>
                </a:solidFill>
              </a:rPr>
              <a:t>1.5 m</a:t>
            </a:r>
            <a:r>
              <a:rPr lang="en-GB" baseline="30000" dirty="0" smtClean="0">
                <a:solidFill>
                  <a:srgbClr val="336699"/>
                </a:solidFill>
              </a:rPr>
              <a:t>3</a:t>
            </a:r>
            <a:r>
              <a:rPr lang="en-GB" dirty="0" smtClean="0">
                <a:solidFill>
                  <a:srgbClr val="336699"/>
                </a:solidFill>
              </a:rPr>
              <a:t> </a:t>
            </a:r>
            <a:r>
              <a:rPr lang="en-GB" dirty="0">
                <a:solidFill>
                  <a:srgbClr val="336699"/>
                </a:solidFill>
              </a:rPr>
              <a:t>of helium at a pressure of </a:t>
            </a:r>
            <a:r>
              <a:rPr lang="en-GB" dirty="0" smtClean="0">
                <a:solidFill>
                  <a:srgbClr val="336699"/>
                </a:solidFill>
              </a:rPr>
              <a:t>100,000 Pa </a:t>
            </a:r>
            <a:r>
              <a:rPr lang="en-GB" dirty="0">
                <a:solidFill>
                  <a:srgbClr val="336699"/>
                </a:solidFill>
              </a:rPr>
              <a:t>and a temperature of </a:t>
            </a:r>
            <a:r>
              <a:rPr lang="en-GB" dirty="0" smtClean="0">
                <a:solidFill>
                  <a:srgbClr val="336699"/>
                </a:solidFill>
              </a:rPr>
              <a:t>300 K</a:t>
            </a:r>
            <a:r>
              <a:rPr lang="en-GB" dirty="0">
                <a:solidFill>
                  <a:srgbClr val="336699"/>
                </a:solidFill>
              </a:rPr>
              <a:t>. If the pressure is increased to </a:t>
            </a:r>
            <a:r>
              <a:rPr lang="en-GB" dirty="0" smtClean="0">
                <a:solidFill>
                  <a:srgbClr val="336699"/>
                </a:solidFill>
              </a:rPr>
              <a:t>250,000 Pa </a:t>
            </a:r>
            <a:r>
              <a:rPr lang="en-GB" dirty="0">
                <a:solidFill>
                  <a:srgbClr val="336699"/>
                </a:solidFill>
              </a:rPr>
              <a:t>at a temperature of </a:t>
            </a:r>
            <a:r>
              <a:rPr lang="en-GB" dirty="0" smtClean="0">
                <a:solidFill>
                  <a:srgbClr val="336699"/>
                </a:solidFill>
              </a:rPr>
              <a:t>400 K</a:t>
            </a:r>
            <a:r>
              <a:rPr lang="en-GB" dirty="0">
                <a:solidFill>
                  <a:srgbClr val="336699"/>
                </a:solidFill>
              </a:rPr>
              <a:t>, calculate the new volume of the balloon.</a:t>
            </a:r>
          </a:p>
        </p:txBody>
      </p:sp>
    </p:spTree>
    <p:extLst>
      <p:ext uri="{BB962C8B-B14F-4D97-AF65-F5344CB8AC3E}">
        <p14:creationId xmlns:p14="http://schemas.microsoft.com/office/powerpoint/2010/main" val="23876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Review Answers</a:t>
            </a:r>
            <a:endParaRPr lang="en-GB" b="1" dirty="0">
              <a:solidFill>
                <a:srgbClr val="336699"/>
              </a:solidFill>
            </a:endParaRPr>
          </a:p>
        </p:txBody>
      </p:sp>
      <p:sp>
        <p:nvSpPr>
          <p:cNvPr id="3" name="Content Placeholder 2"/>
          <p:cNvSpPr>
            <a:spLocks noGrp="1"/>
          </p:cNvSpPr>
          <p:nvPr>
            <p:ph idx="1"/>
          </p:nvPr>
        </p:nvSpPr>
        <p:spPr/>
        <p:txBody>
          <a:bodyPr/>
          <a:lstStyle/>
          <a:p>
            <a:pPr marL="0" indent="0">
              <a:buNone/>
            </a:pPr>
            <a:r>
              <a:rPr lang="en-GB" b="1" dirty="0">
                <a:solidFill>
                  <a:srgbClr val="336699"/>
                </a:solidFill>
              </a:rPr>
              <a:t>Q.1.</a:t>
            </a:r>
            <a:r>
              <a:rPr lang="en-GB" dirty="0">
                <a:solidFill>
                  <a:srgbClr val="336699"/>
                </a:solidFill>
              </a:rPr>
              <a:t> Large tyres increase the area of contact with the ground. As the downwards </a:t>
            </a:r>
            <a:r>
              <a:rPr lang="en-GB" dirty="0" smtClean="0">
                <a:solidFill>
                  <a:srgbClr val="336699"/>
                </a:solidFill>
              </a:rPr>
              <a:t>force (weight) </a:t>
            </a:r>
            <a:r>
              <a:rPr lang="en-GB" dirty="0">
                <a:solidFill>
                  <a:srgbClr val="336699"/>
                </a:solidFill>
              </a:rPr>
              <a:t>does not change, the pressure on the ground </a:t>
            </a:r>
            <a:r>
              <a:rPr lang="en-GB" dirty="0" smtClean="0">
                <a:solidFill>
                  <a:srgbClr val="336699"/>
                </a:solidFill>
              </a:rPr>
              <a:t>is </a:t>
            </a:r>
            <a:r>
              <a:rPr lang="en-GB" dirty="0">
                <a:solidFill>
                  <a:srgbClr val="336699"/>
                </a:solidFill>
              </a:rPr>
              <a:t>relatively small. This stops the digger sinking into the ground</a:t>
            </a:r>
            <a:r>
              <a:rPr lang="en-GB" dirty="0" smtClean="0">
                <a:solidFill>
                  <a:srgbClr val="336699"/>
                </a:solidFill>
              </a:rPr>
              <a:t>.</a:t>
            </a:r>
          </a:p>
          <a:p>
            <a:pPr marL="0" indent="0">
              <a:buNone/>
            </a:pPr>
            <a:r>
              <a:rPr lang="en-GB" b="1" dirty="0" smtClean="0">
                <a:solidFill>
                  <a:srgbClr val="336699"/>
                </a:solidFill>
              </a:rPr>
              <a:t>Q.2.</a:t>
            </a:r>
            <a:r>
              <a:rPr lang="en-GB" dirty="0" smtClean="0">
                <a:solidFill>
                  <a:srgbClr val="336699"/>
                </a:solidFill>
              </a:rPr>
              <a:t> 5.5 x 10</a:t>
            </a:r>
            <a:r>
              <a:rPr lang="en-GB" baseline="30000" dirty="0" smtClean="0">
                <a:solidFill>
                  <a:srgbClr val="336699"/>
                </a:solidFill>
              </a:rPr>
              <a:t>6</a:t>
            </a:r>
            <a:r>
              <a:rPr lang="en-GB" dirty="0" smtClean="0">
                <a:solidFill>
                  <a:srgbClr val="336699"/>
                </a:solidFill>
              </a:rPr>
              <a:t> Pa</a:t>
            </a:r>
          </a:p>
          <a:p>
            <a:pPr marL="0" indent="0">
              <a:buNone/>
            </a:pPr>
            <a:r>
              <a:rPr lang="en-GB" b="1" dirty="0" smtClean="0">
                <a:solidFill>
                  <a:srgbClr val="336699"/>
                </a:solidFill>
              </a:rPr>
              <a:t>Q.3.</a:t>
            </a:r>
            <a:r>
              <a:rPr lang="en-GB" dirty="0" smtClean="0">
                <a:solidFill>
                  <a:srgbClr val="336699"/>
                </a:solidFill>
              </a:rPr>
              <a:t> 70 K</a:t>
            </a:r>
          </a:p>
          <a:p>
            <a:pPr marL="0" indent="0">
              <a:buNone/>
            </a:pPr>
            <a:r>
              <a:rPr lang="en-GB" b="1" dirty="0" smtClean="0">
                <a:solidFill>
                  <a:srgbClr val="336699"/>
                </a:solidFill>
              </a:rPr>
              <a:t>Q.4.</a:t>
            </a:r>
            <a:r>
              <a:rPr lang="en-GB" dirty="0" smtClean="0">
                <a:solidFill>
                  <a:srgbClr val="336699"/>
                </a:solidFill>
              </a:rPr>
              <a:t> 4.0 x 10</a:t>
            </a:r>
            <a:r>
              <a:rPr lang="en-GB" baseline="30000" dirty="0" smtClean="0">
                <a:solidFill>
                  <a:srgbClr val="336699"/>
                </a:solidFill>
              </a:rPr>
              <a:t>5</a:t>
            </a:r>
            <a:r>
              <a:rPr lang="en-GB" dirty="0" smtClean="0">
                <a:solidFill>
                  <a:srgbClr val="336699"/>
                </a:solidFill>
              </a:rPr>
              <a:t> Pa</a:t>
            </a:r>
          </a:p>
          <a:p>
            <a:pPr marL="0" indent="0">
              <a:buNone/>
            </a:pPr>
            <a:r>
              <a:rPr lang="en-GB" b="1" dirty="0" smtClean="0">
                <a:solidFill>
                  <a:srgbClr val="336699"/>
                </a:solidFill>
              </a:rPr>
              <a:t>Q.5.</a:t>
            </a:r>
            <a:r>
              <a:rPr lang="en-GB" dirty="0" smtClean="0">
                <a:solidFill>
                  <a:srgbClr val="336699"/>
                </a:solidFill>
              </a:rPr>
              <a:t> 0.95 x 10</a:t>
            </a:r>
            <a:r>
              <a:rPr lang="en-GB" baseline="30000" dirty="0" smtClean="0">
                <a:solidFill>
                  <a:srgbClr val="336699"/>
                </a:solidFill>
              </a:rPr>
              <a:t>5</a:t>
            </a:r>
            <a:r>
              <a:rPr lang="en-GB" dirty="0" smtClean="0">
                <a:solidFill>
                  <a:srgbClr val="336699"/>
                </a:solidFill>
              </a:rPr>
              <a:t> Pa</a:t>
            </a:r>
          </a:p>
          <a:p>
            <a:pPr marL="0" indent="0">
              <a:buNone/>
            </a:pPr>
            <a:r>
              <a:rPr lang="en-GB" b="1" dirty="0" smtClean="0">
                <a:solidFill>
                  <a:srgbClr val="336699"/>
                </a:solidFill>
              </a:rPr>
              <a:t>Q.6. </a:t>
            </a:r>
            <a:r>
              <a:rPr lang="en-GB" dirty="0" smtClean="0">
                <a:solidFill>
                  <a:srgbClr val="336699"/>
                </a:solidFill>
              </a:rPr>
              <a:t>225000 litres</a:t>
            </a:r>
          </a:p>
          <a:p>
            <a:pPr marL="0" indent="0">
              <a:buNone/>
            </a:pPr>
            <a:r>
              <a:rPr lang="en-GB" b="1" dirty="0" smtClean="0">
                <a:solidFill>
                  <a:srgbClr val="336699"/>
                </a:solidFill>
              </a:rPr>
              <a:t>Q.7.</a:t>
            </a:r>
            <a:r>
              <a:rPr lang="en-GB" dirty="0" smtClean="0">
                <a:solidFill>
                  <a:srgbClr val="336699"/>
                </a:solidFill>
              </a:rPr>
              <a:t> 0.8 m</a:t>
            </a:r>
            <a:r>
              <a:rPr lang="en-GB" baseline="30000" dirty="0" smtClean="0">
                <a:solidFill>
                  <a:srgbClr val="336699"/>
                </a:solidFill>
              </a:rPr>
              <a:t>3</a:t>
            </a:r>
            <a:endParaRPr lang="en-GB" baseline="30000" dirty="0">
              <a:solidFill>
                <a:srgbClr val="336699"/>
              </a:solidFill>
            </a:endParaRPr>
          </a:p>
          <a:p>
            <a:pPr marL="0" indent="0">
              <a:buNone/>
            </a:pPr>
            <a:endParaRPr lang="en-GB" dirty="0"/>
          </a:p>
        </p:txBody>
      </p:sp>
    </p:spTree>
    <p:extLst>
      <p:ext uri="{BB962C8B-B14F-4D97-AF65-F5344CB8AC3E}">
        <p14:creationId xmlns:p14="http://schemas.microsoft.com/office/powerpoint/2010/main" val="17037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u="sng" dirty="0" smtClean="0">
                <a:solidFill>
                  <a:srgbClr val="336699"/>
                </a:solidFill>
              </a:rPr>
              <a:t>Example One</a:t>
            </a:r>
          </a:p>
          <a:p>
            <a:pPr marL="0" indent="0">
              <a:buNone/>
            </a:pPr>
            <a:r>
              <a:rPr lang="en-GB" dirty="0" smtClean="0">
                <a:solidFill>
                  <a:srgbClr val="336699"/>
                </a:solidFill>
              </a:rPr>
              <a:t>A </a:t>
            </a:r>
            <a:r>
              <a:rPr lang="en-GB" dirty="0">
                <a:solidFill>
                  <a:srgbClr val="336699"/>
                </a:solidFill>
              </a:rPr>
              <a:t>box weighs 120 N and has a base area of </a:t>
            </a:r>
            <a:r>
              <a:rPr lang="en-GB" dirty="0" smtClean="0">
                <a:solidFill>
                  <a:srgbClr val="336699"/>
                </a:solidFill>
              </a:rPr>
              <a:t>3 </a:t>
            </a:r>
            <a:r>
              <a:rPr lang="en-GB" dirty="0">
                <a:solidFill>
                  <a:srgbClr val="336699"/>
                </a:solidFill>
              </a:rPr>
              <a:t>m</a:t>
            </a:r>
            <a:r>
              <a:rPr lang="en-GB" baseline="30000" dirty="0">
                <a:solidFill>
                  <a:srgbClr val="336699"/>
                </a:solidFill>
              </a:rPr>
              <a:t>2</a:t>
            </a:r>
            <a:r>
              <a:rPr lang="en-GB" dirty="0">
                <a:solidFill>
                  <a:srgbClr val="336699"/>
                </a:solidFill>
              </a:rPr>
              <a:t>. </a:t>
            </a:r>
            <a:r>
              <a:rPr lang="en-GB" dirty="0" smtClean="0">
                <a:solidFill>
                  <a:srgbClr val="336699"/>
                </a:solidFill>
              </a:rPr>
              <a:t>Calculate the pressure </a:t>
            </a:r>
            <a:r>
              <a:rPr lang="en-GB" dirty="0">
                <a:solidFill>
                  <a:srgbClr val="336699"/>
                </a:solidFill>
              </a:rPr>
              <a:t>it </a:t>
            </a:r>
            <a:r>
              <a:rPr lang="en-GB" dirty="0" smtClean="0">
                <a:solidFill>
                  <a:srgbClr val="336699"/>
                </a:solidFill>
              </a:rPr>
              <a:t>exerts </a:t>
            </a:r>
            <a:r>
              <a:rPr lang="en-GB" dirty="0">
                <a:solidFill>
                  <a:srgbClr val="336699"/>
                </a:solidFill>
              </a:rPr>
              <a:t>on </a:t>
            </a:r>
            <a:r>
              <a:rPr lang="en-GB" dirty="0" smtClean="0">
                <a:solidFill>
                  <a:srgbClr val="336699"/>
                </a:solidFill>
              </a:rPr>
              <a:t>the ground.</a:t>
            </a:r>
          </a:p>
          <a:p>
            <a:pPr marL="0" indent="0">
              <a:buNone/>
            </a:pPr>
            <a:r>
              <a:rPr lang="en-GB" b="1" u="sng" dirty="0" smtClean="0">
                <a:solidFill>
                  <a:srgbClr val="336699"/>
                </a:solidFill>
              </a:rPr>
              <a:t>Solution</a:t>
            </a:r>
          </a:p>
          <a:p>
            <a:pPr marL="0" indent="0">
              <a:buNone/>
            </a:pPr>
            <a:r>
              <a:rPr lang="en-GB" dirty="0">
                <a:solidFill>
                  <a:srgbClr val="336699"/>
                </a:solidFill>
              </a:rPr>
              <a:t>p</a:t>
            </a:r>
            <a:r>
              <a:rPr lang="en-GB" dirty="0" smtClean="0">
                <a:solidFill>
                  <a:srgbClr val="336699"/>
                </a:solidFill>
              </a:rPr>
              <a:t> = F / A</a:t>
            </a:r>
          </a:p>
          <a:p>
            <a:pPr marL="0" indent="0">
              <a:buNone/>
            </a:pPr>
            <a:r>
              <a:rPr lang="en-GB" dirty="0">
                <a:solidFill>
                  <a:srgbClr val="336699"/>
                </a:solidFill>
              </a:rPr>
              <a:t>p</a:t>
            </a:r>
            <a:r>
              <a:rPr lang="en-GB" dirty="0" smtClean="0">
                <a:solidFill>
                  <a:srgbClr val="336699"/>
                </a:solidFill>
              </a:rPr>
              <a:t> = 120 / 3</a:t>
            </a:r>
          </a:p>
          <a:p>
            <a:pPr marL="0" indent="0">
              <a:buNone/>
            </a:pPr>
            <a:r>
              <a:rPr lang="en-GB" dirty="0">
                <a:solidFill>
                  <a:srgbClr val="336699"/>
                </a:solidFill>
              </a:rPr>
              <a:t>p</a:t>
            </a:r>
            <a:r>
              <a:rPr lang="en-GB" dirty="0" smtClean="0">
                <a:solidFill>
                  <a:srgbClr val="336699"/>
                </a:solidFill>
              </a:rPr>
              <a:t> = 40 Pa</a:t>
            </a:r>
          </a:p>
          <a:p>
            <a:pPr marL="0" indent="0">
              <a:buNone/>
            </a:pPr>
            <a:endParaRPr lang="en-GB" dirty="0"/>
          </a:p>
        </p:txBody>
      </p:sp>
    </p:spTree>
    <p:extLst>
      <p:ext uri="{BB962C8B-B14F-4D97-AF65-F5344CB8AC3E}">
        <p14:creationId xmlns:p14="http://schemas.microsoft.com/office/powerpoint/2010/main" val="24540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336699"/>
                </a:solidFill>
              </a:rPr>
              <a:t>Gas Laws and the Kinetic Model</a:t>
            </a:r>
            <a:endParaRPr lang="en-GB" b="1" dirty="0">
              <a:solidFill>
                <a:srgbClr val="336699"/>
              </a:solidFill>
            </a:endParaRPr>
          </a:p>
        </p:txBody>
      </p:sp>
      <p:sp>
        <p:nvSpPr>
          <p:cNvPr id="3" name="Content Placeholder 2"/>
          <p:cNvSpPr>
            <a:spLocks noGrp="1"/>
          </p:cNvSpPr>
          <p:nvPr>
            <p:ph idx="1"/>
          </p:nvPr>
        </p:nvSpPr>
        <p:spPr/>
        <p:txBody>
          <a:bodyPr>
            <a:normAutofit/>
          </a:bodyPr>
          <a:lstStyle/>
          <a:p>
            <a:pPr marL="0" indent="0">
              <a:buNone/>
            </a:pPr>
            <a:r>
              <a:rPr lang="en-GB" b="1" u="sng" dirty="0" smtClean="0">
                <a:solidFill>
                  <a:srgbClr val="336699"/>
                </a:solidFill>
              </a:rPr>
              <a:t>Example Two</a:t>
            </a:r>
          </a:p>
          <a:p>
            <a:pPr marL="0" indent="0">
              <a:buNone/>
            </a:pPr>
            <a:r>
              <a:rPr lang="en-GB" dirty="0" smtClean="0">
                <a:solidFill>
                  <a:srgbClr val="336699"/>
                </a:solidFill>
              </a:rPr>
              <a:t>A textbook covers an area of 0.06 m</a:t>
            </a:r>
            <a:r>
              <a:rPr lang="en-GB" baseline="30000" dirty="0" smtClean="0">
                <a:solidFill>
                  <a:srgbClr val="336699"/>
                </a:solidFill>
              </a:rPr>
              <a:t>2</a:t>
            </a:r>
            <a:r>
              <a:rPr lang="en-GB" dirty="0" smtClean="0">
                <a:solidFill>
                  <a:srgbClr val="336699"/>
                </a:solidFill>
              </a:rPr>
              <a:t> when placed on a desk. The pressure on the desk is 30 Pa. Calculate the force the textbook exerts </a:t>
            </a:r>
            <a:r>
              <a:rPr lang="en-GB" dirty="0">
                <a:solidFill>
                  <a:srgbClr val="336699"/>
                </a:solidFill>
              </a:rPr>
              <a:t>on </a:t>
            </a:r>
            <a:r>
              <a:rPr lang="en-GB" dirty="0" smtClean="0">
                <a:solidFill>
                  <a:srgbClr val="336699"/>
                </a:solidFill>
              </a:rPr>
              <a:t>the desk.</a:t>
            </a:r>
          </a:p>
          <a:p>
            <a:pPr marL="0" indent="0">
              <a:buNone/>
            </a:pPr>
            <a:r>
              <a:rPr lang="en-GB" b="1" u="sng" dirty="0" smtClean="0">
                <a:solidFill>
                  <a:srgbClr val="336699"/>
                </a:solidFill>
              </a:rPr>
              <a:t>Solution</a:t>
            </a:r>
          </a:p>
          <a:p>
            <a:pPr marL="0" indent="0">
              <a:buNone/>
            </a:pPr>
            <a:r>
              <a:rPr lang="en-GB" dirty="0">
                <a:solidFill>
                  <a:srgbClr val="336699"/>
                </a:solidFill>
              </a:rPr>
              <a:t>p</a:t>
            </a:r>
            <a:r>
              <a:rPr lang="en-GB" dirty="0" smtClean="0">
                <a:solidFill>
                  <a:srgbClr val="336699"/>
                </a:solidFill>
              </a:rPr>
              <a:t> = F / A</a:t>
            </a:r>
          </a:p>
          <a:p>
            <a:pPr marL="0" indent="0">
              <a:buNone/>
            </a:pPr>
            <a:r>
              <a:rPr lang="en-GB" dirty="0" smtClean="0">
                <a:solidFill>
                  <a:srgbClr val="336699"/>
                </a:solidFill>
              </a:rPr>
              <a:t>30 = F / 0.06</a:t>
            </a:r>
          </a:p>
          <a:p>
            <a:pPr marL="0" indent="0">
              <a:buNone/>
            </a:pPr>
            <a:r>
              <a:rPr lang="en-GB" dirty="0" smtClean="0">
                <a:solidFill>
                  <a:srgbClr val="336699"/>
                </a:solidFill>
              </a:rPr>
              <a:t>F = 30 x 0.06 </a:t>
            </a:r>
          </a:p>
          <a:p>
            <a:pPr marL="0" indent="0">
              <a:buNone/>
            </a:pPr>
            <a:r>
              <a:rPr lang="en-GB" dirty="0" smtClean="0">
                <a:solidFill>
                  <a:srgbClr val="336699"/>
                </a:solidFill>
              </a:rPr>
              <a:t>F = 1.8 N</a:t>
            </a:r>
          </a:p>
          <a:p>
            <a:pPr marL="0" indent="0">
              <a:buNone/>
            </a:pPr>
            <a:endParaRPr lang="en-GB" dirty="0"/>
          </a:p>
        </p:txBody>
      </p:sp>
    </p:spTree>
    <p:extLst>
      <p:ext uri="{BB962C8B-B14F-4D97-AF65-F5344CB8AC3E}">
        <p14:creationId xmlns:p14="http://schemas.microsoft.com/office/powerpoint/2010/main" val="22058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3992</Words>
  <Application>Microsoft Office PowerPoint</Application>
  <PresentationFormat>Widescreen</PresentationFormat>
  <Paragraphs>699</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Garamond</vt:lpstr>
      <vt:lpstr>Office Theme</vt:lpstr>
      <vt:lpstr>S3/S4 Physics</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Gas Laws and the Kinetic Model</vt:lpstr>
      <vt:lpstr>Review Questions</vt:lpstr>
      <vt:lpstr>Review Questions</vt:lpstr>
      <vt:lpstr>Review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N5 Physics</dc:title>
  <dc:creator>Ian Downie</dc:creator>
  <cp:lastModifiedBy>Ian Downie</cp:lastModifiedBy>
  <cp:revision>67</cp:revision>
  <dcterms:created xsi:type="dcterms:W3CDTF">2015-07-21T17:30:55Z</dcterms:created>
  <dcterms:modified xsi:type="dcterms:W3CDTF">2020-07-31T07:43:25Z</dcterms:modified>
</cp:coreProperties>
</file>