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D45D-FA9A-40A1-8226-705AE75E792F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160D-8805-4BD0-B41F-29B557DA2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60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D45D-FA9A-40A1-8226-705AE75E792F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160D-8805-4BD0-B41F-29B557DA2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0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D45D-FA9A-40A1-8226-705AE75E792F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160D-8805-4BD0-B41F-29B557DA2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28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D45D-FA9A-40A1-8226-705AE75E792F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160D-8805-4BD0-B41F-29B557DA2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5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D45D-FA9A-40A1-8226-705AE75E792F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160D-8805-4BD0-B41F-29B557DA2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07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D45D-FA9A-40A1-8226-705AE75E792F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160D-8805-4BD0-B41F-29B557DA2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84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D45D-FA9A-40A1-8226-705AE75E792F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160D-8805-4BD0-B41F-29B557DA2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42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D45D-FA9A-40A1-8226-705AE75E792F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160D-8805-4BD0-B41F-29B557DA2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32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D45D-FA9A-40A1-8226-705AE75E792F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160D-8805-4BD0-B41F-29B557DA2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75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D45D-FA9A-40A1-8226-705AE75E792F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160D-8805-4BD0-B41F-29B557DA2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99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D45D-FA9A-40A1-8226-705AE75E792F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160D-8805-4BD0-B41F-29B557DA2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42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BD45D-FA9A-40A1-8226-705AE75E792F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7160D-8805-4BD0-B41F-29B557DA2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67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99"/>
                </a:solidFill>
              </a:rPr>
              <a:t>S3/S4 Physics</a:t>
            </a:r>
            <a:endParaRPr lang="en-GB" dirty="0">
              <a:solidFill>
                <a:srgbClr val="3366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99"/>
                </a:solidFill>
              </a:rPr>
              <a:t>Generation of Electricity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Generation of Electricity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Create a </a:t>
            </a:r>
            <a:r>
              <a:rPr lang="en-GB" b="1" dirty="0" smtClean="0">
                <a:solidFill>
                  <a:srgbClr val="336699"/>
                </a:solidFill>
              </a:rPr>
              <a:t>table</a:t>
            </a:r>
            <a:r>
              <a:rPr lang="en-GB" dirty="0" smtClean="0">
                <a:solidFill>
                  <a:srgbClr val="336699"/>
                </a:solidFill>
              </a:rPr>
              <a:t> to classify the following energy sources into two groups</a:t>
            </a:r>
          </a:p>
          <a:p>
            <a:pPr marL="0" indent="0">
              <a:buNone/>
            </a:pPr>
            <a:r>
              <a:rPr lang="en-GB" b="1" dirty="0">
                <a:solidFill>
                  <a:srgbClr val="336699"/>
                </a:solidFill>
              </a:rPr>
              <a:t>r</a:t>
            </a:r>
            <a:r>
              <a:rPr lang="en-GB" b="1" dirty="0" smtClean="0">
                <a:solidFill>
                  <a:srgbClr val="336699"/>
                </a:solidFill>
              </a:rPr>
              <a:t>enewable or non-renewable</a:t>
            </a:r>
            <a:r>
              <a:rPr lang="en-GB" dirty="0" smtClean="0">
                <a:solidFill>
                  <a:srgbClr val="336699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GB" i="1" dirty="0">
                <a:solidFill>
                  <a:srgbClr val="336699"/>
                </a:solidFill>
              </a:rPr>
              <a:t>c</a:t>
            </a:r>
            <a:r>
              <a:rPr lang="en-GB" i="1" dirty="0" smtClean="0">
                <a:solidFill>
                  <a:srgbClr val="336699"/>
                </a:solidFill>
              </a:rPr>
              <a:t>oal      gas      hydro       nuclear      solar      tidal       oil      wind</a:t>
            </a:r>
          </a:p>
          <a:p>
            <a:pPr marL="0" indent="0" algn="ctr">
              <a:buNone/>
            </a:pPr>
            <a:endParaRPr lang="en-GB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855344"/>
              </p:ext>
            </p:extLst>
          </p:nvPr>
        </p:nvGraphicFramePr>
        <p:xfrm>
          <a:off x="2111880" y="3431900"/>
          <a:ext cx="8128000" cy="256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/>
                <a:gridCol w="4064000"/>
              </a:tblGrid>
              <a:tr h="5112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336699"/>
                          </a:solidFill>
                        </a:rPr>
                        <a:t>Renewable</a:t>
                      </a:r>
                      <a:endParaRPr lang="en-GB" sz="28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336699"/>
                          </a:solidFill>
                        </a:rPr>
                        <a:t>Non-renewable</a:t>
                      </a:r>
                      <a:endParaRPr lang="en-GB" sz="28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51120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511200">
                <a:tc>
                  <a:txBody>
                    <a:bodyPr/>
                    <a:lstStyle/>
                    <a:p>
                      <a:pPr algn="ctr"/>
                      <a:endParaRPr lang="en-GB" sz="240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511200">
                <a:tc>
                  <a:txBody>
                    <a:bodyPr/>
                    <a:lstStyle/>
                    <a:p>
                      <a:pPr algn="ctr"/>
                      <a:endParaRPr lang="en-GB" sz="240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511200">
                <a:tc>
                  <a:txBody>
                    <a:bodyPr/>
                    <a:lstStyle/>
                    <a:p>
                      <a:pPr algn="ctr"/>
                      <a:endParaRPr lang="en-GB" sz="240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55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Generation of Electricity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By carrying out research can you find at least one </a:t>
            </a:r>
            <a:r>
              <a:rPr lang="en-GB" b="1" dirty="0" smtClean="0">
                <a:solidFill>
                  <a:srgbClr val="336699"/>
                </a:solidFill>
              </a:rPr>
              <a:t>advantage </a:t>
            </a:r>
            <a:r>
              <a:rPr lang="en-GB" dirty="0" smtClean="0">
                <a:solidFill>
                  <a:srgbClr val="336699"/>
                </a:solidFill>
              </a:rPr>
              <a:t>and one </a:t>
            </a:r>
            <a:r>
              <a:rPr lang="en-GB" b="1" dirty="0" smtClean="0">
                <a:solidFill>
                  <a:srgbClr val="336699"/>
                </a:solidFill>
              </a:rPr>
              <a:t>disadvantage</a:t>
            </a:r>
            <a:r>
              <a:rPr lang="en-GB" dirty="0" smtClean="0">
                <a:solidFill>
                  <a:srgbClr val="336699"/>
                </a:solidFill>
              </a:rPr>
              <a:t> for the sources in the previous table.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Present your research to the rest of the class…you can decide on which format the presentation should take.</a:t>
            </a:r>
          </a:p>
          <a:p>
            <a:r>
              <a:rPr lang="en-GB" dirty="0" smtClean="0">
                <a:solidFill>
                  <a:srgbClr val="336699"/>
                </a:solidFill>
              </a:rPr>
              <a:t>PowerPoint</a:t>
            </a:r>
          </a:p>
          <a:p>
            <a:r>
              <a:rPr lang="en-GB" dirty="0" smtClean="0">
                <a:solidFill>
                  <a:srgbClr val="336699"/>
                </a:solidFill>
              </a:rPr>
              <a:t>Poster</a:t>
            </a:r>
          </a:p>
          <a:p>
            <a:r>
              <a:rPr lang="en-GB" dirty="0" smtClean="0">
                <a:solidFill>
                  <a:srgbClr val="336699"/>
                </a:solidFill>
              </a:rPr>
              <a:t>A solo talk</a:t>
            </a:r>
          </a:p>
          <a:p>
            <a:r>
              <a:rPr lang="en-GB" dirty="0" smtClean="0">
                <a:solidFill>
                  <a:srgbClr val="336699"/>
                </a:solidFill>
              </a:rPr>
              <a:t>Sing it to the class!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Generation of Electricity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All non-renewable power stations can </a:t>
            </a:r>
            <a:r>
              <a:rPr lang="en-GB" b="1" dirty="0" smtClean="0">
                <a:solidFill>
                  <a:srgbClr val="336699"/>
                </a:solidFill>
              </a:rPr>
              <a:t>generate a lot </a:t>
            </a:r>
            <a:r>
              <a:rPr lang="en-GB" dirty="0" smtClean="0">
                <a:solidFill>
                  <a:srgbClr val="336699"/>
                </a:solidFill>
              </a:rPr>
              <a:t>of electrical energy.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The non-renewable power stations that use fossil fuels (coal, oil and gas) also produce a lot of </a:t>
            </a:r>
            <a:r>
              <a:rPr lang="en-GB" b="1" dirty="0" smtClean="0">
                <a:solidFill>
                  <a:srgbClr val="336699"/>
                </a:solidFill>
              </a:rPr>
              <a:t>atmospheric pollution</a:t>
            </a:r>
            <a:r>
              <a:rPr lang="en-GB" dirty="0" smtClean="0">
                <a:solidFill>
                  <a:srgbClr val="336699"/>
                </a:solidFill>
              </a:rPr>
              <a:t>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The non-renewable power stations that use </a:t>
            </a:r>
            <a:r>
              <a:rPr lang="en-GB" b="1" dirty="0" smtClean="0">
                <a:solidFill>
                  <a:srgbClr val="336699"/>
                </a:solidFill>
              </a:rPr>
              <a:t>nuclear </a:t>
            </a:r>
            <a:r>
              <a:rPr lang="en-GB" dirty="0" smtClean="0">
                <a:solidFill>
                  <a:srgbClr val="336699"/>
                </a:solidFill>
              </a:rPr>
              <a:t>fuel generate the most electrical energy per kilogram of fuel but they also produce </a:t>
            </a:r>
            <a:r>
              <a:rPr lang="en-GB" b="1" dirty="0" smtClean="0">
                <a:solidFill>
                  <a:srgbClr val="336699"/>
                </a:solidFill>
              </a:rPr>
              <a:t>radioactive waste</a:t>
            </a:r>
            <a:r>
              <a:rPr lang="en-GB" dirty="0" smtClean="0">
                <a:solidFill>
                  <a:srgbClr val="336699"/>
                </a:solidFill>
              </a:rPr>
              <a:t>. This radioactive waste can be harmful to living cells and can be hard to store or destroy.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51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Generation of Electricity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Renewable power stations do not generate a lot of electrical energy and can be </a:t>
            </a:r>
            <a:r>
              <a:rPr lang="en-GB" b="1" dirty="0" smtClean="0">
                <a:solidFill>
                  <a:srgbClr val="336699"/>
                </a:solidFill>
              </a:rPr>
              <a:t>expensive to set up</a:t>
            </a:r>
            <a:r>
              <a:rPr lang="en-GB" dirty="0" smtClean="0">
                <a:solidFill>
                  <a:srgbClr val="336699"/>
                </a:solidFill>
              </a:rPr>
              <a:t>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However, renewable energy power stations produce very </a:t>
            </a:r>
            <a:r>
              <a:rPr lang="en-GB" b="1" dirty="0" smtClean="0">
                <a:solidFill>
                  <a:srgbClr val="336699"/>
                </a:solidFill>
              </a:rPr>
              <a:t>little atmospheric pollution.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The energy sources for renewable power stations are </a:t>
            </a:r>
            <a:r>
              <a:rPr lang="en-GB" b="1" dirty="0" smtClean="0">
                <a:solidFill>
                  <a:srgbClr val="336699"/>
                </a:solidFill>
              </a:rPr>
              <a:t>freely available</a:t>
            </a:r>
            <a:r>
              <a:rPr lang="en-GB" dirty="0" smtClean="0">
                <a:solidFill>
                  <a:srgbClr val="336699"/>
                </a:solidFill>
              </a:rPr>
              <a:t>, e.g. wind, but are not always available, e.g. it is not always sunny in Scotland!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0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Generation of Electricity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336699"/>
                </a:solidFill>
              </a:rPr>
              <a:t>Electrical energy is supplied all over the world. Which sources are used most often? (All % values are approximate)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 smtClean="0">
                <a:solidFill>
                  <a:srgbClr val="336699"/>
                </a:solidFill>
              </a:rPr>
              <a:t>These values vary from country to country – nuclear is 75% in France.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336699"/>
                </a:solidFill>
              </a:rPr>
              <a:t>Research and create a similar table for Scotland.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542582"/>
              </p:ext>
            </p:extLst>
          </p:nvPr>
        </p:nvGraphicFramePr>
        <p:xfrm>
          <a:off x="1948024" y="2591387"/>
          <a:ext cx="8128000" cy="274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26204"/>
                <a:gridCol w="40017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336699"/>
                          </a:solidFill>
                        </a:rPr>
                        <a:t>Source</a:t>
                      </a:r>
                      <a:endParaRPr lang="en-GB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336699"/>
                          </a:solidFill>
                        </a:rPr>
                        <a:t>% of World Energy Supplied</a:t>
                      </a:r>
                      <a:endParaRPr lang="en-GB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336699"/>
                          </a:solidFill>
                        </a:rPr>
                        <a:t>coal</a:t>
                      </a:r>
                      <a:endParaRPr lang="en-GB" sz="20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336699"/>
                          </a:solidFill>
                        </a:rPr>
                        <a:t>41</a:t>
                      </a:r>
                      <a:endParaRPr lang="en-GB" sz="20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336699"/>
                          </a:solidFill>
                        </a:rPr>
                        <a:t>gas</a:t>
                      </a:r>
                      <a:endParaRPr lang="en-GB" sz="20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336699"/>
                          </a:solidFill>
                        </a:rPr>
                        <a:t>20</a:t>
                      </a:r>
                      <a:endParaRPr lang="en-GB" sz="20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336699"/>
                          </a:solidFill>
                        </a:rPr>
                        <a:t>hydro</a:t>
                      </a:r>
                      <a:endParaRPr lang="en-GB" sz="20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336699"/>
                          </a:solidFill>
                        </a:rPr>
                        <a:t>16</a:t>
                      </a:r>
                      <a:endParaRPr lang="en-GB" sz="20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336699"/>
                          </a:solidFill>
                        </a:rPr>
                        <a:t>nuclear</a:t>
                      </a:r>
                      <a:endParaRPr lang="en-GB" sz="20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336699"/>
                          </a:solidFill>
                        </a:rPr>
                        <a:t>14</a:t>
                      </a:r>
                      <a:endParaRPr lang="en-GB" sz="20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336699"/>
                          </a:solidFill>
                        </a:rPr>
                        <a:t>wind</a:t>
                      </a:r>
                      <a:endParaRPr lang="en-GB" sz="20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336699"/>
                          </a:solidFill>
                        </a:rPr>
                        <a:t>5</a:t>
                      </a:r>
                      <a:endParaRPr lang="en-GB" sz="20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336699"/>
                          </a:solidFill>
                        </a:rPr>
                        <a:t>solar</a:t>
                      </a:r>
                      <a:endParaRPr lang="en-GB" sz="20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336699"/>
                          </a:solidFill>
                        </a:rPr>
                        <a:t>2</a:t>
                      </a:r>
                      <a:endParaRPr lang="en-GB" sz="20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Generation of Electricity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Efficiency of energy supply is very difficult to measure. In the table below </a:t>
            </a:r>
            <a:r>
              <a:rPr lang="en-GB" dirty="0">
                <a:solidFill>
                  <a:srgbClr val="336699"/>
                </a:solidFill>
              </a:rPr>
              <a:t>a</a:t>
            </a:r>
            <a:r>
              <a:rPr lang="en-GB" dirty="0" smtClean="0">
                <a:solidFill>
                  <a:srgbClr val="336699"/>
                </a:solidFill>
              </a:rPr>
              <a:t>ll % values are approximate.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These values vary from country to country – angle to the sun will effect your solar efficiency.</a:t>
            </a: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947564"/>
              </p:ext>
            </p:extLst>
          </p:nvPr>
        </p:nvGraphicFramePr>
        <p:xfrm>
          <a:off x="1957355" y="2819054"/>
          <a:ext cx="812800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8922"/>
                <a:gridCol w="41790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336699"/>
                          </a:solidFill>
                        </a:rPr>
                        <a:t>Source</a:t>
                      </a:r>
                      <a:endParaRPr lang="en-GB" sz="20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336699"/>
                          </a:solidFill>
                        </a:rPr>
                        <a:t>Efficiency of Supply</a:t>
                      </a:r>
                      <a:endParaRPr lang="en-GB" sz="20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336699"/>
                          </a:solidFill>
                        </a:rPr>
                        <a:t>hydro</a:t>
                      </a:r>
                      <a:endParaRPr lang="en-GB" sz="20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336699"/>
                          </a:solidFill>
                        </a:rPr>
                        <a:t>90</a:t>
                      </a:r>
                      <a:endParaRPr lang="en-GB" sz="20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336699"/>
                          </a:solidFill>
                        </a:rPr>
                        <a:t>wind</a:t>
                      </a:r>
                      <a:endParaRPr lang="en-GB" sz="20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336699"/>
                          </a:solidFill>
                        </a:rPr>
                        <a:t>45</a:t>
                      </a:r>
                      <a:endParaRPr lang="en-GB" sz="20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336699"/>
                          </a:solidFill>
                        </a:rPr>
                        <a:t>coal</a:t>
                      </a:r>
                      <a:endParaRPr lang="en-GB" sz="20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336699"/>
                          </a:solidFill>
                        </a:rPr>
                        <a:t>37</a:t>
                      </a:r>
                      <a:endParaRPr lang="en-GB" sz="20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336699"/>
                          </a:solidFill>
                        </a:rPr>
                        <a:t>gas</a:t>
                      </a:r>
                      <a:endParaRPr lang="en-GB" sz="20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336699"/>
                          </a:solidFill>
                        </a:rPr>
                        <a:t>35</a:t>
                      </a:r>
                      <a:endParaRPr lang="en-GB" sz="20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336699"/>
                          </a:solidFill>
                        </a:rPr>
                        <a:t>solar</a:t>
                      </a:r>
                      <a:endParaRPr lang="en-GB" sz="20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336699"/>
                          </a:solidFill>
                        </a:rPr>
                        <a:t>16</a:t>
                      </a:r>
                      <a:endParaRPr lang="en-GB" sz="20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1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Generation of Electricity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336699"/>
                </a:solidFill>
              </a:rPr>
              <a:t>S</a:t>
            </a:r>
            <a:r>
              <a:rPr lang="en-GB" sz="3200" dirty="0" smtClean="0">
                <a:solidFill>
                  <a:srgbClr val="336699"/>
                </a:solidFill>
              </a:rPr>
              <a:t>ystems are not 100% </a:t>
            </a:r>
            <a:r>
              <a:rPr lang="en-GB" sz="3200" b="1" dirty="0" smtClean="0">
                <a:solidFill>
                  <a:srgbClr val="336699"/>
                </a:solidFill>
              </a:rPr>
              <a:t>efficient</a:t>
            </a:r>
            <a:r>
              <a:rPr lang="en-GB" sz="3200" dirty="0" smtClean="0">
                <a:solidFill>
                  <a:srgbClr val="336699"/>
                </a:solidFill>
              </a:rPr>
              <a:t>. </a:t>
            </a:r>
          </a:p>
          <a:p>
            <a:pPr marL="0" indent="0">
              <a:buNone/>
            </a:pPr>
            <a:endParaRPr lang="en-GB" sz="3200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sz="3200" dirty="0" smtClean="0">
                <a:solidFill>
                  <a:srgbClr val="336699"/>
                </a:solidFill>
              </a:rPr>
              <a:t>The energy that gets put into a system does not all become </a:t>
            </a:r>
            <a:r>
              <a:rPr lang="en-GB" sz="3200" b="1" dirty="0" smtClean="0">
                <a:solidFill>
                  <a:srgbClr val="336699"/>
                </a:solidFill>
              </a:rPr>
              <a:t>useful output energy.</a:t>
            </a:r>
          </a:p>
          <a:p>
            <a:pPr marL="0" indent="0">
              <a:buNone/>
            </a:pPr>
            <a:endParaRPr lang="en-GB" sz="3200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sz="3200" dirty="0" smtClean="0">
                <a:solidFill>
                  <a:srgbClr val="336699"/>
                </a:solidFill>
              </a:rPr>
              <a:t>But it is easier to measure the efficiency of individual parts of the system.</a:t>
            </a:r>
            <a:endParaRPr lang="en-GB" sz="32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4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336699"/>
                </a:solidFill>
              </a:rPr>
              <a:t>Generation of Electricity</a:t>
            </a:r>
            <a:endParaRPr lang="en-GB" altLang="en-US" b="1" dirty="0">
              <a:solidFill>
                <a:srgbClr val="336699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336699"/>
                </a:solidFill>
              </a:rPr>
              <a:t>A microwave oven is not 100% efficient because</a:t>
            </a:r>
            <a:r>
              <a:rPr lang="en-GB" altLang="en-US" dirty="0" smtClean="0">
                <a:solidFill>
                  <a:srgbClr val="336699"/>
                </a:solidFill>
              </a:rPr>
              <a:t>…</a:t>
            </a:r>
          </a:p>
          <a:p>
            <a:pPr algn="ctr">
              <a:buFont typeface="Wingdings" panose="05000000000000000000" pitchFamily="2" charset="2"/>
              <a:buNone/>
            </a:pPr>
            <a:endParaRPr lang="en-GB" altLang="en-US" dirty="0">
              <a:solidFill>
                <a:srgbClr val="336699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GB" altLang="en-US" dirty="0"/>
          </a:p>
          <a:p>
            <a:pPr>
              <a:buFont typeface="Wingdings" panose="05000000000000000000" pitchFamily="2" charset="2"/>
              <a:buNone/>
            </a:pP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429" y="2252551"/>
            <a:ext cx="4230815" cy="423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336699"/>
                </a:solidFill>
              </a:rPr>
              <a:t>Generation of Electricity</a:t>
            </a:r>
            <a:endParaRPr lang="en-GB" altLang="en-US" b="1" dirty="0">
              <a:solidFill>
                <a:srgbClr val="336699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>
                <a:solidFill>
                  <a:srgbClr val="336699"/>
                </a:solidFill>
              </a:rPr>
              <a:t>A </a:t>
            </a:r>
            <a:r>
              <a:rPr lang="en-GB" altLang="en-US" dirty="0">
                <a:solidFill>
                  <a:srgbClr val="336699"/>
                </a:solidFill>
              </a:rPr>
              <a:t>filament lamp is not 100% efficient because… </a:t>
            </a:r>
            <a:endParaRPr lang="en-GB" altLang="en-US" dirty="0" smtClean="0">
              <a:solidFill>
                <a:srgbClr val="336699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endParaRPr lang="en-GB" altLang="en-US" dirty="0">
              <a:solidFill>
                <a:srgbClr val="3366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2240935"/>
            <a:ext cx="43815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7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Generation of Electricity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Power stations and electricity transmission are not 100% efficient.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But it is easier to find out about the efficiency of individual parts of the whole process.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Explain why each of the following may not be 100% efficient.</a:t>
            </a:r>
          </a:p>
          <a:p>
            <a:pPr marL="514350" indent="-514350">
              <a:buAutoNum type="alphaLcParenR"/>
            </a:pPr>
            <a:r>
              <a:rPr lang="en-GB" dirty="0" smtClean="0">
                <a:solidFill>
                  <a:srgbClr val="336699"/>
                </a:solidFill>
              </a:rPr>
              <a:t>Boiler</a:t>
            </a:r>
          </a:p>
          <a:p>
            <a:pPr marL="514350" indent="-514350">
              <a:buAutoNum type="alphaLcParenR"/>
            </a:pPr>
            <a:r>
              <a:rPr lang="en-GB" dirty="0" smtClean="0">
                <a:solidFill>
                  <a:srgbClr val="336699"/>
                </a:solidFill>
              </a:rPr>
              <a:t>Turbine</a:t>
            </a:r>
          </a:p>
          <a:p>
            <a:pPr marL="514350" indent="-514350">
              <a:buAutoNum type="alphaLcParenR"/>
            </a:pPr>
            <a:r>
              <a:rPr lang="en-GB" dirty="0" smtClean="0">
                <a:solidFill>
                  <a:srgbClr val="336699"/>
                </a:solidFill>
              </a:rPr>
              <a:t>Generator</a:t>
            </a:r>
          </a:p>
          <a:p>
            <a:pPr marL="514350" indent="-514350">
              <a:buAutoNum type="alphaLcParenR"/>
            </a:pPr>
            <a:r>
              <a:rPr lang="en-GB" dirty="0" smtClean="0">
                <a:solidFill>
                  <a:srgbClr val="336699"/>
                </a:solidFill>
              </a:rPr>
              <a:t>Overhead cables</a:t>
            </a:r>
          </a:p>
          <a:p>
            <a:pPr marL="514350" indent="-514350">
              <a:buAutoNum type="alphaL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99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Generation of Electricity</a:t>
            </a:r>
            <a:endParaRPr lang="en-GB" b="1" dirty="0">
              <a:solidFill>
                <a:srgbClr val="336699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795" y="1937137"/>
            <a:ext cx="5215890" cy="3665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1982285"/>
            <a:ext cx="5905500" cy="362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3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Generation of Electricity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Efficiency is usually quoted as a percentage and can be calculated using  the following equations: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775" y="2812132"/>
            <a:ext cx="4828450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Generation of Electricity – Review Questions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Q.1.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83" y="2447918"/>
            <a:ext cx="11155680" cy="368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8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Generation of Electricity – Review Questions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Q.2.</a:t>
            </a:r>
            <a:r>
              <a:rPr lang="en-GB" dirty="0" smtClean="0">
                <a:solidFill>
                  <a:srgbClr val="336699"/>
                </a:solidFill>
              </a:rPr>
              <a:t> A thermal power station has an efficiency of 40%.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808" y="2243334"/>
            <a:ext cx="8989314" cy="39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2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Generation of Electricity – Review Questions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Q.2. </a:t>
            </a:r>
            <a:r>
              <a:rPr lang="en-GB" sz="2400" dirty="0" smtClean="0">
                <a:solidFill>
                  <a:srgbClr val="336699"/>
                </a:solidFill>
              </a:rPr>
              <a:t>A combined heat and power station produces hot water for homes as well as generating electrical energy.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613" y="2612517"/>
            <a:ext cx="6186773" cy="356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0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Generation of Electricity – Review Questions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Q.2.</a:t>
            </a:r>
          </a:p>
          <a:p>
            <a:pPr marL="514350" indent="-514350">
              <a:buAutoNum type="alphaLcParenR"/>
            </a:pPr>
            <a:r>
              <a:rPr lang="en-GB" dirty="0" smtClean="0">
                <a:solidFill>
                  <a:srgbClr val="336699"/>
                </a:solidFill>
              </a:rPr>
              <a:t>State the percentage of waste heat energy from the thermal power station.</a:t>
            </a:r>
          </a:p>
          <a:p>
            <a:pPr marL="514350" indent="-514350">
              <a:buAutoNum type="alphaLcParenR"/>
            </a:pPr>
            <a:r>
              <a:rPr lang="en-GB" dirty="0" smtClean="0">
                <a:solidFill>
                  <a:srgbClr val="336699"/>
                </a:solidFill>
              </a:rPr>
              <a:t>State the useful energy output from the combined heat and power station.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Generation of Electricity – Review Questions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Q.3. </a:t>
            </a:r>
            <a:r>
              <a:rPr lang="en-GB" dirty="0" smtClean="0">
                <a:solidFill>
                  <a:srgbClr val="336699"/>
                </a:solidFill>
              </a:rPr>
              <a:t>A nuclear power station has an energy output of 1500 megajoules. A hydro power station has an energy output of 25 megajoules.</a:t>
            </a:r>
          </a:p>
          <a:p>
            <a:pPr marL="514350" indent="-514350">
              <a:buAutoNum type="alphaLcParenR"/>
            </a:pPr>
            <a:r>
              <a:rPr lang="en-GB" dirty="0" smtClean="0">
                <a:solidFill>
                  <a:srgbClr val="336699"/>
                </a:solidFill>
              </a:rPr>
              <a:t>State an advantage of using a nuclear power station.</a:t>
            </a:r>
          </a:p>
          <a:p>
            <a:pPr marL="514350" indent="-514350">
              <a:buAutoNum type="alphaLcParenR"/>
            </a:pPr>
            <a:r>
              <a:rPr lang="en-GB" dirty="0" smtClean="0">
                <a:solidFill>
                  <a:srgbClr val="336699"/>
                </a:solidFill>
              </a:rPr>
              <a:t>State an advantage of using a hydro power station.</a:t>
            </a:r>
          </a:p>
          <a:p>
            <a:pPr marL="514350" indent="-514350">
              <a:buAutoNum type="alphaLcParenR"/>
            </a:pPr>
            <a:r>
              <a:rPr lang="en-GB" dirty="0" smtClean="0">
                <a:solidFill>
                  <a:srgbClr val="336699"/>
                </a:solidFill>
              </a:rPr>
              <a:t>Calculate the number of hydro power stations needed to generate the same value of energy as one nuclear power station.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02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Generation of Electricity – Review Questions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Q.4.</a:t>
            </a:r>
            <a:r>
              <a:rPr lang="en-GB" dirty="0" smtClean="0">
                <a:solidFill>
                  <a:srgbClr val="336699"/>
                </a:solidFill>
              </a:rPr>
              <a:t> Part of a traffic information sign is shown below.</a:t>
            </a:r>
          </a:p>
          <a:p>
            <a:pPr marL="0" indent="0" algn="ctr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659" y="2303145"/>
            <a:ext cx="8498681" cy="387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7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Generation of Electricity – Review Questions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Q.4.</a:t>
            </a:r>
            <a:r>
              <a:rPr lang="en-GB" dirty="0" smtClean="0">
                <a:solidFill>
                  <a:srgbClr val="336699"/>
                </a:solidFill>
              </a:rPr>
              <a:t> One square metre of solar cells can generate up to 80 watts of power. The panel of solar cells has an area of 0.4 square metres.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a) State the energy change that takes place in a solar cell.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b) Calculate the maximum power output from the panel of solar cells.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00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Generation of Electricity – Review Questions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Q.4.</a:t>
            </a:r>
            <a:r>
              <a:rPr lang="en-GB" dirty="0" smtClean="0">
                <a:solidFill>
                  <a:srgbClr val="336699"/>
                </a:solidFill>
              </a:rPr>
              <a:t> The table below shows the power output of the wind generator at different speeds.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c) State the power output when the wind speed is 6 ms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  <a:r>
              <a:rPr lang="en-GB" dirty="0" smtClean="0">
                <a:solidFill>
                  <a:srgbClr val="336699"/>
                </a:solidFill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d) The maximum power output from the wind generator is 64 W. State the wind speed that will achieve maximum power output.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437936"/>
              </p:ext>
            </p:extLst>
          </p:nvPr>
        </p:nvGraphicFramePr>
        <p:xfrm>
          <a:off x="1808066" y="2875867"/>
          <a:ext cx="914400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394528"/>
                <a:gridCol w="1653472"/>
                <a:gridCol w="1524000"/>
                <a:gridCol w="1524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336699"/>
                          </a:solidFill>
                        </a:rPr>
                        <a:t>Wind Speed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rgbClr val="336699"/>
                          </a:solidFill>
                        </a:rPr>
                        <a:t>(ms</a:t>
                      </a:r>
                      <a:r>
                        <a:rPr lang="en-GB" b="1" baseline="30000" dirty="0" smtClean="0">
                          <a:solidFill>
                            <a:srgbClr val="336699"/>
                          </a:solidFill>
                        </a:rPr>
                        <a:t>-1</a:t>
                      </a:r>
                      <a:r>
                        <a:rPr lang="en-GB" b="1" dirty="0" smtClean="0">
                          <a:solidFill>
                            <a:srgbClr val="336699"/>
                          </a:solidFill>
                        </a:rPr>
                        <a:t>)</a:t>
                      </a:r>
                      <a:endParaRPr lang="en-GB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2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4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6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8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10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336699"/>
                          </a:solidFill>
                        </a:rPr>
                        <a:t>Power Output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rgbClr val="336699"/>
                          </a:solidFill>
                        </a:rPr>
                        <a:t>(W)</a:t>
                      </a:r>
                      <a:endParaRPr lang="en-GB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8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16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32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40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12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Generation of Electricity – Review Questions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Q.5. </a:t>
            </a:r>
            <a:r>
              <a:rPr lang="en-GB" dirty="0" smtClean="0">
                <a:solidFill>
                  <a:srgbClr val="336699"/>
                </a:solidFill>
              </a:rPr>
              <a:t>A scientific research station near the South Pole uses a vertical axis windmill to generate electricity.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519" y="2404587"/>
            <a:ext cx="3212878" cy="377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8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Generation of Electricity</a:t>
            </a:r>
            <a:endParaRPr lang="en-GB" b="1" dirty="0">
              <a:solidFill>
                <a:srgbClr val="336699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651" y="1962479"/>
            <a:ext cx="5086350" cy="339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310" y="1972004"/>
            <a:ext cx="5431963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6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Generation of Electricity – Review Questions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Q.5.</a:t>
            </a:r>
            <a:r>
              <a:rPr lang="en-GB" dirty="0" smtClean="0">
                <a:solidFill>
                  <a:srgbClr val="336699"/>
                </a:solidFill>
              </a:rPr>
              <a:t> During a 24 hour period the average power output of the wind powered generator is 25 kilowatts.</a:t>
            </a:r>
          </a:p>
          <a:p>
            <a:pPr marL="514350" indent="-514350">
              <a:buAutoNum type="alphaLcParenR"/>
            </a:pPr>
            <a:r>
              <a:rPr lang="en-GB" dirty="0" smtClean="0">
                <a:solidFill>
                  <a:srgbClr val="336699"/>
                </a:solidFill>
              </a:rPr>
              <a:t>Show that the electricity generated is 600 kilowatt-hours.</a:t>
            </a:r>
          </a:p>
          <a:p>
            <a:pPr marL="514350" indent="-514350">
              <a:buAutoNum type="alphaLcParenR"/>
            </a:pPr>
            <a:r>
              <a:rPr lang="en-GB" dirty="0" smtClean="0">
                <a:solidFill>
                  <a:srgbClr val="336699"/>
                </a:solidFill>
              </a:rPr>
              <a:t>The station uses 200 kilowatt-hours of the energy it generates in a 24 hour period. The remaining energy is sold at 9 pence per kilowatt-hour. Calculate the income in a 24 hour period.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42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Generation of Electricity – Review Answers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Q.1.</a:t>
            </a:r>
            <a:r>
              <a:rPr lang="en-GB" dirty="0" smtClean="0">
                <a:solidFill>
                  <a:srgbClr val="336699"/>
                </a:solidFill>
              </a:rPr>
              <a:t> D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Q.2. a) </a:t>
            </a:r>
            <a:r>
              <a:rPr lang="en-GB" dirty="0" smtClean="0">
                <a:solidFill>
                  <a:srgbClr val="336699"/>
                </a:solidFill>
              </a:rPr>
              <a:t>60% </a:t>
            </a:r>
            <a:r>
              <a:rPr lang="en-GB" b="1" dirty="0" smtClean="0">
                <a:solidFill>
                  <a:srgbClr val="336699"/>
                </a:solidFill>
              </a:rPr>
              <a:t>b)</a:t>
            </a:r>
            <a:r>
              <a:rPr lang="en-GB" dirty="0" smtClean="0">
                <a:solidFill>
                  <a:srgbClr val="336699"/>
                </a:solidFill>
              </a:rPr>
              <a:t> 80%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Q.3. a) </a:t>
            </a:r>
            <a:r>
              <a:rPr lang="en-GB" dirty="0" smtClean="0">
                <a:solidFill>
                  <a:srgbClr val="336699"/>
                </a:solidFill>
              </a:rPr>
              <a:t>Nuclear generates a lot of electrical energy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Q.3. b) </a:t>
            </a:r>
            <a:r>
              <a:rPr lang="en-GB" dirty="0" smtClean="0">
                <a:solidFill>
                  <a:srgbClr val="336699"/>
                </a:solidFill>
              </a:rPr>
              <a:t>Hydro does causes any air pollution.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Q.3. c) </a:t>
            </a:r>
            <a:r>
              <a:rPr lang="en-GB" dirty="0" smtClean="0">
                <a:solidFill>
                  <a:srgbClr val="336699"/>
                </a:solidFill>
              </a:rPr>
              <a:t>60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Q.4. a) </a:t>
            </a:r>
            <a:r>
              <a:rPr lang="en-GB" dirty="0" smtClean="0">
                <a:solidFill>
                  <a:srgbClr val="336699"/>
                </a:solidFill>
              </a:rPr>
              <a:t>Light to Electrical </a:t>
            </a:r>
            <a:r>
              <a:rPr lang="en-GB" b="1" dirty="0" smtClean="0">
                <a:solidFill>
                  <a:srgbClr val="336699"/>
                </a:solidFill>
              </a:rPr>
              <a:t>b)</a:t>
            </a:r>
            <a:r>
              <a:rPr lang="en-GB" dirty="0" smtClean="0">
                <a:solidFill>
                  <a:srgbClr val="336699"/>
                </a:solidFill>
              </a:rPr>
              <a:t> 32 W </a:t>
            </a:r>
            <a:r>
              <a:rPr lang="en-GB" b="1" dirty="0" smtClean="0">
                <a:solidFill>
                  <a:srgbClr val="336699"/>
                </a:solidFill>
              </a:rPr>
              <a:t>c)</a:t>
            </a:r>
            <a:r>
              <a:rPr lang="en-GB" dirty="0" smtClean="0">
                <a:solidFill>
                  <a:srgbClr val="336699"/>
                </a:solidFill>
              </a:rPr>
              <a:t> 24 W </a:t>
            </a:r>
            <a:r>
              <a:rPr lang="en-GB" b="1" dirty="0" smtClean="0">
                <a:solidFill>
                  <a:srgbClr val="336699"/>
                </a:solidFill>
              </a:rPr>
              <a:t>d)</a:t>
            </a:r>
            <a:r>
              <a:rPr lang="en-GB" dirty="0" smtClean="0">
                <a:solidFill>
                  <a:srgbClr val="336699"/>
                </a:solidFill>
              </a:rPr>
              <a:t> 16 ms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Q.5. a) </a:t>
            </a:r>
            <a:r>
              <a:rPr lang="en-GB" dirty="0" smtClean="0">
                <a:solidFill>
                  <a:srgbClr val="336699"/>
                </a:solidFill>
              </a:rPr>
              <a:t>24 x 25 </a:t>
            </a:r>
            <a:r>
              <a:rPr lang="en-GB" b="1" dirty="0" smtClean="0">
                <a:solidFill>
                  <a:srgbClr val="336699"/>
                </a:solidFill>
              </a:rPr>
              <a:t>b)</a:t>
            </a:r>
            <a:r>
              <a:rPr lang="en-GB" dirty="0" smtClean="0">
                <a:solidFill>
                  <a:srgbClr val="336699"/>
                </a:solidFill>
              </a:rPr>
              <a:t> £36.00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5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Generation of Electricity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When a moving magnetic field is placed near a wire, the wire can have electrical energy </a:t>
            </a:r>
            <a:r>
              <a:rPr lang="en-GB" b="1" dirty="0" smtClean="0">
                <a:solidFill>
                  <a:srgbClr val="336699"/>
                </a:solidFill>
              </a:rPr>
              <a:t>induced </a:t>
            </a:r>
            <a:r>
              <a:rPr lang="en-GB" dirty="0" smtClean="0">
                <a:solidFill>
                  <a:srgbClr val="336699"/>
                </a:solidFill>
              </a:rPr>
              <a:t>in it.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661" y="2664045"/>
            <a:ext cx="6858000" cy="38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2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Generation of Electricity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dirty="0" smtClean="0">
                <a:solidFill>
                  <a:srgbClr val="336699"/>
                </a:solidFill>
              </a:rPr>
              <a:t>If the magnetic field is able to rotate (spin) a  generator (or dynamo) can be built.</a:t>
            </a:r>
          </a:p>
          <a:p>
            <a:pPr marL="0" indent="0" algn="ctr">
              <a:buNone/>
            </a:pPr>
            <a:endParaRPr lang="en-GB" sz="3200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687" y="2491993"/>
            <a:ext cx="3810952" cy="398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Generation of Electricity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 rotating magnetic field is used in the electrical generators of most power stations. 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985" y="2708107"/>
            <a:ext cx="9022285" cy="346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Generation of Electricity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 simplified diagram of a </a:t>
            </a:r>
            <a:r>
              <a:rPr lang="en-GB" b="1" dirty="0" smtClean="0">
                <a:solidFill>
                  <a:srgbClr val="336699"/>
                </a:solidFill>
              </a:rPr>
              <a:t>fossil fuel (coal, oil, gas) power station </a:t>
            </a:r>
            <a:r>
              <a:rPr lang="en-GB" dirty="0" smtClean="0">
                <a:solidFill>
                  <a:srgbClr val="336699"/>
                </a:solidFill>
              </a:rPr>
              <a:t>is shown below: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In this case a turbine is used to turn the drive shaft, to create a rotating magnetic field in the generator. 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06664"/>
            <a:ext cx="10077523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0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Generation of Electricity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Two key </a:t>
            </a:r>
            <a:r>
              <a:rPr lang="en-GB" b="1" dirty="0" smtClean="0">
                <a:solidFill>
                  <a:srgbClr val="336699"/>
                </a:solidFill>
              </a:rPr>
              <a:t>energy changes </a:t>
            </a:r>
            <a:r>
              <a:rPr lang="en-GB" dirty="0" smtClean="0">
                <a:solidFill>
                  <a:srgbClr val="336699"/>
                </a:solidFill>
              </a:rPr>
              <a:t>are needed for non-renewable power stations to operate.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Chemical to Heat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</a:t>
            </a:r>
            <a:r>
              <a:rPr lang="en-GB" dirty="0" smtClean="0">
                <a:solidFill>
                  <a:srgbClr val="336699"/>
                </a:solidFill>
              </a:rPr>
              <a:t>his happens in the </a:t>
            </a:r>
            <a:r>
              <a:rPr lang="en-GB" b="1" dirty="0" smtClean="0">
                <a:solidFill>
                  <a:srgbClr val="336699"/>
                </a:solidFill>
              </a:rPr>
              <a:t>boiler</a:t>
            </a:r>
            <a:r>
              <a:rPr lang="en-GB" dirty="0" smtClean="0">
                <a:solidFill>
                  <a:srgbClr val="336699"/>
                </a:solidFill>
              </a:rPr>
              <a:t> (fossil fuels) or </a:t>
            </a:r>
            <a:r>
              <a:rPr lang="en-GB" b="1" dirty="0" smtClean="0">
                <a:solidFill>
                  <a:srgbClr val="336699"/>
                </a:solidFill>
              </a:rPr>
              <a:t>reactor</a:t>
            </a:r>
            <a:r>
              <a:rPr lang="en-GB" dirty="0" smtClean="0">
                <a:solidFill>
                  <a:srgbClr val="336699"/>
                </a:solidFill>
              </a:rPr>
              <a:t> (nuclear).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Kinetic to Electrical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This happens in the </a:t>
            </a:r>
            <a:r>
              <a:rPr lang="en-GB" b="1" dirty="0" smtClean="0">
                <a:solidFill>
                  <a:srgbClr val="336699"/>
                </a:solidFill>
              </a:rPr>
              <a:t>generator.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77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solidFill>
                  <a:srgbClr val="336699"/>
                </a:solidFill>
              </a:rPr>
              <a:t>Generation of Electricity</a:t>
            </a:r>
            <a:endParaRPr lang="en-GB" sz="6000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>
                <a:solidFill>
                  <a:srgbClr val="336699"/>
                </a:solidFill>
              </a:rPr>
              <a:t>Quick question…</a:t>
            </a:r>
          </a:p>
          <a:p>
            <a:pPr marL="0" indent="0">
              <a:buNone/>
            </a:pPr>
            <a:r>
              <a:rPr lang="en-GB" sz="4400" dirty="0" smtClean="0">
                <a:solidFill>
                  <a:srgbClr val="336699"/>
                </a:solidFill>
              </a:rPr>
              <a:t>… from S1 what is meant by the terms</a:t>
            </a:r>
          </a:p>
          <a:p>
            <a:r>
              <a:rPr lang="en-GB" sz="4400" dirty="0" smtClean="0">
                <a:solidFill>
                  <a:srgbClr val="336699"/>
                </a:solidFill>
              </a:rPr>
              <a:t>Energy source</a:t>
            </a:r>
          </a:p>
          <a:p>
            <a:r>
              <a:rPr lang="en-GB" sz="4400" dirty="0" smtClean="0">
                <a:solidFill>
                  <a:srgbClr val="336699"/>
                </a:solidFill>
              </a:rPr>
              <a:t>Non-renewable</a:t>
            </a:r>
          </a:p>
          <a:p>
            <a:r>
              <a:rPr lang="en-GB" sz="4400" dirty="0" smtClean="0">
                <a:solidFill>
                  <a:srgbClr val="336699"/>
                </a:solidFill>
              </a:rPr>
              <a:t>Renewable?</a:t>
            </a:r>
            <a:endParaRPr lang="en-GB" sz="44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0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1169</Words>
  <Application>Microsoft Office PowerPoint</Application>
  <PresentationFormat>Widescreen</PresentationFormat>
  <Paragraphs>179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Office Theme</vt:lpstr>
      <vt:lpstr>S3/S4 Physics</vt:lpstr>
      <vt:lpstr>Generation of Electricity</vt:lpstr>
      <vt:lpstr>Generation of Electricity</vt:lpstr>
      <vt:lpstr>Generation of Electricity</vt:lpstr>
      <vt:lpstr>Generation of Electricity</vt:lpstr>
      <vt:lpstr>Generation of Electricity</vt:lpstr>
      <vt:lpstr>Generation of Electricity</vt:lpstr>
      <vt:lpstr>Generation of Electricity</vt:lpstr>
      <vt:lpstr>Generation of Electricity</vt:lpstr>
      <vt:lpstr>Generation of Electricity</vt:lpstr>
      <vt:lpstr>Generation of Electricity</vt:lpstr>
      <vt:lpstr>Generation of Electricity</vt:lpstr>
      <vt:lpstr>Generation of Electricity</vt:lpstr>
      <vt:lpstr>Generation of Electricity</vt:lpstr>
      <vt:lpstr>Generation of Electricity</vt:lpstr>
      <vt:lpstr>Generation of Electricity</vt:lpstr>
      <vt:lpstr>Generation of Electricity</vt:lpstr>
      <vt:lpstr>Generation of Electricity</vt:lpstr>
      <vt:lpstr>Generation of Electricity</vt:lpstr>
      <vt:lpstr>Generation of Electricity</vt:lpstr>
      <vt:lpstr>Generation of Electricity – Review Questions</vt:lpstr>
      <vt:lpstr>Generation of Electricity – Review Questions</vt:lpstr>
      <vt:lpstr>Generation of Electricity – Review Questions</vt:lpstr>
      <vt:lpstr>Generation of Electricity – Review Questions</vt:lpstr>
      <vt:lpstr>Generation of Electricity – Review Questions</vt:lpstr>
      <vt:lpstr>Generation of Electricity – Review Questions</vt:lpstr>
      <vt:lpstr>Generation of Electricity – Review Questions</vt:lpstr>
      <vt:lpstr>Generation of Electricity – Review Questions</vt:lpstr>
      <vt:lpstr>Generation of Electricity – Review Questions</vt:lpstr>
      <vt:lpstr>Generation of Electricity – Review Questions</vt:lpstr>
      <vt:lpstr>Generation of Electricity – Review Answers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S3/S4 Physics</dc:title>
  <dc:creator>Ian Downie</dc:creator>
  <cp:lastModifiedBy>Ian Downie</cp:lastModifiedBy>
  <cp:revision>24</cp:revision>
  <dcterms:created xsi:type="dcterms:W3CDTF">2020-07-01T14:07:52Z</dcterms:created>
  <dcterms:modified xsi:type="dcterms:W3CDTF">2020-08-03T20:34:37Z</dcterms:modified>
</cp:coreProperties>
</file>