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17BF1-DD10-4B7A-B3BD-B454CE58E6C9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7242-29F1-46C5-AE19-3BE144B2E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448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17BF1-DD10-4B7A-B3BD-B454CE58E6C9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7242-29F1-46C5-AE19-3BE144B2E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61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17BF1-DD10-4B7A-B3BD-B454CE58E6C9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7242-29F1-46C5-AE19-3BE144B2E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088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17BF1-DD10-4B7A-B3BD-B454CE58E6C9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7242-29F1-46C5-AE19-3BE144B2E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68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17BF1-DD10-4B7A-B3BD-B454CE58E6C9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7242-29F1-46C5-AE19-3BE144B2E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662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17BF1-DD10-4B7A-B3BD-B454CE58E6C9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7242-29F1-46C5-AE19-3BE144B2E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83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17BF1-DD10-4B7A-B3BD-B454CE58E6C9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7242-29F1-46C5-AE19-3BE144B2E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056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17BF1-DD10-4B7A-B3BD-B454CE58E6C9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7242-29F1-46C5-AE19-3BE144B2E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296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17BF1-DD10-4B7A-B3BD-B454CE58E6C9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7242-29F1-46C5-AE19-3BE144B2E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63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17BF1-DD10-4B7A-B3BD-B454CE58E6C9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7242-29F1-46C5-AE19-3BE144B2E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02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17BF1-DD10-4B7A-B3BD-B454CE58E6C9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7242-29F1-46C5-AE19-3BE144B2E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2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17BF1-DD10-4B7A-B3BD-B454CE58E6C9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D7242-29F1-46C5-AE19-3BE144B2E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18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99"/>
                </a:solidFill>
              </a:rPr>
              <a:t>S3/S4 Physics</a:t>
            </a:r>
            <a:endParaRPr lang="en-GB" dirty="0">
              <a:solidFill>
                <a:srgbClr val="3366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99"/>
                </a:solidFill>
              </a:rPr>
              <a:t>Input Devices</a:t>
            </a: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8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Input Devices - LDRs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An LDR is an example of </a:t>
            </a:r>
            <a:r>
              <a:rPr lang="en-GB" dirty="0" smtClean="0">
                <a:solidFill>
                  <a:srgbClr val="336699"/>
                </a:solidFill>
              </a:rPr>
              <a:t>an </a:t>
            </a:r>
            <a:r>
              <a:rPr lang="en-GB" b="1" dirty="0" smtClean="0">
                <a:solidFill>
                  <a:srgbClr val="336699"/>
                </a:solidFill>
              </a:rPr>
              <a:t>input sensor</a:t>
            </a:r>
            <a:r>
              <a:rPr lang="en-GB" dirty="0" smtClean="0">
                <a:solidFill>
                  <a:srgbClr val="336699"/>
                </a:solidFill>
              </a:rPr>
              <a:t>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The </a:t>
            </a:r>
            <a:r>
              <a:rPr lang="en-GB" dirty="0" smtClean="0">
                <a:solidFill>
                  <a:srgbClr val="336699"/>
                </a:solidFill>
              </a:rPr>
              <a:t>resistance of an LDR depends on light level.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The greater the light level the lower the resistance.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(</a:t>
            </a:r>
            <a:r>
              <a:rPr lang="en-GB" b="1" dirty="0" smtClean="0">
                <a:solidFill>
                  <a:srgbClr val="336699"/>
                </a:solidFill>
              </a:rPr>
              <a:t>L</a:t>
            </a:r>
            <a:r>
              <a:rPr lang="en-GB" dirty="0" smtClean="0">
                <a:solidFill>
                  <a:srgbClr val="336699"/>
                </a:solidFill>
              </a:rPr>
              <a:t>ight level </a:t>
            </a:r>
            <a:r>
              <a:rPr lang="en-GB" b="1" dirty="0" smtClean="0">
                <a:solidFill>
                  <a:srgbClr val="336699"/>
                </a:solidFill>
              </a:rPr>
              <a:t>U</a:t>
            </a:r>
            <a:r>
              <a:rPr lang="en-GB" dirty="0" smtClean="0">
                <a:solidFill>
                  <a:srgbClr val="336699"/>
                </a:solidFill>
              </a:rPr>
              <a:t>p </a:t>
            </a:r>
            <a:r>
              <a:rPr lang="en-GB" b="1" dirty="0" smtClean="0">
                <a:solidFill>
                  <a:srgbClr val="336699"/>
                </a:solidFill>
              </a:rPr>
              <a:t>R</a:t>
            </a:r>
            <a:r>
              <a:rPr lang="en-GB" dirty="0" smtClean="0">
                <a:solidFill>
                  <a:srgbClr val="336699"/>
                </a:solidFill>
              </a:rPr>
              <a:t>esistance </a:t>
            </a:r>
            <a:r>
              <a:rPr lang="en-GB" b="1" dirty="0" smtClean="0">
                <a:solidFill>
                  <a:srgbClr val="336699"/>
                </a:solidFill>
              </a:rPr>
              <a:t>D</a:t>
            </a:r>
            <a:r>
              <a:rPr lang="en-GB" dirty="0" smtClean="0">
                <a:solidFill>
                  <a:srgbClr val="336699"/>
                </a:solidFill>
              </a:rPr>
              <a:t>own </a:t>
            </a:r>
            <a:r>
              <a:rPr lang="en-GB" dirty="0" smtClean="0">
                <a:solidFill>
                  <a:srgbClr val="336699"/>
                </a:solidFill>
              </a:rPr>
              <a:t>– </a:t>
            </a:r>
            <a:r>
              <a:rPr lang="en-GB" b="1" dirty="0" smtClean="0">
                <a:solidFill>
                  <a:srgbClr val="336699"/>
                </a:solidFill>
              </a:rPr>
              <a:t>L.U.R.D</a:t>
            </a:r>
            <a:r>
              <a:rPr lang="en-GB" dirty="0" smtClean="0">
                <a:solidFill>
                  <a:srgbClr val="336699"/>
                </a:solidFill>
              </a:rPr>
              <a:t>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The symbol for an LDR is shown below: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167150" y="4324425"/>
            <a:ext cx="11988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9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Input Devices - </a:t>
            </a:r>
            <a:r>
              <a:rPr lang="en-GB" b="1" dirty="0" smtClean="0">
                <a:solidFill>
                  <a:srgbClr val="336699"/>
                </a:solidFill>
              </a:rPr>
              <a:t>LDRs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LDRs </a:t>
            </a:r>
            <a:r>
              <a:rPr lang="en-GB" dirty="0" smtClean="0">
                <a:solidFill>
                  <a:srgbClr val="336699"/>
                </a:solidFill>
              </a:rPr>
              <a:t>are </a:t>
            </a:r>
            <a:r>
              <a:rPr lang="en-GB" dirty="0" smtClean="0">
                <a:solidFill>
                  <a:srgbClr val="336699"/>
                </a:solidFill>
              </a:rPr>
              <a:t>often used as </a:t>
            </a:r>
            <a:r>
              <a:rPr lang="en-GB" b="1" dirty="0" smtClean="0">
                <a:solidFill>
                  <a:srgbClr val="336699"/>
                </a:solidFill>
              </a:rPr>
              <a:t>input </a:t>
            </a:r>
            <a:r>
              <a:rPr lang="en-GB" b="1" dirty="0" smtClean="0">
                <a:solidFill>
                  <a:srgbClr val="336699"/>
                </a:solidFill>
              </a:rPr>
              <a:t>sensors</a:t>
            </a:r>
            <a:r>
              <a:rPr lang="en-GB" b="1" dirty="0" smtClean="0">
                <a:solidFill>
                  <a:srgbClr val="336699"/>
                </a:solidFill>
              </a:rPr>
              <a:t> </a:t>
            </a:r>
            <a:r>
              <a:rPr lang="en-GB" dirty="0" smtClean="0">
                <a:solidFill>
                  <a:srgbClr val="336699"/>
                </a:solidFill>
              </a:rPr>
              <a:t>in more complex circuits.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254" y="2567900"/>
            <a:ext cx="5960987" cy="37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9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Input Devices - </a:t>
            </a:r>
            <a:r>
              <a:rPr lang="en-GB" b="1" dirty="0" smtClean="0">
                <a:solidFill>
                  <a:srgbClr val="336699"/>
                </a:solidFill>
              </a:rPr>
              <a:t>LDRs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solidFill>
                  <a:srgbClr val="336699"/>
                </a:solidFill>
              </a:rPr>
              <a:t>In this circuit when the light level increases the resistance of the LDR will __crease</a:t>
            </a:r>
            <a:r>
              <a:rPr lang="en-GB" sz="3200" dirty="0" smtClean="0">
                <a:solidFill>
                  <a:srgbClr val="336699"/>
                </a:solidFill>
              </a:rPr>
              <a:t>.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rgbClr val="336699"/>
                </a:solidFill>
              </a:rPr>
              <a:t>(L.U.R.D)</a:t>
            </a:r>
            <a:endParaRPr lang="en-GB" sz="3200" b="1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sz="3200" dirty="0" smtClean="0">
                <a:solidFill>
                  <a:srgbClr val="336699"/>
                </a:solidFill>
              </a:rPr>
              <a:t>This will make the reading on voltmeter V</a:t>
            </a:r>
            <a:r>
              <a:rPr lang="en-GB" sz="3200" baseline="-25000" dirty="0" smtClean="0">
                <a:solidFill>
                  <a:srgbClr val="336699"/>
                </a:solidFill>
              </a:rPr>
              <a:t>1</a:t>
            </a:r>
            <a:r>
              <a:rPr lang="en-GB" sz="3200" dirty="0" smtClean="0">
                <a:solidFill>
                  <a:srgbClr val="336699"/>
                </a:solidFill>
              </a:rPr>
              <a:t> __crease.</a:t>
            </a:r>
          </a:p>
          <a:p>
            <a:pPr marL="0" indent="0">
              <a:buNone/>
            </a:pPr>
            <a:r>
              <a:rPr lang="en-GB" sz="3200" dirty="0" smtClean="0">
                <a:solidFill>
                  <a:srgbClr val="336699"/>
                </a:solidFill>
              </a:rPr>
              <a:t>Assuming </a:t>
            </a:r>
            <a:r>
              <a:rPr lang="en-GB" sz="3200" dirty="0" smtClean="0">
                <a:solidFill>
                  <a:srgbClr val="336699"/>
                </a:solidFill>
              </a:rPr>
              <a:t>there is no change in the potential </a:t>
            </a:r>
            <a:r>
              <a:rPr lang="en-GB" sz="3200" dirty="0" smtClean="0">
                <a:solidFill>
                  <a:srgbClr val="336699"/>
                </a:solidFill>
              </a:rPr>
              <a:t>difference (voltage) </a:t>
            </a:r>
            <a:r>
              <a:rPr lang="en-GB" sz="3200" dirty="0" smtClean="0">
                <a:solidFill>
                  <a:srgbClr val="336699"/>
                </a:solidFill>
              </a:rPr>
              <a:t>of the supply, the reading on voltmeter V</a:t>
            </a:r>
            <a:r>
              <a:rPr lang="en-GB" sz="3200" baseline="-25000" dirty="0" smtClean="0">
                <a:solidFill>
                  <a:srgbClr val="336699"/>
                </a:solidFill>
              </a:rPr>
              <a:t>2</a:t>
            </a:r>
            <a:r>
              <a:rPr lang="en-GB" sz="3200" dirty="0" smtClean="0">
                <a:solidFill>
                  <a:srgbClr val="336699"/>
                </a:solidFill>
              </a:rPr>
              <a:t> must __crease.</a:t>
            </a:r>
          </a:p>
          <a:p>
            <a:pPr marL="0" indent="0">
              <a:buNone/>
            </a:pPr>
            <a:r>
              <a:rPr lang="en-GB" sz="3200" dirty="0" smtClean="0">
                <a:solidFill>
                  <a:srgbClr val="336699"/>
                </a:solidFill>
              </a:rPr>
              <a:t>A decrease in light level would have the opposite effect.</a:t>
            </a:r>
            <a:endParaRPr lang="en-GB" sz="32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9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Input Devices – Thermistors and LDRs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Example One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An LDR is used as a light sensor in an automatic soap dispenser. The circuit is shown below.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612" y="3157538"/>
            <a:ext cx="525780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Input Devices – Thermistors and LDRs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Example One (continued)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When the LDR is uncovered the reading on the ammeter is 2 mA. Calculate the resistance of the LDR.</a:t>
            </a:r>
          </a:p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Solution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(Remember “m or </a:t>
            </a:r>
            <a:r>
              <a:rPr lang="en-GB" dirty="0" err="1" smtClean="0">
                <a:solidFill>
                  <a:srgbClr val="336699"/>
                </a:solidFill>
              </a:rPr>
              <a:t>milli</a:t>
            </a:r>
            <a:r>
              <a:rPr lang="en-GB" dirty="0" smtClean="0">
                <a:solidFill>
                  <a:srgbClr val="336699"/>
                </a:solidFill>
              </a:rPr>
              <a:t>” means x 10</a:t>
            </a:r>
            <a:r>
              <a:rPr lang="en-GB" baseline="30000" dirty="0" smtClean="0">
                <a:solidFill>
                  <a:srgbClr val="336699"/>
                </a:solidFill>
              </a:rPr>
              <a:t>-3</a:t>
            </a:r>
            <a:r>
              <a:rPr lang="en-GB" dirty="0" smtClean="0">
                <a:solidFill>
                  <a:srgbClr val="336699"/>
                </a:solidFill>
              </a:rPr>
              <a:t>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V = I x R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5 = 2 x 10</a:t>
            </a:r>
            <a:r>
              <a:rPr lang="en-GB" baseline="30000" dirty="0" smtClean="0">
                <a:solidFill>
                  <a:srgbClr val="336699"/>
                </a:solidFill>
              </a:rPr>
              <a:t>-3</a:t>
            </a:r>
            <a:r>
              <a:rPr lang="en-GB" dirty="0" smtClean="0">
                <a:solidFill>
                  <a:srgbClr val="336699"/>
                </a:solidFill>
              </a:rPr>
              <a:t> x R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R = 5 / 2 x10</a:t>
            </a:r>
            <a:r>
              <a:rPr lang="en-GB" baseline="30000" dirty="0" smtClean="0">
                <a:solidFill>
                  <a:srgbClr val="336699"/>
                </a:solidFill>
              </a:rPr>
              <a:t>-3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R = 2500 </a:t>
            </a:r>
            <a:r>
              <a:rPr lang="el-GR" dirty="0" smtClean="0">
                <a:solidFill>
                  <a:srgbClr val="336699"/>
                </a:solidFill>
              </a:rPr>
              <a:t>Ω</a:t>
            </a:r>
            <a:endParaRPr lang="en-GB" dirty="0" smtClean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11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Input Devices – Thermistors and LDRs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u="sng" dirty="0" smtClean="0">
                <a:solidFill>
                  <a:srgbClr val="336699"/>
                </a:solidFill>
              </a:rPr>
              <a:t>Example Two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336699"/>
                </a:solidFill>
              </a:rPr>
              <a:t>The circuit below is used to monitor changes in the temperature of a liquid. The thermistor is fully immersed in the liquid.</a:t>
            </a: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336699"/>
                </a:solidFill>
              </a:rPr>
              <a:t>State what happens to the resistance of the ohmmeter when the liquid cools.</a:t>
            </a:r>
          </a:p>
          <a:p>
            <a:pPr marL="0" indent="0">
              <a:buNone/>
            </a:pPr>
            <a:r>
              <a:rPr lang="en-GB" sz="2400" b="1" u="sng" dirty="0" smtClean="0">
                <a:solidFill>
                  <a:srgbClr val="336699"/>
                </a:solidFill>
              </a:rPr>
              <a:t>Solution</a:t>
            </a:r>
            <a:r>
              <a:rPr lang="en-GB" sz="2400" dirty="0" smtClean="0">
                <a:solidFill>
                  <a:srgbClr val="336699"/>
                </a:solidFill>
              </a:rPr>
              <a:t> – (Temperature down; resistance up) Ohmmeter reading increases.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712" y="2952020"/>
            <a:ext cx="3243834" cy="209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3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Input Devices – Thermistors and LDRs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Example Three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A thermistor is connected to a 6 V supply as shown below.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Calculate the ammeter reading when the thermistor is placed in a beaker of water at 40 </a:t>
            </a:r>
            <a:r>
              <a:rPr lang="en-GB" baseline="30000" dirty="0" smtClean="0">
                <a:solidFill>
                  <a:srgbClr val="336699"/>
                </a:solidFill>
              </a:rPr>
              <a:t>o</a:t>
            </a:r>
            <a:r>
              <a:rPr lang="en-GB" dirty="0" smtClean="0">
                <a:solidFill>
                  <a:srgbClr val="336699"/>
                </a:solidFill>
              </a:rPr>
              <a:t>C.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42" y="2838746"/>
            <a:ext cx="8134160" cy="217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Input Devices – Thermistors and LDRs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Solution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Read the resistance value from the table then apply Ohm’s Law.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V = I x R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6 = I x 400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I = 6 / 400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I = 0.015 A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223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Input Devices - Capacitors 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u="sng" dirty="0" smtClean="0">
                <a:solidFill>
                  <a:srgbClr val="336699"/>
                </a:solidFill>
              </a:rPr>
              <a:t>Capacitors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336699"/>
                </a:solidFill>
              </a:rPr>
              <a:t>Capacitors are devices that </a:t>
            </a:r>
            <a:r>
              <a:rPr lang="en-GB" sz="4000" b="1" dirty="0" smtClean="0">
                <a:solidFill>
                  <a:srgbClr val="336699"/>
                </a:solidFill>
              </a:rPr>
              <a:t>store up </a:t>
            </a:r>
            <a:r>
              <a:rPr lang="en-GB" sz="4000" dirty="0" smtClean="0">
                <a:solidFill>
                  <a:srgbClr val="336699"/>
                </a:solidFill>
              </a:rPr>
              <a:t>electrical </a:t>
            </a:r>
            <a:r>
              <a:rPr lang="en-GB" sz="4000" b="1" dirty="0" smtClean="0">
                <a:solidFill>
                  <a:srgbClr val="336699"/>
                </a:solidFill>
              </a:rPr>
              <a:t>charge.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336699"/>
                </a:solidFill>
              </a:rPr>
              <a:t>When this happens the </a:t>
            </a:r>
            <a:r>
              <a:rPr lang="en-GB" sz="4000" b="1" dirty="0" smtClean="0">
                <a:solidFill>
                  <a:srgbClr val="336699"/>
                </a:solidFill>
              </a:rPr>
              <a:t>potential d</a:t>
            </a:r>
            <a:r>
              <a:rPr lang="en-GB" sz="4000" b="1" dirty="0" smtClean="0">
                <a:solidFill>
                  <a:srgbClr val="336699"/>
                </a:solidFill>
              </a:rPr>
              <a:t>ifference</a:t>
            </a:r>
            <a:r>
              <a:rPr lang="en-GB" sz="4000" b="1" dirty="0" smtClean="0">
                <a:solidFill>
                  <a:srgbClr val="336699"/>
                </a:solidFill>
              </a:rPr>
              <a:t> </a:t>
            </a:r>
            <a:r>
              <a:rPr lang="en-GB" sz="4000" dirty="0" smtClean="0">
                <a:solidFill>
                  <a:srgbClr val="336699"/>
                </a:solidFill>
              </a:rPr>
              <a:t>(voltage) across the capacitor </a:t>
            </a:r>
            <a:r>
              <a:rPr lang="en-GB" sz="4000" b="1" dirty="0" smtClean="0">
                <a:solidFill>
                  <a:srgbClr val="336699"/>
                </a:solidFill>
              </a:rPr>
              <a:t>increases.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336699"/>
                </a:solidFill>
              </a:rPr>
              <a:t>A typical capacitor circuit is </a:t>
            </a:r>
            <a:r>
              <a:rPr lang="en-GB" sz="4000" dirty="0" smtClean="0">
                <a:solidFill>
                  <a:srgbClr val="336699"/>
                </a:solidFill>
              </a:rPr>
              <a:t>shown on the next slide</a:t>
            </a:r>
            <a:r>
              <a:rPr lang="en-GB" sz="4000" dirty="0" smtClean="0">
                <a:solidFill>
                  <a:srgbClr val="336699"/>
                </a:solidFill>
              </a:rPr>
              <a:t>.</a:t>
            </a:r>
            <a:endParaRPr lang="en-GB" sz="40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1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Input Devices - Capacitors </a:t>
            </a:r>
            <a:endParaRPr lang="en-GB" b="1" dirty="0">
              <a:solidFill>
                <a:srgbClr val="336699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1325" y="2315369"/>
            <a:ext cx="62293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8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In</a:t>
            </a:r>
            <a:r>
              <a:rPr lang="en-GB" b="1" dirty="0" smtClean="0">
                <a:solidFill>
                  <a:srgbClr val="336699"/>
                </a:solidFill>
              </a:rPr>
              <a:t>put </a:t>
            </a:r>
            <a:r>
              <a:rPr lang="en-GB" b="1" dirty="0" smtClean="0">
                <a:solidFill>
                  <a:srgbClr val="336699"/>
                </a:solidFill>
              </a:rPr>
              <a:t>Devices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Electrical and electronic systems can be split into three parts: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451" y="1910213"/>
            <a:ext cx="6793850" cy="39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0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Input </a:t>
            </a:r>
            <a:r>
              <a:rPr lang="en-GB" b="1" dirty="0" smtClean="0">
                <a:solidFill>
                  <a:srgbClr val="336699"/>
                </a:solidFill>
              </a:rPr>
              <a:t>Devices - </a:t>
            </a:r>
            <a:r>
              <a:rPr lang="en-GB" b="1" dirty="0" smtClean="0">
                <a:solidFill>
                  <a:srgbClr val="336699"/>
                </a:solidFill>
              </a:rPr>
              <a:t>Capacitors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Capacitors</a:t>
            </a:r>
          </a:p>
          <a:p>
            <a:pPr marL="0" indent="0">
              <a:buNone/>
            </a:pPr>
            <a:r>
              <a:rPr lang="en-GB" sz="3600" dirty="0" smtClean="0">
                <a:solidFill>
                  <a:srgbClr val="336699"/>
                </a:solidFill>
              </a:rPr>
              <a:t>The </a:t>
            </a:r>
            <a:r>
              <a:rPr lang="en-GB" sz="3600" b="1" dirty="0" smtClean="0">
                <a:solidFill>
                  <a:srgbClr val="336699"/>
                </a:solidFill>
              </a:rPr>
              <a:t>maximum </a:t>
            </a:r>
            <a:r>
              <a:rPr lang="en-GB" sz="3600" b="1" dirty="0" smtClean="0">
                <a:solidFill>
                  <a:srgbClr val="336699"/>
                </a:solidFill>
              </a:rPr>
              <a:t>potential d</a:t>
            </a:r>
            <a:r>
              <a:rPr lang="en-GB" sz="3600" b="1" dirty="0" smtClean="0">
                <a:solidFill>
                  <a:srgbClr val="336699"/>
                </a:solidFill>
              </a:rPr>
              <a:t>ifference</a:t>
            </a:r>
            <a:r>
              <a:rPr lang="en-GB" sz="3600" b="1" dirty="0" smtClean="0">
                <a:solidFill>
                  <a:srgbClr val="336699"/>
                </a:solidFill>
              </a:rPr>
              <a:t> </a:t>
            </a:r>
            <a:r>
              <a:rPr lang="en-GB" sz="3600" b="1" dirty="0" smtClean="0">
                <a:solidFill>
                  <a:srgbClr val="336699"/>
                </a:solidFill>
              </a:rPr>
              <a:t>(voltage) </a:t>
            </a:r>
            <a:r>
              <a:rPr lang="en-GB" sz="3600" dirty="0" smtClean="0">
                <a:solidFill>
                  <a:srgbClr val="336699"/>
                </a:solidFill>
              </a:rPr>
              <a:t>that can be reached is equal to the </a:t>
            </a:r>
            <a:r>
              <a:rPr lang="en-GB" sz="3600" b="1" dirty="0" smtClean="0">
                <a:solidFill>
                  <a:srgbClr val="336699"/>
                </a:solidFill>
              </a:rPr>
              <a:t>supply voltage (V</a:t>
            </a:r>
            <a:r>
              <a:rPr lang="en-GB" sz="3600" b="1" baseline="-25000" dirty="0" smtClean="0">
                <a:solidFill>
                  <a:srgbClr val="336699"/>
                </a:solidFill>
              </a:rPr>
              <a:t>S</a:t>
            </a:r>
            <a:r>
              <a:rPr lang="en-GB" sz="3600" b="1" dirty="0" smtClean="0">
                <a:solidFill>
                  <a:srgbClr val="336699"/>
                </a:solidFill>
              </a:rPr>
              <a:t>). </a:t>
            </a:r>
            <a:r>
              <a:rPr lang="en-GB" sz="3600" dirty="0" smtClean="0">
                <a:solidFill>
                  <a:srgbClr val="336699"/>
                </a:solidFill>
              </a:rPr>
              <a:t>For the circuit shown the maximum </a:t>
            </a:r>
            <a:r>
              <a:rPr lang="en-GB" sz="3600" dirty="0" smtClean="0">
                <a:solidFill>
                  <a:srgbClr val="336699"/>
                </a:solidFill>
              </a:rPr>
              <a:t>potential d</a:t>
            </a:r>
            <a:r>
              <a:rPr lang="en-GB" sz="3600" dirty="0" smtClean="0">
                <a:solidFill>
                  <a:srgbClr val="336699"/>
                </a:solidFill>
              </a:rPr>
              <a:t>ifference</a:t>
            </a:r>
            <a:r>
              <a:rPr lang="en-GB" sz="3600" dirty="0" smtClean="0">
                <a:solidFill>
                  <a:srgbClr val="336699"/>
                </a:solidFill>
              </a:rPr>
              <a:t> </a:t>
            </a:r>
            <a:r>
              <a:rPr lang="en-GB" sz="3600" dirty="0" smtClean="0">
                <a:solidFill>
                  <a:srgbClr val="336699"/>
                </a:solidFill>
              </a:rPr>
              <a:t>would be 4.5V.</a:t>
            </a:r>
          </a:p>
          <a:p>
            <a:pPr marL="0" indent="0">
              <a:buNone/>
            </a:pPr>
            <a:r>
              <a:rPr lang="en-GB" sz="3600" dirty="0" smtClean="0">
                <a:solidFill>
                  <a:srgbClr val="336699"/>
                </a:solidFill>
              </a:rPr>
              <a:t>The capacitance (storage space) in a capacitor is measured in </a:t>
            </a:r>
            <a:r>
              <a:rPr lang="en-GB" sz="3600" b="1" dirty="0" smtClean="0">
                <a:solidFill>
                  <a:srgbClr val="336699"/>
                </a:solidFill>
              </a:rPr>
              <a:t>Farads(F)</a:t>
            </a:r>
            <a:r>
              <a:rPr lang="en-GB" sz="3600" dirty="0" smtClean="0">
                <a:solidFill>
                  <a:srgbClr val="336699"/>
                </a:solidFill>
              </a:rPr>
              <a:t>.</a:t>
            </a:r>
          </a:p>
          <a:p>
            <a:pPr marL="0" indent="0">
              <a:buNone/>
            </a:pPr>
            <a:r>
              <a:rPr lang="en-GB" sz="3600" dirty="0" smtClean="0">
                <a:solidFill>
                  <a:srgbClr val="336699"/>
                </a:solidFill>
              </a:rPr>
              <a:t>Capacitors are often used in </a:t>
            </a:r>
            <a:r>
              <a:rPr lang="en-GB" sz="3600" b="1" dirty="0" smtClean="0">
                <a:solidFill>
                  <a:srgbClr val="336699"/>
                </a:solidFill>
              </a:rPr>
              <a:t>timing circuits</a:t>
            </a:r>
            <a:r>
              <a:rPr lang="en-GB" sz="3600" dirty="0" smtClean="0">
                <a:solidFill>
                  <a:srgbClr val="336699"/>
                </a:solidFill>
              </a:rPr>
              <a:t>.</a:t>
            </a:r>
            <a:endParaRPr lang="en-GB" sz="36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1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In</a:t>
            </a:r>
            <a:r>
              <a:rPr lang="en-GB" b="1" dirty="0" smtClean="0">
                <a:solidFill>
                  <a:srgbClr val="336699"/>
                </a:solidFill>
              </a:rPr>
              <a:t>put </a:t>
            </a:r>
            <a:r>
              <a:rPr lang="en-GB" b="1" dirty="0" smtClean="0">
                <a:solidFill>
                  <a:srgbClr val="336699"/>
                </a:solidFill>
              </a:rPr>
              <a:t>Devices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 smtClean="0">
                <a:solidFill>
                  <a:srgbClr val="336699"/>
                </a:solidFill>
              </a:rPr>
              <a:t>The </a:t>
            </a:r>
            <a:r>
              <a:rPr lang="en-GB" sz="4400" b="1" dirty="0" smtClean="0">
                <a:solidFill>
                  <a:srgbClr val="336699"/>
                </a:solidFill>
              </a:rPr>
              <a:t>input</a:t>
            </a:r>
            <a:r>
              <a:rPr lang="en-GB" sz="4400" dirty="0" smtClean="0">
                <a:solidFill>
                  <a:srgbClr val="336699"/>
                </a:solidFill>
              </a:rPr>
              <a:t> part, detects or senses or </a:t>
            </a:r>
            <a:r>
              <a:rPr lang="en-GB" sz="4400" b="1" dirty="0" smtClean="0">
                <a:solidFill>
                  <a:srgbClr val="336699"/>
                </a:solidFill>
              </a:rPr>
              <a:t>takes in </a:t>
            </a:r>
            <a:r>
              <a:rPr lang="en-GB" sz="4400" dirty="0" smtClean="0">
                <a:solidFill>
                  <a:srgbClr val="336699"/>
                </a:solidFill>
              </a:rPr>
              <a:t>a type of energy.</a:t>
            </a:r>
          </a:p>
          <a:p>
            <a:pPr marL="0" indent="0">
              <a:buNone/>
            </a:pPr>
            <a:r>
              <a:rPr lang="en-GB" sz="4400" dirty="0" smtClean="0">
                <a:solidFill>
                  <a:srgbClr val="336699"/>
                </a:solidFill>
              </a:rPr>
              <a:t>The </a:t>
            </a:r>
            <a:r>
              <a:rPr lang="en-GB" sz="4400" b="1" dirty="0" smtClean="0">
                <a:solidFill>
                  <a:srgbClr val="336699"/>
                </a:solidFill>
              </a:rPr>
              <a:t>process</a:t>
            </a:r>
            <a:r>
              <a:rPr lang="en-GB" sz="4400" dirty="0" smtClean="0">
                <a:solidFill>
                  <a:srgbClr val="336699"/>
                </a:solidFill>
              </a:rPr>
              <a:t> part, </a:t>
            </a:r>
            <a:r>
              <a:rPr lang="en-GB" sz="4400" b="1" dirty="0" smtClean="0">
                <a:solidFill>
                  <a:srgbClr val="336699"/>
                </a:solidFill>
              </a:rPr>
              <a:t>processes </a:t>
            </a:r>
            <a:r>
              <a:rPr lang="en-GB" sz="4400" dirty="0" smtClean="0">
                <a:solidFill>
                  <a:srgbClr val="336699"/>
                </a:solidFill>
              </a:rPr>
              <a:t>electrical energy.</a:t>
            </a:r>
          </a:p>
          <a:p>
            <a:pPr marL="0" indent="0">
              <a:buNone/>
            </a:pPr>
            <a:r>
              <a:rPr lang="en-GB" sz="4400" dirty="0" smtClean="0">
                <a:solidFill>
                  <a:srgbClr val="336699"/>
                </a:solidFill>
              </a:rPr>
              <a:t>The </a:t>
            </a:r>
            <a:r>
              <a:rPr lang="en-GB" sz="4400" b="1" dirty="0" smtClean="0">
                <a:solidFill>
                  <a:srgbClr val="336699"/>
                </a:solidFill>
              </a:rPr>
              <a:t>output</a:t>
            </a:r>
            <a:r>
              <a:rPr lang="en-GB" sz="4400" dirty="0" smtClean="0">
                <a:solidFill>
                  <a:srgbClr val="336699"/>
                </a:solidFill>
              </a:rPr>
              <a:t> part, </a:t>
            </a:r>
            <a:r>
              <a:rPr lang="en-GB" sz="4400" b="1" dirty="0" smtClean="0">
                <a:solidFill>
                  <a:srgbClr val="336699"/>
                </a:solidFill>
              </a:rPr>
              <a:t>gives out </a:t>
            </a:r>
            <a:r>
              <a:rPr lang="en-GB" sz="4400" dirty="0" smtClean="0">
                <a:solidFill>
                  <a:srgbClr val="336699"/>
                </a:solidFill>
              </a:rPr>
              <a:t>a useful type of energy.</a:t>
            </a:r>
            <a:endParaRPr lang="en-GB" sz="44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98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33" y="858044"/>
            <a:ext cx="3143250" cy="3143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120" y="3095979"/>
            <a:ext cx="5048250" cy="33671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2129" y="858044"/>
            <a:ext cx="5748338" cy="2840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5657" y="3454400"/>
            <a:ext cx="45720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2289" y="859359"/>
            <a:ext cx="47625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2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Input </a:t>
            </a:r>
            <a:r>
              <a:rPr lang="en-GB" b="1" dirty="0" smtClean="0">
                <a:solidFill>
                  <a:srgbClr val="336699"/>
                </a:solidFill>
              </a:rPr>
              <a:t>Devices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In</a:t>
            </a:r>
            <a:r>
              <a:rPr lang="en-GB" b="1" dirty="0" smtClean="0">
                <a:solidFill>
                  <a:srgbClr val="336699"/>
                </a:solidFill>
              </a:rPr>
              <a:t>put </a:t>
            </a:r>
            <a:r>
              <a:rPr lang="en-GB" b="1" dirty="0" smtClean="0">
                <a:solidFill>
                  <a:srgbClr val="336699"/>
                </a:solidFill>
              </a:rPr>
              <a:t>devices </a:t>
            </a:r>
            <a:r>
              <a:rPr lang="en-GB" b="1" dirty="0" smtClean="0">
                <a:solidFill>
                  <a:srgbClr val="336699"/>
                </a:solidFill>
              </a:rPr>
              <a:t>sense or take in</a:t>
            </a:r>
            <a:r>
              <a:rPr lang="en-GB" b="1" dirty="0" smtClean="0">
                <a:solidFill>
                  <a:srgbClr val="336699"/>
                </a:solidFill>
              </a:rPr>
              <a:t> </a:t>
            </a:r>
            <a:r>
              <a:rPr lang="en-GB" b="1" dirty="0" smtClean="0">
                <a:solidFill>
                  <a:srgbClr val="336699"/>
                </a:solidFill>
              </a:rPr>
              <a:t>a </a:t>
            </a:r>
            <a:r>
              <a:rPr lang="en-GB" b="1" dirty="0" smtClean="0">
                <a:solidFill>
                  <a:srgbClr val="336699"/>
                </a:solidFill>
              </a:rPr>
              <a:t>useful energy and convert it to electrical energy.</a:t>
            </a:r>
            <a:endParaRPr lang="en-GB" b="1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Examples</a:t>
            </a:r>
          </a:p>
          <a:p>
            <a:r>
              <a:rPr lang="en-GB" dirty="0">
                <a:solidFill>
                  <a:srgbClr val="336699"/>
                </a:solidFill>
              </a:rPr>
              <a:t>S</a:t>
            </a:r>
            <a:r>
              <a:rPr lang="en-GB" dirty="0" smtClean="0">
                <a:solidFill>
                  <a:srgbClr val="336699"/>
                </a:solidFill>
              </a:rPr>
              <a:t>witch</a:t>
            </a:r>
            <a:endParaRPr lang="en-GB" dirty="0" smtClean="0">
              <a:solidFill>
                <a:srgbClr val="336699"/>
              </a:solidFill>
            </a:endParaRPr>
          </a:p>
          <a:p>
            <a:r>
              <a:rPr lang="en-GB" dirty="0" smtClean="0">
                <a:solidFill>
                  <a:srgbClr val="336699"/>
                </a:solidFill>
              </a:rPr>
              <a:t>Microphone</a:t>
            </a:r>
            <a:endParaRPr lang="en-GB" dirty="0" smtClean="0">
              <a:solidFill>
                <a:srgbClr val="336699"/>
              </a:solidFill>
            </a:endParaRPr>
          </a:p>
          <a:p>
            <a:r>
              <a:rPr lang="en-GB" dirty="0" smtClean="0">
                <a:solidFill>
                  <a:srgbClr val="336699"/>
                </a:solidFill>
              </a:rPr>
              <a:t>Photovoltaic (Solar) Cell</a:t>
            </a:r>
            <a:endParaRPr lang="en-GB" dirty="0" smtClean="0">
              <a:solidFill>
                <a:srgbClr val="336699"/>
              </a:solidFill>
            </a:endParaRPr>
          </a:p>
          <a:p>
            <a:r>
              <a:rPr lang="en-GB" dirty="0" smtClean="0">
                <a:solidFill>
                  <a:srgbClr val="336699"/>
                </a:solidFill>
              </a:rPr>
              <a:t>LDR</a:t>
            </a:r>
            <a:endParaRPr lang="en-GB" dirty="0" smtClean="0">
              <a:solidFill>
                <a:srgbClr val="336699"/>
              </a:solidFill>
            </a:endParaRPr>
          </a:p>
          <a:p>
            <a:r>
              <a:rPr lang="en-GB" dirty="0" smtClean="0">
                <a:solidFill>
                  <a:srgbClr val="336699"/>
                </a:solidFill>
              </a:rPr>
              <a:t>Thermistor</a:t>
            </a:r>
            <a:endParaRPr lang="en-GB" dirty="0" smtClean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8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In</a:t>
            </a:r>
            <a:r>
              <a:rPr lang="en-GB" b="1" dirty="0" smtClean="0">
                <a:solidFill>
                  <a:srgbClr val="336699"/>
                </a:solidFill>
              </a:rPr>
              <a:t>put </a:t>
            </a:r>
            <a:r>
              <a:rPr lang="en-GB" b="1" dirty="0" smtClean="0">
                <a:solidFill>
                  <a:srgbClr val="336699"/>
                </a:solidFill>
              </a:rPr>
              <a:t>Devices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From practical work and/or research complete the following table:</a:t>
            </a: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824196"/>
              </p:ext>
            </p:extLst>
          </p:nvPr>
        </p:nvGraphicFramePr>
        <p:xfrm>
          <a:off x="1845388" y="2481942"/>
          <a:ext cx="8128000" cy="3535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259074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336699"/>
                          </a:solidFill>
                        </a:rPr>
                        <a:t>Device</a:t>
                      </a:r>
                      <a:endParaRPr lang="en-GB" sz="28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336699"/>
                          </a:solidFill>
                        </a:rPr>
                        <a:t>Symbol</a:t>
                      </a:r>
                      <a:endParaRPr lang="en-GB" sz="28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336699"/>
                          </a:solidFill>
                        </a:rPr>
                        <a:t>Energy</a:t>
                      </a:r>
                      <a:r>
                        <a:rPr lang="en-GB" sz="2800" b="1" baseline="0" dirty="0" smtClean="0">
                          <a:solidFill>
                            <a:srgbClr val="336699"/>
                          </a:solidFill>
                        </a:rPr>
                        <a:t> </a:t>
                      </a:r>
                      <a:r>
                        <a:rPr lang="en-GB" sz="2800" b="1" baseline="0" dirty="0" smtClean="0">
                          <a:solidFill>
                            <a:srgbClr val="336699"/>
                          </a:solidFill>
                        </a:rPr>
                        <a:t>Input</a:t>
                      </a:r>
                      <a:endParaRPr lang="en-GB" sz="28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336699"/>
                          </a:solidFill>
                        </a:rPr>
                        <a:t>Possible Use</a:t>
                      </a:r>
                      <a:endParaRPr lang="en-GB" sz="28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25907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LDR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25907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Microphone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25907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Solar</a:t>
                      </a:r>
                      <a:r>
                        <a:rPr lang="en-GB" sz="2800" baseline="0" dirty="0" smtClean="0">
                          <a:solidFill>
                            <a:srgbClr val="336699"/>
                          </a:solidFill>
                        </a:rPr>
                        <a:t> Cell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25907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Switch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25907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Thermistor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63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Input Devices - Thermistors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A thermistor is an example of </a:t>
            </a:r>
            <a:r>
              <a:rPr lang="en-GB" dirty="0" smtClean="0">
                <a:solidFill>
                  <a:srgbClr val="336699"/>
                </a:solidFill>
              </a:rPr>
              <a:t>an </a:t>
            </a:r>
            <a:r>
              <a:rPr lang="en-GB" b="1" dirty="0" smtClean="0">
                <a:solidFill>
                  <a:srgbClr val="336699"/>
                </a:solidFill>
              </a:rPr>
              <a:t>input </a:t>
            </a:r>
            <a:r>
              <a:rPr lang="en-GB" b="1" dirty="0" smtClean="0">
                <a:solidFill>
                  <a:srgbClr val="336699"/>
                </a:solidFill>
              </a:rPr>
              <a:t>sensor. </a:t>
            </a:r>
            <a:endParaRPr lang="en-GB" b="1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The resistance of a thermistor depends on </a:t>
            </a:r>
            <a:r>
              <a:rPr lang="en-GB" dirty="0" smtClean="0">
                <a:solidFill>
                  <a:srgbClr val="336699"/>
                </a:solidFill>
              </a:rPr>
              <a:t>temperature (heat energy). </a:t>
            </a:r>
            <a:endParaRPr lang="en-GB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The greater the temperature the lower the resistance.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(</a:t>
            </a:r>
            <a:r>
              <a:rPr lang="en-GB" b="1" dirty="0" smtClean="0">
                <a:solidFill>
                  <a:srgbClr val="336699"/>
                </a:solidFill>
              </a:rPr>
              <a:t>T</a:t>
            </a:r>
            <a:r>
              <a:rPr lang="en-GB" dirty="0" smtClean="0">
                <a:solidFill>
                  <a:srgbClr val="336699"/>
                </a:solidFill>
              </a:rPr>
              <a:t>emperature </a:t>
            </a:r>
            <a:r>
              <a:rPr lang="en-GB" b="1" dirty="0" smtClean="0">
                <a:solidFill>
                  <a:srgbClr val="336699"/>
                </a:solidFill>
              </a:rPr>
              <a:t>U</a:t>
            </a:r>
            <a:r>
              <a:rPr lang="en-GB" dirty="0" smtClean="0">
                <a:solidFill>
                  <a:srgbClr val="336699"/>
                </a:solidFill>
              </a:rPr>
              <a:t>p </a:t>
            </a:r>
            <a:r>
              <a:rPr lang="en-GB" b="1" dirty="0" smtClean="0">
                <a:solidFill>
                  <a:srgbClr val="336699"/>
                </a:solidFill>
              </a:rPr>
              <a:t>R</a:t>
            </a:r>
            <a:r>
              <a:rPr lang="en-GB" dirty="0" smtClean="0">
                <a:solidFill>
                  <a:srgbClr val="336699"/>
                </a:solidFill>
              </a:rPr>
              <a:t>esistance </a:t>
            </a:r>
            <a:r>
              <a:rPr lang="en-GB" b="1" dirty="0" smtClean="0">
                <a:solidFill>
                  <a:srgbClr val="336699"/>
                </a:solidFill>
              </a:rPr>
              <a:t>D</a:t>
            </a:r>
            <a:r>
              <a:rPr lang="en-GB" dirty="0" smtClean="0">
                <a:solidFill>
                  <a:srgbClr val="336699"/>
                </a:solidFill>
              </a:rPr>
              <a:t>own </a:t>
            </a:r>
            <a:r>
              <a:rPr lang="en-GB" dirty="0" smtClean="0">
                <a:solidFill>
                  <a:srgbClr val="336699"/>
                </a:solidFill>
              </a:rPr>
              <a:t>– </a:t>
            </a:r>
            <a:r>
              <a:rPr lang="en-GB" b="1" dirty="0" smtClean="0">
                <a:solidFill>
                  <a:srgbClr val="336699"/>
                </a:solidFill>
              </a:rPr>
              <a:t>T.U.R.D</a:t>
            </a:r>
            <a:r>
              <a:rPr lang="en-GB" dirty="0" smtClean="0">
                <a:solidFill>
                  <a:srgbClr val="336699"/>
                </a:solidFill>
              </a:rPr>
              <a:t>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The symbol for a thermistor is shown below: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H="1">
            <a:off x="5631763" y="4025213"/>
            <a:ext cx="1214453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2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Input Devices - Thermistors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Thermistors are often used as </a:t>
            </a:r>
            <a:r>
              <a:rPr lang="en-GB" b="1" dirty="0" smtClean="0">
                <a:solidFill>
                  <a:srgbClr val="336699"/>
                </a:solidFill>
              </a:rPr>
              <a:t>input sensors </a:t>
            </a:r>
            <a:r>
              <a:rPr lang="en-GB" dirty="0" smtClean="0">
                <a:solidFill>
                  <a:srgbClr val="336699"/>
                </a:solidFill>
              </a:rPr>
              <a:t>in more complex circuits.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017" y="2420166"/>
            <a:ext cx="4120991" cy="339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0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Input Devices - Thermistors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dirty="0" smtClean="0">
                <a:solidFill>
                  <a:srgbClr val="336699"/>
                </a:solidFill>
              </a:rPr>
              <a:t>In this circuit when the </a:t>
            </a:r>
            <a:r>
              <a:rPr lang="en-GB" sz="3200" dirty="0" smtClean="0">
                <a:solidFill>
                  <a:srgbClr val="336699"/>
                </a:solidFill>
              </a:rPr>
              <a:t>temperature</a:t>
            </a:r>
            <a:r>
              <a:rPr lang="en-GB" sz="3200" dirty="0" smtClean="0">
                <a:solidFill>
                  <a:srgbClr val="336699"/>
                </a:solidFill>
              </a:rPr>
              <a:t> increases, </a:t>
            </a:r>
            <a:r>
              <a:rPr lang="en-GB" sz="3200" dirty="0" smtClean="0">
                <a:solidFill>
                  <a:srgbClr val="336699"/>
                </a:solidFill>
              </a:rPr>
              <a:t>the resistance of the </a:t>
            </a:r>
            <a:r>
              <a:rPr lang="en-GB" sz="3200" dirty="0" smtClean="0">
                <a:solidFill>
                  <a:srgbClr val="336699"/>
                </a:solidFill>
              </a:rPr>
              <a:t>thermistor</a:t>
            </a:r>
            <a:r>
              <a:rPr lang="en-GB" sz="3200" dirty="0" smtClean="0">
                <a:solidFill>
                  <a:srgbClr val="336699"/>
                </a:solidFill>
              </a:rPr>
              <a:t> </a:t>
            </a:r>
            <a:r>
              <a:rPr lang="en-GB" sz="3200" dirty="0" smtClean="0">
                <a:solidFill>
                  <a:srgbClr val="336699"/>
                </a:solidFill>
              </a:rPr>
              <a:t>will __crease</a:t>
            </a:r>
            <a:r>
              <a:rPr lang="en-GB" sz="3200" dirty="0" smtClean="0">
                <a:solidFill>
                  <a:srgbClr val="336699"/>
                </a:solidFill>
              </a:rPr>
              <a:t>.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rgbClr val="336699"/>
                </a:solidFill>
              </a:rPr>
              <a:t>(T.U.R.D)</a:t>
            </a:r>
            <a:endParaRPr lang="en-GB" sz="3200" b="1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sz="3200" dirty="0" smtClean="0">
                <a:solidFill>
                  <a:srgbClr val="336699"/>
                </a:solidFill>
              </a:rPr>
              <a:t>This will make the </a:t>
            </a:r>
            <a:r>
              <a:rPr lang="en-GB" sz="3200" dirty="0" smtClean="0">
                <a:solidFill>
                  <a:srgbClr val="336699"/>
                </a:solidFill>
              </a:rPr>
              <a:t>output reading  </a:t>
            </a:r>
            <a:r>
              <a:rPr lang="en-GB" sz="3200" dirty="0" smtClean="0">
                <a:solidFill>
                  <a:srgbClr val="336699"/>
                </a:solidFill>
              </a:rPr>
              <a:t>__crease.</a:t>
            </a:r>
          </a:p>
          <a:p>
            <a:pPr marL="0" indent="0">
              <a:buNone/>
            </a:pPr>
            <a:r>
              <a:rPr lang="en-GB" sz="3200" dirty="0" smtClean="0">
                <a:solidFill>
                  <a:srgbClr val="336699"/>
                </a:solidFill>
              </a:rPr>
              <a:t>In this circuit when the temperature decreases, the resistance of the thermistor will __crease.</a:t>
            </a:r>
          </a:p>
          <a:p>
            <a:pPr marL="0" indent="0">
              <a:buNone/>
            </a:pPr>
            <a:r>
              <a:rPr lang="en-GB" sz="3200" dirty="0" smtClean="0">
                <a:solidFill>
                  <a:srgbClr val="336699"/>
                </a:solidFill>
              </a:rPr>
              <a:t>This will make the output reading  __crease.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4117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704</Words>
  <Application>Microsoft Office PowerPoint</Application>
  <PresentationFormat>Widescreen</PresentationFormat>
  <Paragraphs>103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S3/S4 Physics</vt:lpstr>
      <vt:lpstr>Input Devices</vt:lpstr>
      <vt:lpstr>Input Devices</vt:lpstr>
      <vt:lpstr>PowerPoint Presentation</vt:lpstr>
      <vt:lpstr>Input Devices</vt:lpstr>
      <vt:lpstr>Input Devices</vt:lpstr>
      <vt:lpstr>Input Devices - Thermistors</vt:lpstr>
      <vt:lpstr>Input Devices - Thermistors</vt:lpstr>
      <vt:lpstr>Input Devices - Thermistors</vt:lpstr>
      <vt:lpstr>Input Devices - LDRs</vt:lpstr>
      <vt:lpstr>Input Devices - LDRs</vt:lpstr>
      <vt:lpstr>Input Devices - LDRs</vt:lpstr>
      <vt:lpstr>Input Devices – Thermistors and LDRs</vt:lpstr>
      <vt:lpstr>Input Devices – Thermistors and LDRs</vt:lpstr>
      <vt:lpstr>Input Devices – Thermistors and LDRs</vt:lpstr>
      <vt:lpstr>Input Devices – Thermistors and LDRs</vt:lpstr>
      <vt:lpstr>Input Devices – Thermistors and LDRs</vt:lpstr>
      <vt:lpstr>Input Devices - Capacitors </vt:lpstr>
      <vt:lpstr>Input Devices - Capacitors </vt:lpstr>
      <vt:lpstr>Input Devices - Capacitors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S3/S4 Physics</dc:title>
  <dc:creator>Ian Downie</dc:creator>
  <cp:lastModifiedBy>Ian Downie</cp:lastModifiedBy>
  <cp:revision>11</cp:revision>
  <dcterms:created xsi:type="dcterms:W3CDTF">2020-06-07T12:55:16Z</dcterms:created>
  <dcterms:modified xsi:type="dcterms:W3CDTF">2020-06-07T14:53:36Z</dcterms:modified>
</cp:coreProperties>
</file>