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36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57" r:id="rId13"/>
    <p:sldId id="264" r:id="rId14"/>
    <p:sldId id="274" r:id="rId15"/>
    <p:sldId id="275" r:id="rId16"/>
    <p:sldId id="281" r:id="rId17"/>
    <p:sldId id="276" r:id="rId18"/>
    <p:sldId id="277" r:id="rId19"/>
    <p:sldId id="278" r:id="rId20"/>
    <p:sldId id="279" r:id="rId21"/>
    <p:sldId id="280" r:id="rId22"/>
    <p:sldId id="282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300" r:id="rId38"/>
    <p:sldId id="299" r:id="rId39"/>
    <p:sldId id="301" r:id="rId40"/>
    <p:sldId id="327" r:id="rId41"/>
    <p:sldId id="328" r:id="rId42"/>
    <p:sldId id="329" r:id="rId43"/>
    <p:sldId id="330" r:id="rId44"/>
    <p:sldId id="303" r:id="rId45"/>
    <p:sldId id="302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  <p:sldId id="312" r:id="rId55"/>
    <p:sldId id="313" r:id="rId56"/>
    <p:sldId id="314" r:id="rId57"/>
    <p:sldId id="315" r:id="rId58"/>
    <p:sldId id="316" r:id="rId59"/>
    <p:sldId id="317" r:id="rId60"/>
    <p:sldId id="318" r:id="rId61"/>
    <p:sldId id="319" r:id="rId62"/>
    <p:sldId id="320" r:id="rId63"/>
    <p:sldId id="331" r:id="rId64"/>
    <p:sldId id="321" r:id="rId65"/>
    <p:sldId id="332" r:id="rId66"/>
    <p:sldId id="322" r:id="rId67"/>
    <p:sldId id="333" r:id="rId68"/>
    <p:sldId id="323" r:id="rId69"/>
    <p:sldId id="324" r:id="rId70"/>
    <p:sldId id="325" r:id="rId71"/>
    <p:sldId id="326" r:id="rId72"/>
    <p:sldId id="262" r:id="rId73"/>
    <p:sldId id="334" r:id="rId74"/>
    <p:sldId id="335" r:id="rId7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99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50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7F3D0-6940-4C46-BCEE-FAF71DC8D0D9}" type="datetimeFigureOut">
              <a:rPr lang="en-GB" smtClean="0"/>
              <a:t>31/07/2020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01510-D3C4-4445-87F1-A1AFE53431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0417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7F3D0-6940-4C46-BCEE-FAF71DC8D0D9}" type="datetimeFigureOut">
              <a:rPr lang="en-GB" smtClean="0"/>
              <a:t>31/07/2020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01510-D3C4-4445-87F1-A1AFE53431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7418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7F3D0-6940-4C46-BCEE-FAF71DC8D0D9}" type="datetimeFigureOut">
              <a:rPr lang="en-GB" smtClean="0"/>
              <a:t>31/07/2020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01510-D3C4-4445-87F1-A1AFE53431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6324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7F3D0-6940-4C46-BCEE-FAF71DC8D0D9}" type="datetimeFigureOut">
              <a:rPr lang="en-GB" smtClean="0"/>
              <a:t>31/07/2020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01510-D3C4-4445-87F1-A1AFE53431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2925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7F3D0-6940-4C46-BCEE-FAF71DC8D0D9}" type="datetimeFigureOut">
              <a:rPr lang="en-GB" smtClean="0"/>
              <a:t>31/07/2020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01510-D3C4-4445-87F1-A1AFE53431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5105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7F3D0-6940-4C46-BCEE-FAF71DC8D0D9}" type="datetimeFigureOut">
              <a:rPr lang="en-GB" smtClean="0"/>
              <a:t>31/07/2020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01510-D3C4-4445-87F1-A1AFE53431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563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7F3D0-6940-4C46-BCEE-FAF71DC8D0D9}" type="datetimeFigureOut">
              <a:rPr lang="en-GB" smtClean="0"/>
              <a:t>31/07/2020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01510-D3C4-4445-87F1-A1AFE53431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9103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7F3D0-6940-4C46-BCEE-FAF71DC8D0D9}" type="datetimeFigureOut">
              <a:rPr lang="en-GB" smtClean="0"/>
              <a:t>31/07/2020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01510-D3C4-4445-87F1-A1AFE53431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4135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7F3D0-6940-4C46-BCEE-FAF71DC8D0D9}" type="datetimeFigureOut">
              <a:rPr lang="en-GB" smtClean="0"/>
              <a:t>31/07/2020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01510-D3C4-4445-87F1-A1AFE53431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9495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7F3D0-6940-4C46-BCEE-FAF71DC8D0D9}" type="datetimeFigureOut">
              <a:rPr lang="en-GB" smtClean="0"/>
              <a:t>31/07/2020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01510-D3C4-4445-87F1-A1AFE53431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4886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7F3D0-6940-4C46-BCEE-FAF71DC8D0D9}" type="datetimeFigureOut">
              <a:rPr lang="en-GB" smtClean="0"/>
              <a:t>31/07/2020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01510-D3C4-4445-87F1-A1AFE53431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5144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27F3D0-6940-4C46-BCEE-FAF71DC8D0D9}" type="datetimeFigureOut">
              <a:rPr lang="en-GB" smtClean="0"/>
              <a:t>31/07/2020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701510-D3C4-4445-87F1-A1AFE53431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9986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336699"/>
                </a:solidFill>
              </a:rPr>
              <a:t>S3/S4 Physics</a:t>
            </a:r>
            <a:endParaRPr lang="en-GB" dirty="0">
              <a:solidFill>
                <a:srgbClr val="336699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336699"/>
                </a:solidFill>
              </a:rPr>
              <a:t>Newton’s Laws</a:t>
            </a:r>
            <a:endParaRPr lang="en-GB" dirty="0">
              <a:solidFill>
                <a:srgbClr val="33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31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Newton’s Laws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u="sng" dirty="0" smtClean="0">
                <a:solidFill>
                  <a:srgbClr val="336699"/>
                </a:solidFill>
              </a:rPr>
              <a:t>Low Friction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The force of friction can be reduced by making surface (or shapes) smoother or more streamlined.</a:t>
            </a:r>
          </a:p>
          <a:p>
            <a:pPr marL="0" indent="0" algn="ctr">
              <a:buNone/>
            </a:pPr>
            <a:endParaRPr lang="en-GB" dirty="0">
              <a:solidFill>
                <a:srgbClr val="336699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6768" y="3075888"/>
            <a:ext cx="5998464" cy="302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652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Newton’s Laws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 smtClean="0">
                <a:solidFill>
                  <a:srgbClr val="336699"/>
                </a:solidFill>
              </a:rPr>
              <a:t>Balanced forces </a:t>
            </a:r>
            <a:r>
              <a:rPr lang="en-GB" dirty="0" smtClean="0">
                <a:solidFill>
                  <a:srgbClr val="336699"/>
                </a:solidFill>
              </a:rPr>
              <a:t>can happen when two forces that are the </a:t>
            </a:r>
            <a:r>
              <a:rPr lang="en-GB" b="1" dirty="0" smtClean="0">
                <a:solidFill>
                  <a:srgbClr val="336699"/>
                </a:solidFill>
              </a:rPr>
              <a:t>same size </a:t>
            </a:r>
            <a:r>
              <a:rPr lang="en-GB" dirty="0" smtClean="0">
                <a:solidFill>
                  <a:srgbClr val="336699"/>
                </a:solidFill>
              </a:rPr>
              <a:t>as each other act on the </a:t>
            </a:r>
            <a:r>
              <a:rPr lang="en-GB" b="1" dirty="0" smtClean="0">
                <a:solidFill>
                  <a:srgbClr val="336699"/>
                </a:solidFill>
              </a:rPr>
              <a:t>same object </a:t>
            </a:r>
            <a:r>
              <a:rPr lang="en-GB" dirty="0" smtClean="0">
                <a:solidFill>
                  <a:srgbClr val="336699"/>
                </a:solidFill>
              </a:rPr>
              <a:t>but in </a:t>
            </a:r>
            <a:r>
              <a:rPr lang="en-GB" b="1" dirty="0" smtClean="0">
                <a:solidFill>
                  <a:srgbClr val="336699"/>
                </a:solidFill>
              </a:rPr>
              <a:t>opposite directions.</a:t>
            </a:r>
          </a:p>
          <a:p>
            <a:pPr marL="0" indent="0">
              <a:buNone/>
            </a:pP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588" y="2763630"/>
            <a:ext cx="1280000" cy="34133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9547" y="3483727"/>
            <a:ext cx="6464000" cy="16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211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Newton’s Laws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altLang="en-US" dirty="0" smtClean="0">
                <a:solidFill>
                  <a:srgbClr val="336699"/>
                </a:solidFill>
              </a:rPr>
              <a:t>From practical work or research find out what happens to an object when the forces acting on an object are balanced.</a:t>
            </a:r>
          </a:p>
          <a:p>
            <a:pPr marL="0" indent="0">
              <a:buNone/>
            </a:pPr>
            <a:r>
              <a:rPr lang="en-GB" altLang="en-US" dirty="0" smtClean="0">
                <a:solidFill>
                  <a:srgbClr val="336699"/>
                </a:solidFill>
              </a:rPr>
              <a:t>When objects are </a:t>
            </a:r>
            <a:r>
              <a:rPr lang="en-GB" altLang="en-US" b="1" dirty="0" smtClean="0">
                <a:solidFill>
                  <a:srgbClr val="336699"/>
                </a:solidFill>
              </a:rPr>
              <a:t>at rest </a:t>
            </a:r>
            <a:r>
              <a:rPr lang="en-GB" altLang="en-US" dirty="0" smtClean="0">
                <a:solidFill>
                  <a:srgbClr val="336699"/>
                </a:solidFill>
              </a:rPr>
              <a:t>or travel with a </a:t>
            </a:r>
            <a:r>
              <a:rPr lang="en-GB" altLang="en-US" b="1" dirty="0" smtClean="0">
                <a:solidFill>
                  <a:srgbClr val="336699"/>
                </a:solidFill>
              </a:rPr>
              <a:t>constant speed </a:t>
            </a:r>
            <a:r>
              <a:rPr lang="en-GB" altLang="en-US" dirty="0" smtClean="0">
                <a:solidFill>
                  <a:srgbClr val="336699"/>
                </a:solidFill>
              </a:rPr>
              <a:t>the </a:t>
            </a:r>
            <a:r>
              <a:rPr lang="en-GB" altLang="en-US" b="1" dirty="0" smtClean="0">
                <a:solidFill>
                  <a:srgbClr val="336699"/>
                </a:solidFill>
              </a:rPr>
              <a:t>forces</a:t>
            </a:r>
            <a:r>
              <a:rPr lang="en-GB" altLang="en-US" dirty="0" smtClean="0">
                <a:solidFill>
                  <a:srgbClr val="336699"/>
                </a:solidFill>
              </a:rPr>
              <a:t> applied to the object are said to be </a:t>
            </a:r>
            <a:r>
              <a:rPr lang="en-GB" altLang="en-US" b="1" dirty="0" smtClean="0">
                <a:solidFill>
                  <a:srgbClr val="336699"/>
                </a:solidFill>
              </a:rPr>
              <a:t>balanced.</a:t>
            </a:r>
          </a:p>
          <a:p>
            <a:pPr marL="0" indent="0" algn="ctr">
              <a:buNone/>
            </a:pPr>
            <a:endParaRPr lang="en-GB" altLang="en-US" dirty="0" smtClean="0"/>
          </a:p>
          <a:p>
            <a:pPr marL="0" indent="0">
              <a:buNone/>
            </a:pPr>
            <a:endParaRPr lang="en-GB" altLang="en-US" dirty="0" smtClean="0"/>
          </a:p>
          <a:p>
            <a:pPr marL="0" indent="0">
              <a:buNone/>
            </a:pPr>
            <a:r>
              <a:rPr lang="en-GB" altLang="en-US" dirty="0"/>
              <a:t> </a:t>
            </a:r>
            <a:r>
              <a:rPr lang="en-GB" altLang="en-US" dirty="0" smtClean="0"/>
              <a:t>           </a:t>
            </a:r>
            <a:r>
              <a:rPr lang="en-GB" altLang="en-US" dirty="0" smtClean="0">
                <a:solidFill>
                  <a:srgbClr val="336699"/>
                </a:solidFill>
              </a:rPr>
              <a:t>2000 N                                                                                 2000 N</a:t>
            </a:r>
          </a:p>
          <a:p>
            <a:pPr marL="0" indent="0">
              <a:buNone/>
            </a:pPr>
            <a:r>
              <a:rPr lang="en-GB" altLang="en-US" dirty="0" smtClean="0">
                <a:solidFill>
                  <a:srgbClr val="336699"/>
                </a:solidFill>
              </a:rPr>
              <a:t>    Frictional Force                                                                       Engine Force</a:t>
            </a:r>
            <a:r>
              <a:rPr lang="en-GB" altLang="en-US" dirty="0" smtClean="0"/>
              <a:t>                                 </a:t>
            </a:r>
          </a:p>
          <a:p>
            <a:pPr marL="0" indent="0">
              <a:buNone/>
            </a:pPr>
            <a:endParaRPr lang="en-GB" altLang="en-US" dirty="0"/>
          </a:p>
          <a:p>
            <a:pPr marL="0" indent="0">
              <a:buNone/>
            </a:pPr>
            <a:endParaRPr lang="en-GB" altLang="en-US" dirty="0" smtClean="0"/>
          </a:p>
          <a:p>
            <a:pPr marL="0" indent="0">
              <a:buNone/>
            </a:pPr>
            <a:r>
              <a:rPr lang="en-GB" altLang="en-US" dirty="0" smtClean="0">
                <a:solidFill>
                  <a:srgbClr val="336699"/>
                </a:solidFill>
              </a:rPr>
              <a:t>Newton worked this out and called it his </a:t>
            </a:r>
            <a:r>
              <a:rPr lang="en-GB" altLang="en-US" b="1" dirty="0" smtClean="0">
                <a:solidFill>
                  <a:srgbClr val="336699"/>
                </a:solidFill>
              </a:rPr>
              <a:t>First Law of Motion.</a:t>
            </a:r>
          </a:p>
          <a:p>
            <a:pPr marL="0" indent="0">
              <a:buNone/>
            </a:pPr>
            <a:endParaRPr lang="en-GB" altLang="en-US" dirty="0" smtClean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9818" y="3635297"/>
            <a:ext cx="5214938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74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6000" b="1" dirty="0" smtClean="0">
                <a:solidFill>
                  <a:srgbClr val="336699"/>
                </a:solidFill>
              </a:rPr>
              <a:t>Newton’s Laws</a:t>
            </a:r>
            <a:endParaRPr lang="en-GB" sz="6000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altLang="en-US" sz="4800" b="1" dirty="0" smtClean="0">
                <a:solidFill>
                  <a:srgbClr val="336699"/>
                </a:solidFill>
              </a:rPr>
              <a:t>Newton’s First Law </a:t>
            </a:r>
            <a:r>
              <a:rPr lang="en-GB" altLang="en-US" sz="4800" dirty="0">
                <a:solidFill>
                  <a:srgbClr val="336699"/>
                </a:solidFill>
              </a:rPr>
              <a:t>can be written as follows:-</a:t>
            </a:r>
          </a:p>
          <a:p>
            <a:pPr marL="0" indent="0" algn="ctr">
              <a:buNone/>
            </a:pPr>
            <a:r>
              <a:rPr lang="en-GB" altLang="en-US" sz="4800" dirty="0">
                <a:solidFill>
                  <a:srgbClr val="336699"/>
                </a:solidFill>
              </a:rPr>
              <a:t>“ A </a:t>
            </a:r>
            <a:r>
              <a:rPr lang="en-GB" altLang="en-US" sz="4800" b="1" dirty="0">
                <a:solidFill>
                  <a:srgbClr val="336699"/>
                </a:solidFill>
              </a:rPr>
              <a:t>stationary object </a:t>
            </a:r>
            <a:r>
              <a:rPr lang="en-GB" altLang="en-US" sz="4800" dirty="0">
                <a:solidFill>
                  <a:srgbClr val="336699"/>
                </a:solidFill>
              </a:rPr>
              <a:t>will remain </a:t>
            </a:r>
            <a:r>
              <a:rPr lang="en-GB" altLang="en-US" sz="4800" b="1" dirty="0">
                <a:solidFill>
                  <a:srgbClr val="336699"/>
                </a:solidFill>
              </a:rPr>
              <a:t>at rest </a:t>
            </a:r>
            <a:r>
              <a:rPr lang="en-GB" altLang="en-US" sz="4800" dirty="0">
                <a:solidFill>
                  <a:srgbClr val="336699"/>
                </a:solidFill>
              </a:rPr>
              <a:t>or a moving object will remain with a </a:t>
            </a:r>
            <a:r>
              <a:rPr lang="en-GB" altLang="en-US" sz="4800" b="1" dirty="0">
                <a:solidFill>
                  <a:srgbClr val="336699"/>
                </a:solidFill>
              </a:rPr>
              <a:t>constant speed </a:t>
            </a:r>
            <a:r>
              <a:rPr lang="en-GB" altLang="en-US" sz="4800" dirty="0">
                <a:solidFill>
                  <a:srgbClr val="336699"/>
                </a:solidFill>
              </a:rPr>
              <a:t>when </a:t>
            </a:r>
            <a:r>
              <a:rPr lang="en-GB" altLang="en-US" sz="4800" b="1" dirty="0">
                <a:solidFill>
                  <a:srgbClr val="336699"/>
                </a:solidFill>
              </a:rPr>
              <a:t>balanced forces </a:t>
            </a:r>
            <a:r>
              <a:rPr lang="en-GB" altLang="en-US" sz="4800" dirty="0">
                <a:solidFill>
                  <a:srgbClr val="336699"/>
                </a:solidFill>
              </a:rPr>
              <a:t>act on the object.”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9522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Newton’s Laws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3200" dirty="0" smtClean="0">
                <a:solidFill>
                  <a:srgbClr val="336699"/>
                </a:solidFill>
              </a:rPr>
              <a:t>From practical work or research find the relationship between the variables </a:t>
            </a:r>
            <a:r>
              <a:rPr lang="en-GB" sz="3200" b="1" dirty="0" smtClean="0">
                <a:solidFill>
                  <a:srgbClr val="336699"/>
                </a:solidFill>
              </a:rPr>
              <a:t>force (F), mass (m) and acceleration (a).</a:t>
            </a:r>
          </a:p>
          <a:p>
            <a:pPr marL="0" indent="0">
              <a:buNone/>
            </a:pPr>
            <a:r>
              <a:rPr lang="en-GB" sz="3200" dirty="0" smtClean="0">
                <a:solidFill>
                  <a:srgbClr val="336699"/>
                </a:solidFill>
              </a:rPr>
              <a:t>It can be shown that...</a:t>
            </a:r>
          </a:p>
          <a:p>
            <a:pPr marL="0" indent="0">
              <a:buNone/>
            </a:pPr>
            <a:r>
              <a:rPr lang="en-GB" sz="3200" dirty="0">
                <a:solidFill>
                  <a:srgbClr val="336699"/>
                </a:solidFill>
              </a:rPr>
              <a:t>… the </a:t>
            </a:r>
            <a:r>
              <a:rPr lang="en-GB" sz="3200" b="1" dirty="0">
                <a:solidFill>
                  <a:srgbClr val="336699"/>
                </a:solidFill>
              </a:rPr>
              <a:t>acceleration</a:t>
            </a:r>
            <a:r>
              <a:rPr lang="en-GB" sz="3200" dirty="0">
                <a:solidFill>
                  <a:srgbClr val="336699"/>
                </a:solidFill>
              </a:rPr>
              <a:t> of an object will </a:t>
            </a:r>
            <a:r>
              <a:rPr lang="en-GB" sz="3200" b="1" dirty="0">
                <a:solidFill>
                  <a:srgbClr val="336699"/>
                </a:solidFill>
              </a:rPr>
              <a:t>increase</a:t>
            </a:r>
            <a:r>
              <a:rPr lang="en-GB" sz="3200" dirty="0">
                <a:solidFill>
                  <a:srgbClr val="336699"/>
                </a:solidFill>
              </a:rPr>
              <a:t> when the </a:t>
            </a:r>
            <a:r>
              <a:rPr lang="en-GB" sz="3200" b="1" dirty="0">
                <a:solidFill>
                  <a:srgbClr val="336699"/>
                </a:solidFill>
              </a:rPr>
              <a:t>force </a:t>
            </a:r>
            <a:r>
              <a:rPr lang="en-GB" sz="3200" dirty="0">
                <a:solidFill>
                  <a:srgbClr val="336699"/>
                </a:solidFill>
              </a:rPr>
              <a:t>acting on it </a:t>
            </a:r>
            <a:r>
              <a:rPr lang="en-GB" sz="3200" b="1" dirty="0">
                <a:solidFill>
                  <a:srgbClr val="336699"/>
                </a:solidFill>
              </a:rPr>
              <a:t>increases.</a:t>
            </a:r>
            <a:r>
              <a:rPr lang="en-GB" sz="3200" dirty="0">
                <a:solidFill>
                  <a:srgbClr val="336699"/>
                </a:solidFill>
              </a:rPr>
              <a:t> (Assume no change in mass</a:t>
            </a:r>
            <a:r>
              <a:rPr lang="en-GB" sz="3200" dirty="0" smtClean="0">
                <a:solidFill>
                  <a:srgbClr val="336699"/>
                </a:solidFill>
              </a:rPr>
              <a:t>.)</a:t>
            </a:r>
            <a:endParaRPr lang="en-GB" sz="3200" dirty="0">
              <a:solidFill>
                <a:srgbClr val="336699"/>
              </a:solidFill>
            </a:endParaRPr>
          </a:p>
          <a:p>
            <a:pPr marL="0" indent="0">
              <a:buNone/>
            </a:pPr>
            <a:r>
              <a:rPr lang="en-GB" sz="3200" dirty="0">
                <a:solidFill>
                  <a:srgbClr val="336699"/>
                </a:solidFill>
              </a:rPr>
              <a:t>…the </a:t>
            </a:r>
            <a:r>
              <a:rPr lang="en-GB" sz="3200" b="1" dirty="0">
                <a:solidFill>
                  <a:srgbClr val="336699"/>
                </a:solidFill>
              </a:rPr>
              <a:t>acceleration</a:t>
            </a:r>
            <a:r>
              <a:rPr lang="en-GB" sz="3200" dirty="0">
                <a:solidFill>
                  <a:srgbClr val="336699"/>
                </a:solidFill>
              </a:rPr>
              <a:t> of an object will </a:t>
            </a:r>
            <a:r>
              <a:rPr lang="en-GB" sz="3200" b="1" dirty="0">
                <a:solidFill>
                  <a:srgbClr val="336699"/>
                </a:solidFill>
              </a:rPr>
              <a:t>decrease</a:t>
            </a:r>
            <a:r>
              <a:rPr lang="en-GB" sz="3200" dirty="0">
                <a:solidFill>
                  <a:srgbClr val="336699"/>
                </a:solidFill>
              </a:rPr>
              <a:t> when the </a:t>
            </a:r>
            <a:r>
              <a:rPr lang="en-GB" sz="3200" b="1" dirty="0">
                <a:solidFill>
                  <a:srgbClr val="336699"/>
                </a:solidFill>
              </a:rPr>
              <a:t>mass</a:t>
            </a:r>
            <a:r>
              <a:rPr lang="en-GB" sz="3200" dirty="0">
                <a:solidFill>
                  <a:srgbClr val="336699"/>
                </a:solidFill>
              </a:rPr>
              <a:t> of the object </a:t>
            </a:r>
            <a:r>
              <a:rPr lang="en-GB" sz="3200" b="1" dirty="0">
                <a:solidFill>
                  <a:srgbClr val="336699"/>
                </a:solidFill>
              </a:rPr>
              <a:t>increases</a:t>
            </a:r>
            <a:r>
              <a:rPr lang="en-GB" sz="3200" dirty="0">
                <a:solidFill>
                  <a:srgbClr val="336699"/>
                </a:solidFill>
              </a:rPr>
              <a:t>. (Assume no change in force.)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260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Newton’s Laws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 smtClean="0">
                <a:solidFill>
                  <a:srgbClr val="336699"/>
                </a:solidFill>
              </a:rPr>
              <a:t>Newton</a:t>
            </a:r>
            <a:r>
              <a:rPr lang="en-GB" dirty="0" smtClean="0">
                <a:solidFill>
                  <a:srgbClr val="336699"/>
                </a:solidFill>
              </a:rPr>
              <a:t> carried out practical work and research on this relationship.</a:t>
            </a:r>
          </a:p>
          <a:p>
            <a:pPr marL="0" indent="0">
              <a:buNone/>
            </a:pPr>
            <a:r>
              <a:rPr lang="en-GB" dirty="0">
                <a:solidFill>
                  <a:srgbClr val="336699"/>
                </a:solidFill>
              </a:rPr>
              <a:t>This </a:t>
            </a:r>
            <a:r>
              <a:rPr lang="en-GB" dirty="0" smtClean="0">
                <a:solidFill>
                  <a:srgbClr val="336699"/>
                </a:solidFill>
              </a:rPr>
              <a:t>work helped </a:t>
            </a:r>
            <a:r>
              <a:rPr lang="en-GB" dirty="0">
                <a:solidFill>
                  <a:srgbClr val="336699"/>
                </a:solidFill>
              </a:rPr>
              <a:t>to form his </a:t>
            </a:r>
            <a:r>
              <a:rPr lang="en-GB" b="1" dirty="0">
                <a:solidFill>
                  <a:srgbClr val="336699"/>
                </a:solidFill>
              </a:rPr>
              <a:t>Second Law of Motion</a:t>
            </a:r>
            <a:r>
              <a:rPr lang="en-GB" dirty="0">
                <a:solidFill>
                  <a:srgbClr val="336699"/>
                </a:solidFill>
              </a:rPr>
              <a:t>, which is normally written as the following equation</a:t>
            </a:r>
            <a:r>
              <a:rPr lang="en-GB" dirty="0" smtClean="0">
                <a:solidFill>
                  <a:srgbClr val="336699"/>
                </a:solidFill>
              </a:rPr>
              <a:t>:</a:t>
            </a:r>
          </a:p>
          <a:p>
            <a:pPr marL="0" indent="0" algn="ctr">
              <a:buNone/>
            </a:pPr>
            <a:r>
              <a:rPr lang="en-GB" sz="4800" b="1" dirty="0">
                <a:solidFill>
                  <a:srgbClr val="336699"/>
                </a:solidFill>
              </a:rPr>
              <a:t>F = ma</a:t>
            </a:r>
          </a:p>
          <a:p>
            <a:pPr marL="0" indent="0">
              <a:buNone/>
            </a:pPr>
            <a:r>
              <a:rPr lang="en-GB" dirty="0">
                <a:solidFill>
                  <a:srgbClr val="336699"/>
                </a:solidFill>
              </a:rPr>
              <a:t>where,</a:t>
            </a:r>
          </a:p>
          <a:p>
            <a:pPr marL="0" indent="0">
              <a:buNone/>
            </a:pPr>
            <a:r>
              <a:rPr lang="en-GB" dirty="0">
                <a:solidFill>
                  <a:srgbClr val="336699"/>
                </a:solidFill>
              </a:rPr>
              <a:t>F is the </a:t>
            </a:r>
            <a:r>
              <a:rPr lang="en-GB" b="1" dirty="0">
                <a:solidFill>
                  <a:srgbClr val="336699"/>
                </a:solidFill>
              </a:rPr>
              <a:t>unbalanced force </a:t>
            </a:r>
            <a:r>
              <a:rPr lang="en-GB" dirty="0">
                <a:solidFill>
                  <a:srgbClr val="336699"/>
                </a:solidFill>
              </a:rPr>
              <a:t>measured in </a:t>
            </a:r>
            <a:r>
              <a:rPr lang="en-GB" dirty="0" err="1" smtClean="0">
                <a:solidFill>
                  <a:srgbClr val="336699"/>
                </a:solidFill>
              </a:rPr>
              <a:t>Newtons</a:t>
            </a:r>
            <a:r>
              <a:rPr lang="en-GB" dirty="0" smtClean="0">
                <a:solidFill>
                  <a:srgbClr val="336699"/>
                </a:solidFill>
              </a:rPr>
              <a:t> (</a:t>
            </a:r>
            <a:r>
              <a:rPr lang="en-GB" dirty="0">
                <a:solidFill>
                  <a:srgbClr val="336699"/>
                </a:solidFill>
              </a:rPr>
              <a:t>N)</a:t>
            </a:r>
          </a:p>
          <a:p>
            <a:pPr marL="0" indent="0">
              <a:buNone/>
            </a:pPr>
            <a:r>
              <a:rPr lang="en-GB" dirty="0">
                <a:solidFill>
                  <a:srgbClr val="336699"/>
                </a:solidFill>
              </a:rPr>
              <a:t>m is the mass in </a:t>
            </a:r>
            <a:r>
              <a:rPr lang="en-GB" dirty="0" smtClean="0">
                <a:solidFill>
                  <a:srgbClr val="336699"/>
                </a:solidFill>
              </a:rPr>
              <a:t>kilograms (</a:t>
            </a:r>
            <a:r>
              <a:rPr lang="en-GB" dirty="0">
                <a:solidFill>
                  <a:srgbClr val="336699"/>
                </a:solidFill>
              </a:rPr>
              <a:t>kg)</a:t>
            </a:r>
          </a:p>
          <a:p>
            <a:pPr marL="0" indent="0">
              <a:buNone/>
            </a:pPr>
            <a:r>
              <a:rPr lang="en-GB" dirty="0">
                <a:solidFill>
                  <a:srgbClr val="336699"/>
                </a:solidFill>
              </a:rPr>
              <a:t>a is the acceleration in </a:t>
            </a:r>
            <a:r>
              <a:rPr lang="en-GB" dirty="0" smtClean="0">
                <a:solidFill>
                  <a:srgbClr val="336699"/>
                </a:solidFill>
              </a:rPr>
              <a:t>metres per second per second (ms</a:t>
            </a:r>
            <a:r>
              <a:rPr lang="en-GB" baseline="30000" dirty="0" smtClean="0">
                <a:solidFill>
                  <a:srgbClr val="336699"/>
                </a:solidFill>
              </a:rPr>
              <a:t>-2</a:t>
            </a:r>
            <a:r>
              <a:rPr lang="en-GB" dirty="0">
                <a:solidFill>
                  <a:srgbClr val="336699"/>
                </a:solidFill>
              </a:rPr>
              <a:t>)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9155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Newton’s Laws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This equation can also be written as a triangle:</a:t>
            </a:r>
          </a:p>
          <a:p>
            <a:pPr marL="0" indent="0" algn="ctr">
              <a:buNone/>
            </a:pPr>
            <a:endParaRPr lang="en-GB" dirty="0">
              <a:solidFill>
                <a:srgbClr val="336699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8009" y="2286000"/>
            <a:ext cx="7445828" cy="381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544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Newton’s Laws – Calculations Part One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u="sng" dirty="0" smtClean="0">
                <a:solidFill>
                  <a:srgbClr val="336699"/>
                </a:solidFill>
              </a:rPr>
              <a:t>Example One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An unbalanced force acts on a mass of 15 kg, which makes it accelerate at 5 ms</a:t>
            </a:r>
            <a:r>
              <a:rPr lang="en-GB" baseline="30000" dirty="0" smtClean="0">
                <a:solidFill>
                  <a:srgbClr val="336699"/>
                </a:solidFill>
              </a:rPr>
              <a:t>-2</a:t>
            </a:r>
            <a:r>
              <a:rPr lang="en-GB" dirty="0" smtClean="0">
                <a:solidFill>
                  <a:srgbClr val="336699"/>
                </a:solidFill>
              </a:rPr>
              <a:t>. Calculate the unbalanced force acting on the mass.</a:t>
            </a:r>
          </a:p>
          <a:p>
            <a:pPr marL="0" indent="0">
              <a:buNone/>
            </a:pPr>
            <a:r>
              <a:rPr lang="en-GB" b="1" u="sng" dirty="0" smtClean="0">
                <a:solidFill>
                  <a:srgbClr val="336699"/>
                </a:solidFill>
              </a:rPr>
              <a:t>Solution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F = m x a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F = 15 x 5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F = 75 N</a:t>
            </a:r>
            <a:endParaRPr lang="en-GB" dirty="0">
              <a:solidFill>
                <a:srgbClr val="33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63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Newton’s Laws – Calculations Part One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u="sng" dirty="0" smtClean="0">
                <a:solidFill>
                  <a:srgbClr val="336699"/>
                </a:solidFill>
              </a:rPr>
              <a:t>Example Two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A sledge is being pulled by an unbalanced force of 90 N. The sledge accelerates at 4.5 ms</a:t>
            </a:r>
            <a:r>
              <a:rPr lang="en-GB" baseline="30000" dirty="0" smtClean="0">
                <a:solidFill>
                  <a:srgbClr val="336699"/>
                </a:solidFill>
              </a:rPr>
              <a:t>-2</a:t>
            </a:r>
            <a:r>
              <a:rPr lang="en-GB" dirty="0" smtClean="0">
                <a:solidFill>
                  <a:srgbClr val="336699"/>
                </a:solidFill>
              </a:rPr>
              <a:t>. Calculate the mass of the sledge.</a:t>
            </a:r>
            <a:endParaRPr lang="en-GB" dirty="0">
              <a:solidFill>
                <a:srgbClr val="336699"/>
              </a:solidFill>
            </a:endParaRPr>
          </a:p>
          <a:p>
            <a:pPr marL="0" indent="0">
              <a:buNone/>
            </a:pPr>
            <a:r>
              <a:rPr lang="en-GB" b="1" u="sng" dirty="0" smtClean="0">
                <a:solidFill>
                  <a:srgbClr val="336699"/>
                </a:solidFill>
              </a:rPr>
              <a:t>Solution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F = m x a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90 = m x 4.5</a:t>
            </a:r>
          </a:p>
          <a:p>
            <a:pPr marL="0" indent="0">
              <a:buNone/>
            </a:pPr>
            <a:r>
              <a:rPr lang="en-GB" dirty="0">
                <a:solidFill>
                  <a:srgbClr val="336699"/>
                </a:solidFill>
              </a:rPr>
              <a:t>m</a:t>
            </a:r>
            <a:r>
              <a:rPr lang="en-GB" dirty="0" smtClean="0">
                <a:solidFill>
                  <a:srgbClr val="336699"/>
                </a:solidFill>
              </a:rPr>
              <a:t> = 90 / 4.5</a:t>
            </a:r>
          </a:p>
          <a:p>
            <a:pPr marL="0" indent="0">
              <a:buNone/>
            </a:pPr>
            <a:r>
              <a:rPr lang="en-GB" dirty="0">
                <a:solidFill>
                  <a:srgbClr val="336699"/>
                </a:solidFill>
              </a:rPr>
              <a:t>m</a:t>
            </a:r>
            <a:r>
              <a:rPr lang="en-GB" dirty="0" smtClean="0">
                <a:solidFill>
                  <a:srgbClr val="336699"/>
                </a:solidFill>
              </a:rPr>
              <a:t> = 20 kg</a:t>
            </a:r>
            <a:endParaRPr lang="en-GB" dirty="0">
              <a:solidFill>
                <a:srgbClr val="33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64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Newton’s Laws – Calculations Part One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u="sng" dirty="0" smtClean="0">
                <a:solidFill>
                  <a:srgbClr val="336699"/>
                </a:solidFill>
              </a:rPr>
              <a:t>Example Three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The unbalanced force acting on a car is 1900 N. The car has a mass of 1000 kg. Calculate the acceleration of the car.</a:t>
            </a:r>
            <a:endParaRPr lang="en-GB" dirty="0">
              <a:solidFill>
                <a:srgbClr val="336699"/>
              </a:solidFill>
            </a:endParaRPr>
          </a:p>
          <a:p>
            <a:pPr marL="0" indent="0">
              <a:buNone/>
            </a:pPr>
            <a:r>
              <a:rPr lang="en-GB" b="1" u="sng" dirty="0" smtClean="0">
                <a:solidFill>
                  <a:srgbClr val="336699"/>
                </a:solidFill>
              </a:rPr>
              <a:t>Solution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F = m x a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1900 = 1000 x a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a = 1900 / 1000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a = 1.9 ms</a:t>
            </a:r>
            <a:r>
              <a:rPr lang="en-GB" baseline="30000" dirty="0" smtClean="0">
                <a:solidFill>
                  <a:srgbClr val="336699"/>
                </a:solidFill>
              </a:rPr>
              <a:t>-2</a:t>
            </a:r>
            <a:endParaRPr lang="en-GB" baseline="30000" dirty="0">
              <a:solidFill>
                <a:srgbClr val="33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957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8375" y="522514"/>
            <a:ext cx="10263673" cy="5654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0743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Newton’s Laws – Calculations Part One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dirty="0" smtClean="0">
                <a:solidFill>
                  <a:srgbClr val="336699"/>
                </a:solidFill>
              </a:rPr>
              <a:t>Copy and complete the following table:</a:t>
            </a:r>
          </a:p>
          <a:p>
            <a:pPr marL="0" indent="0">
              <a:buNone/>
            </a:pPr>
            <a:endParaRPr lang="en-GB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5459372"/>
              </p:ext>
            </p:extLst>
          </p:nvPr>
        </p:nvGraphicFramePr>
        <p:xfrm>
          <a:off x="1938694" y="2380515"/>
          <a:ext cx="8127999" cy="3566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09333"/>
                <a:gridCol w="2709333"/>
                <a:gridCol w="270933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336699"/>
                          </a:solidFill>
                        </a:rPr>
                        <a:t>Force</a:t>
                      </a:r>
                      <a:endParaRPr lang="en-GB" sz="2000" b="1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336699"/>
                          </a:solidFill>
                        </a:rPr>
                        <a:t>Mass</a:t>
                      </a:r>
                      <a:endParaRPr lang="en-GB" sz="2000" b="1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336699"/>
                          </a:solidFill>
                        </a:rPr>
                        <a:t>Acceleration</a:t>
                      </a:r>
                      <a:endParaRPr lang="en-GB" sz="2000" b="1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rgbClr val="336699"/>
                          </a:solidFill>
                        </a:rPr>
                        <a:t>10 kg</a:t>
                      </a:r>
                      <a:endParaRPr lang="en-GB" sz="20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rgbClr val="336699"/>
                          </a:solidFill>
                        </a:rPr>
                        <a:t>5 ms</a:t>
                      </a:r>
                      <a:r>
                        <a:rPr lang="en-GB" sz="2000" baseline="30000" dirty="0" smtClean="0">
                          <a:solidFill>
                            <a:srgbClr val="336699"/>
                          </a:solidFill>
                        </a:rPr>
                        <a:t>-2</a:t>
                      </a:r>
                      <a:endParaRPr lang="en-GB" sz="2000" baseline="300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00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rgbClr val="336699"/>
                          </a:solidFill>
                        </a:rPr>
                        <a:t>0.5 kg</a:t>
                      </a:r>
                      <a:endParaRPr lang="en-GB" sz="20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rgbClr val="336699"/>
                          </a:solidFill>
                        </a:rPr>
                        <a:t>3 ms</a:t>
                      </a:r>
                      <a:r>
                        <a:rPr lang="en-GB" sz="2000" baseline="30000" dirty="0" smtClean="0">
                          <a:solidFill>
                            <a:srgbClr val="336699"/>
                          </a:solidFill>
                        </a:rPr>
                        <a:t>-2</a:t>
                      </a:r>
                      <a:endParaRPr lang="en-GB" sz="2000" baseline="300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00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rgbClr val="336699"/>
                          </a:solidFill>
                        </a:rPr>
                        <a:t>700 g</a:t>
                      </a:r>
                      <a:endParaRPr lang="en-GB" sz="20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rgbClr val="336699"/>
                          </a:solidFill>
                        </a:rPr>
                        <a:t>6 ms</a:t>
                      </a:r>
                      <a:r>
                        <a:rPr lang="en-GB" sz="2000" baseline="30000" dirty="0" smtClean="0">
                          <a:solidFill>
                            <a:srgbClr val="336699"/>
                          </a:solidFill>
                        </a:rPr>
                        <a:t>-2</a:t>
                      </a:r>
                      <a:endParaRPr lang="en-GB" sz="2000" baseline="300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00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rgbClr val="336699"/>
                          </a:solidFill>
                        </a:rPr>
                        <a:t>2500 g</a:t>
                      </a:r>
                      <a:endParaRPr lang="en-GB" sz="20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rgbClr val="336699"/>
                          </a:solidFill>
                        </a:rPr>
                        <a:t>2 ms</a:t>
                      </a:r>
                      <a:r>
                        <a:rPr lang="en-GB" sz="2000" baseline="30000" dirty="0" smtClean="0">
                          <a:solidFill>
                            <a:srgbClr val="336699"/>
                          </a:solidFill>
                        </a:rPr>
                        <a:t>-2</a:t>
                      </a:r>
                      <a:endParaRPr lang="en-GB" sz="2000" baseline="300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rgbClr val="336699"/>
                          </a:solidFill>
                        </a:rPr>
                        <a:t>100 N</a:t>
                      </a:r>
                      <a:endParaRPr lang="en-GB" sz="20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rgbClr val="336699"/>
                          </a:solidFill>
                        </a:rPr>
                        <a:t>0.5 kg</a:t>
                      </a:r>
                      <a:endParaRPr lang="en-GB" sz="20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rgbClr val="336699"/>
                          </a:solidFill>
                        </a:rPr>
                        <a:t>3000 N</a:t>
                      </a:r>
                      <a:endParaRPr lang="en-GB" sz="20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rgbClr val="336699"/>
                          </a:solidFill>
                        </a:rPr>
                        <a:t>250 kg</a:t>
                      </a:r>
                      <a:endParaRPr lang="en-GB" sz="20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rgbClr val="336699"/>
                          </a:solidFill>
                        </a:rPr>
                        <a:t>2000 N</a:t>
                      </a:r>
                      <a:endParaRPr lang="en-GB" sz="20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rgbClr val="336699"/>
                          </a:solidFill>
                        </a:rPr>
                        <a:t>40 ms</a:t>
                      </a:r>
                      <a:r>
                        <a:rPr lang="en-GB" sz="2000" baseline="30000" dirty="0" smtClean="0">
                          <a:solidFill>
                            <a:srgbClr val="336699"/>
                          </a:solidFill>
                        </a:rPr>
                        <a:t>-2</a:t>
                      </a:r>
                      <a:endParaRPr lang="en-GB" sz="2000" baseline="300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rgbClr val="336699"/>
                          </a:solidFill>
                        </a:rPr>
                        <a:t>70 N</a:t>
                      </a:r>
                      <a:endParaRPr lang="en-GB" sz="20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rgbClr val="336699"/>
                          </a:solidFill>
                        </a:rPr>
                        <a:t>3.5 ms</a:t>
                      </a:r>
                      <a:r>
                        <a:rPr lang="en-GB" sz="2000" baseline="30000" dirty="0" smtClean="0">
                          <a:solidFill>
                            <a:srgbClr val="336699"/>
                          </a:solidFill>
                        </a:rPr>
                        <a:t>-2</a:t>
                      </a:r>
                      <a:endParaRPr lang="en-GB" sz="2000" baseline="300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2489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Newton’s Laws – Calculations Part One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dirty="0" smtClean="0">
                <a:solidFill>
                  <a:srgbClr val="336699"/>
                </a:solidFill>
              </a:rPr>
              <a:t>Copy and complete the following table:</a:t>
            </a:r>
          </a:p>
          <a:p>
            <a:pPr marL="0" indent="0">
              <a:buNone/>
            </a:pPr>
            <a:endParaRPr lang="en-GB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9748488"/>
              </p:ext>
            </p:extLst>
          </p:nvPr>
        </p:nvGraphicFramePr>
        <p:xfrm>
          <a:off x="1938694" y="2380515"/>
          <a:ext cx="8127999" cy="3566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09333"/>
                <a:gridCol w="2709333"/>
                <a:gridCol w="270933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336699"/>
                          </a:solidFill>
                        </a:rPr>
                        <a:t>Force</a:t>
                      </a:r>
                      <a:endParaRPr lang="en-GB" sz="2000" b="1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336699"/>
                          </a:solidFill>
                        </a:rPr>
                        <a:t>Mass</a:t>
                      </a:r>
                      <a:endParaRPr lang="en-GB" sz="2000" b="1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336699"/>
                          </a:solidFill>
                        </a:rPr>
                        <a:t>Acceleration</a:t>
                      </a:r>
                      <a:endParaRPr lang="en-GB" sz="2000" b="1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336699"/>
                          </a:solidFill>
                        </a:rPr>
                        <a:t>50 N</a:t>
                      </a:r>
                      <a:endParaRPr lang="en-GB" sz="2000" b="1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rgbClr val="336699"/>
                          </a:solidFill>
                        </a:rPr>
                        <a:t>10 kg</a:t>
                      </a:r>
                      <a:endParaRPr lang="en-GB" sz="20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rgbClr val="336699"/>
                          </a:solidFill>
                        </a:rPr>
                        <a:t>5 ms</a:t>
                      </a:r>
                      <a:r>
                        <a:rPr lang="en-GB" sz="2000" baseline="30000" dirty="0" smtClean="0">
                          <a:solidFill>
                            <a:srgbClr val="336699"/>
                          </a:solidFill>
                        </a:rPr>
                        <a:t>-2</a:t>
                      </a:r>
                      <a:endParaRPr lang="en-GB" sz="2000" baseline="300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336699"/>
                          </a:solidFill>
                        </a:rPr>
                        <a:t>1.5 N</a:t>
                      </a:r>
                      <a:endParaRPr lang="en-GB" sz="2000" b="1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rgbClr val="336699"/>
                          </a:solidFill>
                        </a:rPr>
                        <a:t>0.5 kg</a:t>
                      </a:r>
                      <a:endParaRPr lang="en-GB" sz="20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rgbClr val="336699"/>
                          </a:solidFill>
                        </a:rPr>
                        <a:t>3 ms</a:t>
                      </a:r>
                      <a:r>
                        <a:rPr lang="en-GB" sz="2000" baseline="30000" dirty="0" smtClean="0">
                          <a:solidFill>
                            <a:srgbClr val="336699"/>
                          </a:solidFill>
                        </a:rPr>
                        <a:t>-2</a:t>
                      </a:r>
                      <a:endParaRPr lang="en-GB" sz="2000" baseline="300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336699"/>
                          </a:solidFill>
                        </a:rPr>
                        <a:t>4.2 N</a:t>
                      </a:r>
                      <a:endParaRPr lang="en-GB" sz="2000" b="1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rgbClr val="336699"/>
                          </a:solidFill>
                        </a:rPr>
                        <a:t>700 g</a:t>
                      </a:r>
                      <a:endParaRPr lang="en-GB" sz="20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rgbClr val="336699"/>
                          </a:solidFill>
                        </a:rPr>
                        <a:t>6 ms</a:t>
                      </a:r>
                      <a:r>
                        <a:rPr lang="en-GB" sz="2000" baseline="30000" dirty="0" smtClean="0">
                          <a:solidFill>
                            <a:srgbClr val="336699"/>
                          </a:solidFill>
                        </a:rPr>
                        <a:t>-2</a:t>
                      </a:r>
                      <a:endParaRPr lang="en-GB" sz="2000" baseline="300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336699"/>
                          </a:solidFill>
                        </a:rPr>
                        <a:t>5 N</a:t>
                      </a:r>
                      <a:endParaRPr lang="en-GB" sz="2000" b="1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rgbClr val="336699"/>
                          </a:solidFill>
                        </a:rPr>
                        <a:t>2500 g</a:t>
                      </a:r>
                      <a:endParaRPr lang="en-GB" sz="20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rgbClr val="336699"/>
                          </a:solidFill>
                        </a:rPr>
                        <a:t>2 ms</a:t>
                      </a:r>
                      <a:r>
                        <a:rPr lang="en-GB" sz="2000" baseline="30000" dirty="0" smtClean="0">
                          <a:solidFill>
                            <a:srgbClr val="336699"/>
                          </a:solidFill>
                        </a:rPr>
                        <a:t>-2</a:t>
                      </a:r>
                      <a:endParaRPr lang="en-GB" sz="2000" baseline="300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rgbClr val="336699"/>
                          </a:solidFill>
                        </a:rPr>
                        <a:t>100 N</a:t>
                      </a:r>
                      <a:endParaRPr lang="en-GB" sz="20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rgbClr val="336699"/>
                          </a:solidFill>
                        </a:rPr>
                        <a:t>0.5 kg</a:t>
                      </a:r>
                      <a:endParaRPr lang="en-GB" sz="20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336699"/>
                          </a:solidFill>
                        </a:rPr>
                        <a:t>200 ms</a:t>
                      </a:r>
                      <a:r>
                        <a:rPr lang="en-GB" sz="2000" b="1" baseline="30000" dirty="0" smtClean="0">
                          <a:solidFill>
                            <a:srgbClr val="336699"/>
                          </a:solidFill>
                        </a:rPr>
                        <a:t>-2</a:t>
                      </a:r>
                      <a:endParaRPr lang="en-GB" sz="2000" b="1" baseline="300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rgbClr val="336699"/>
                          </a:solidFill>
                        </a:rPr>
                        <a:t>3000 N</a:t>
                      </a:r>
                      <a:endParaRPr lang="en-GB" sz="20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rgbClr val="336699"/>
                          </a:solidFill>
                        </a:rPr>
                        <a:t>250 kg</a:t>
                      </a:r>
                      <a:endParaRPr lang="en-GB" sz="20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336699"/>
                          </a:solidFill>
                        </a:rPr>
                        <a:t>12 ms</a:t>
                      </a:r>
                      <a:r>
                        <a:rPr lang="en-GB" sz="2000" b="1" baseline="30000" dirty="0" smtClean="0">
                          <a:solidFill>
                            <a:srgbClr val="336699"/>
                          </a:solidFill>
                        </a:rPr>
                        <a:t>-2</a:t>
                      </a:r>
                      <a:endParaRPr lang="en-GB" sz="2000" b="1" baseline="300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rgbClr val="336699"/>
                          </a:solidFill>
                        </a:rPr>
                        <a:t>2000 N</a:t>
                      </a:r>
                      <a:endParaRPr lang="en-GB" sz="20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336699"/>
                          </a:solidFill>
                        </a:rPr>
                        <a:t>50 kg</a:t>
                      </a:r>
                      <a:endParaRPr lang="en-GB" sz="2000" b="1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rgbClr val="336699"/>
                          </a:solidFill>
                        </a:rPr>
                        <a:t>40 ms</a:t>
                      </a:r>
                      <a:r>
                        <a:rPr lang="en-GB" sz="2000" baseline="30000" dirty="0" smtClean="0">
                          <a:solidFill>
                            <a:srgbClr val="336699"/>
                          </a:solidFill>
                        </a:rPr>
                        <a:t>-2</a:t>
                      </a:r>
                      <a:endParaRPr lang="en-GB" sz="2000" baseline="300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rgbClr val="336699"/>
                          </a:solidFill>
                        </a:rPr>
                        <a:t>70 N</a:t>
                      </a:r>
                      <a:endParaRPr lang="en-GB" sz="20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336699"/>
                          </a:solidFill>
                        </a:rPr>
                        <a:t>20 kg</a:t>
                      </a:r>
                      <a:endParaRPr lang="en-GB" sz="2000" b="1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rgbClr val="336699"/>
                          </a:solidFill>
                        </a:rPr>
                        <a:t>3.5 ms</a:t>
                      </a:r>
                      <a:r>
                        <a:rPr lang="en-GB" sz="2000" baseline="30000" dirty="0" smtClean="0">
                          <a:solidFill>
                            <a:srgbClr val="336699"/>
                          </a:solidFill>
                        </a:rPr>
                        <a:t>-2</a:t>
                      </a:r>
                      <a:endParaRPr lang="en-GB" sz="2000" baseline="300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6175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Newton’s Laws – Calculations Part Two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b="1" u="sng" dirty="0" smtClean="0">
                <a:solidFill>
                  <a:srgbClr val="336699"/>
                </a:solidFill>
              </a:rPr>
              <a:t>Example One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Box X accelerates at 2.5 ms</a:t>
            </a:r>
            <a:r>
              <a:rPr lang="en-GB" baseline="30000" dirty="0" smtClean="0">
                <a:solidFill>
                  <a:srgbClr val="336699"/>
                </a:solidFill>
              </a:rPr>
              <a:t>-2</a:t>
            </a:r>
            <a:r>
              <a:rPr lang="en-GB" dirty="0" smtClean="0">
                <a:solidFill>
                  <a:srgbClr val="336699"/>
                </a:solidFill>
              </a:rPr>
              <a:t>. Calculate the mass of box X.</a:t>
            </a:r>
          </a:p>
          <a:p>
            <a:pPr marL="0" indent="0">
              <a:buNone/>
            </a:pPr>
            <a:endParaRPr lang="en-GB" dirty="0">
              <a:solidFill>
                <a:srgbClr val="336699"/>
              </a:solidFill>
            </a:endParaRP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                                 10 N                                            25 N</a:t>
            </a:r>
          </a:p>
          <a:p>
            <a:pPr marL="0" indent="0">
              <a:buNone/>
            </a:pPr>
            <a:r>
              <a:rPr lang="en-GB" b="1" u="sng" dirty="0" smtClean="0">
                <a:solidFill>
                  <a:srgbClr val="336699"/>
                </a:solidFill>
              </a:rPr>
              <a:t>Solution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First, find the unbalanced force. F</a:t>
            </a:r>
            <a:r>
              <a:rPr lang="en-GB" baseline="-25000" dirty="0" smtClean="0">
                <a:solidFill>
                  <a:srgbClr val="336699"/>
                </a:solidFill>
              </a:rPr>
              <a:t>un</a:t>
            </a:r>
            <a:r>
              <a:rPr lang="en-GB" dirty="0" smtClean="0">
                <a:solidFill>
                  <a:srgbClr val="336699"/>
                </a:solidFill>
              </a:rPr>
              <a:t> = </a:t>
            </a:r>
            <a:r>
              <a:rPr lang="en-GB" dirty="0" err="1" smtClean="0">
                <a:solidFill>
                  <a:srgbClr val="336699"/>
                </a:solidFill>
              </a:rPr>
              <a:t>F</a:t>
            </a:r>
            <a:r>
              <a:rPr lang="en-GB" baseline="-25000" dirty="0" err="1" smtClean="0">
                <a:solidFill>
                  <a:srgbClr val="336699"/>
                </a:solidFill>
              </a:rPr>
              <a:t>for</a:t>
            </a:r>
            <a:r>
              <a:rPr lang="en-GB" dirty="0" smtClean="0">
                <a:solidFill>
                  <a:srgbClr val="336699"/>
                </a:solidFill>
              </a:rPr>
              <a:t> – </a:t>
            </a:r>
            <a:r>
              <a:rPr lang="en-GB" dirty="0" err="1" smtClean="0">
                <a:solidFill>
                  <a:srgbClr val="336699"/>
                </a:solidFill>
              </a:rPr>
              <a:t>F</a:t>
            </a:r>
            <a:r>
              <a:rPr lang="en-GB" baseline="-25000" dirty="0" err="1" smtClean="0">
                <a:solidFill>
                  <a:srgbClr val="336699"/>
                </a:solidFill>
              </a:rPr>
              <a:t>back</a:t>
            </a:r>
            <a:r>
              <a:rPr lang="en-GB" dirty="0" smtClean="0">
                <a:solidFill>
                  <a:srgbClr val="336699"/>
                </a:solidFill>
              </a:rPr>
              <a:t>;    F</a:t>
            </a:r>
            <a:r>
              <a:rPr lang="en-GB" baseline="-25000" dirty="0" smtClean="0">
                <a:solidFill>
                  <a:srgbClr val="336699"/>
                </a:solidFill>
              </a:rPr>
              <a:t>un</a:t>
            </a:r>
            <a:r>
              <a:rPr lang="en-GB" dirty="0" smtClean="0">
                <a:solidFill>
                  <a:srgbClr val="336699"/>
                </a:solidFill>
              </a:rPr>
              <a:t> = 25 – 10;    F</a:t>
            </a:r>
            <a:r>
              <a:rPr lang="en-GB" baseline="-25000" dirty="0" smtClean="0">
                <a:solidFill>
                  <a:srgbClr val="336699"/>
                </a:solidFill>
              </a:rPr>
              <a:t>un</a:t>
            </a:r>
            <a:r>
              <a:rPr lang="en-GB" dirty="0" smtClean="0">
                <a:solidFill>
                  <a:srgbClr val="336699"/>
                </a:solidFill>
              </a:rPr>
              <a:t> = 15 N 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F = m x a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15 = m x 2.5</a:t>
            </a:r>
          </a:p>
          <a:p>
            <a:pPr marL="0" indent="0">
              <a:buNone/>
            </a:pPr>
            <a:r>
              <a:rPr lang="en-GB" dirty="0">
                <a:solidFill>
                  <a:srgbClr val="336699"/>
                </a:solidFill>
              </a:rPr>
              <a:t>m</a:t>
            </a:r>
            <a:r>
              <a:rPr lang="en-GB" dirty="0" smtClean="0">
                <a:solidFill>
                  <a:srgbClr val="336699"/>
                </a:solidFill>
              </a:rPr>
              <a:t> = 15 / 2.5</a:t>
            </a:r>
          </a:p>
          <a:p>
            <a:pPr marL="0" indent="0">
              <a:buNone/>
            </a:pPr>
            <a:r>
              <a:rPr lang="en-GB" dirty="0">
                <a:solidFill>
                  <a:srgbClr val="336699"/>
                </a:solidFill>
              </a:rPr>
              <a:t>m</a:t>
            </a:r>
            <a:r>
              <a:rPr lang="en-GB" dirty="0" smtClean="0">
                <a:solidFill>
                  <a:srgbClr val="336699"/>
                </a:solidFill>
              </a:rPr>
              <a:t> = 6 kg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9506" y="2646947"/>
            <a:ext cx="3178588" cy="109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094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Newton’s Laws – Calculations Part Two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b="1" u="sng" dirty="0" smtClean="0">
                <a:solidFill>
                  <a:srgbClr val="336699"/>
                </a:solidFill>
              </a:rPr>
              <a:t>Example Two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Box Y has a mass of 5 kg. Calculate the acceleration of box Y.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                                          6 N                                             28 N                                               </a:t>
            </a:r>
          </a:p>
          <a:p>
            <a:pPr marL="0" indent="0">
              <a:buNone/>
            </a:pPr>
            <a:r>
              <a:rPr lang="en-GB" dirty="0">
                <a:solidFill>
                  <a:srgbClr val="336699"/>
                </a:solidFill>
              </a:rPr>
              <a:t> </a:t>
            </a:r>
            <a:r>
              <a:rPr lang="en-GB" dirty="0" smtClean="0">
                <a:solidFill>
                  <a:srgbClr val="336699"/>
                </a:solidFill>
              </a:rPr>
              <a:t>                                         6 N</a:t>
            </a:r>
            <a:endParaRPr lang="en-GB" dirty="0">
              <a:solidFill>
                <a:srgbClr val="336699"/>
              </a:solidFill>
            </a:endParaRPr>
          </a:p>
          <a:p>
            <a:pPr marL="0" indent="0">
              <a:buNone/>
            </a:pPr>
            <a:r>
              <a:rPr lang="en-GB" b="1" u="sng" dirty="0" smtClean="0">
                <a:solidFill>
                  <a:srgbClr val="336699"/>
                </a:solidFill>
              </a:rPr>
              <a:t>Solution 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First, find the unbalanced force. F</a:t>
            </a:r>
            <a:r>
              <a:rPr lang="en-GB" baseline="-25000" dirty="0" smtClean="0">
                <a:solidFill>
                  <a:srgbClr val="336699"/>
                </a:solidFill>
              </a:rPr>
              <a:t>un</a:t>
            </a:r>
            <a:r>
              <a:rPr lang="en-GB" dirty="0" smtClean="0">
                <a:solidFill>
                  <a:srgbClr val="336699"/>
                </a:solidFill>
              </a:rPr>
              <a:t> = </a:t>
            </a:r>
            <a:r>
              <a:rPr lang="en-GB" dirty="0" err="1" smtClean="0">
                <a:solidFill>
                  <a:srgbClr val="336699"/>
                </a:solidFill>
              </a:rPr>
              <a:t>F</a:t>
            </a:r>
            <a:r>
              <a:rPr lang="en-GB" baseline="-25000" dirty="0" err="1" smtClean="0">
                <a:solidFill>
                  <a:srgbClr val="336699"/>
                </a:solidFill>
              </a:rPr>
              <a:t>for</a:t>
            </a:r>
            <a:r>
              <a:rPr lang="en-GB" dirty="0" smtClean="0">
                <a:solidFill>
                  <a:srgbClr val="336699"/>
                </a:solidFill>
              </a:rPr>
              <a:t> – </a:t>
            </a:r>
            <a:r>
              <a:rPr lang="en-GB" dirty="0" err="1" smtClean="0">
                <a:solidFill>
                  <a:srgbClr val="336699"/>
                </a:solidFill>
              </a:rPr>
              <a:t>F</a:t>
            </a:r>
            <a:r>
              <a:rPr lang="en-GB" baseline="-25000" dirty="0" err="1" smtClean="0">
                <a:solidFill>
                  <a:srgbClr val="336699"/>
                </a:solidFill>
              </a:rPr>
              <a:t>back</a:t>
            </a:r>
            <a:r>
              <a:rPr lang="en-GB" dirty="0" smtClean="0">
                <a:solidFill>
                  <a:srgbClr val="336699"/>
                </a:solidFill>
              </a:rPr>
              <a:t>;    F</a:t>
            </a:r>
            <a:r>
              <a:rPr lang="en-GB" baseline="-25000" dirty="0" smtClean="0">
                <a:solidFill>
                  <a:srgbClr val="336699"/>
                </a:solidFill>
              </a:rPr>
              <a:t>un</a:t>
            </a:r>
            <a:r>
              <a:rPr lang="en-GB" dirty="0" smtClean="0">
                <a:solidFill>
                  <a:srgbClr val="336699"/>
                </a:solidFill>
              </a:rPr>
              <a:t> = 28 – 12;    F</a:t>
            </a:r>
            <a:r>
              <a:rPr lang="en-GB" baseline="-25000" dirty="0" smtClean="0">
                <a:solidFill>
                  <a:srgbClr val="336699"/>
                </a:solidFill>
              </a:rPr>
              <a:t>un</a:t>
            </a:r>
            <a:r>
              <a:rPr lang="en-GB" dirty="0" smtClean="0">
                <a:solidFill>
                  <a:srgbClr val="336699"/>
                </a:solidFill>
              </a:rPr>
              <a:t> = 16 N 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F = m x a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16 = 5 x a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a = 16 / 5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a = 3.2 ms</a:t>
            </a:r>
            <a:r>
              <a:rPr lang="en-GB" baseline="30000" dirty="0" smtClean="0">
                <a:solidFill>
                  <a:srgbClr val="336699"/>
                </a:solidFill>
              </a:rPr>
              <a:t>-2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4082" y="2500187"/>
            <a:ext cx="3200400" cy="9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31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Newton’s Laws </a:t>
            </a:r>
            <a:r>
              <a:rPr lang="en-GB" b="1" dirty="0">
                <a:solidFill>
                  <a:srgbClr val="336699"/>
                </a:solidFill>
              </a:rPr>
              <a:t>-</a:t>
            </a:r>
            <a:r>
              <a:rPr lang="en-GB" b="1" dirty="0" smtClean="0">
                <a:solidFill>
                  <a:srgbClr val="336699"/>
                </a:solidFill>
              </a:rPr>
              <a:t> Calculations Part Two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u="sng" dirty="0" smtClean="0">
                <a:solidFill>
                  <a:srgbClr val="336699"/>
                </a:solidFill>
              </a:rPr>
              <a:t>Example Three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A 500 g toy car accelerates at 3 ms</a:t>
            </a:r>
            <a:r>
              <a:rPr lang="en-GB" baseline="30000" dirty="0" smtClean="0">
                <a:solidFill>
                  <a:srgbClr val="336699"/>
                </a:solidFill>
              </a:rPr>
              <a:t>-2</a:t>
            </a:r>
            <a:r>
              <a:rPr lang="en-GB" dirty="0" smtClean="0">
                <a:solidFill>
                  <a:srgbClr val="336699"/>
                </a:solidFill>
              </a:rPr>
              <a:t> when the engine force is 2 N.</a:t>
            </a:r>
          </a:p>
          <a:p>
            <a:pPr marL="0" indent="0">
              <a:buNone/>
            </a:pPr>
            <a:endParaRPr lang="en-GB" dirty="0">
              <a:solidFill>
                <a:srgbClr val="336699"/>
              </a:solidFill>
            </a:endParaRP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     Frictional force                                                                Engine force</a:t>
            </a:r>
          </a:p>
          <a:p>
            <a:pPr marL="0" indent="0">
              <a:buNone/>
            </a:pPr>
            <a:endParaRPr lang="en-GB" dirty="0">
              <a:solidFill>
                <a:srgbClr val="336699"/>
              </a:solidFill>
            </a:endParaRPr>
          </a:p>
          <a:p>
            <a:pPr marL="514350" indent="-514350">
              <a:buAutoNum type="alphaLcParenR"/>
            </a:pPr>
            <a:r>
              <a:rPr lang="en-GB" dirty="0" smtClean="0">
                <a:solidFill>
                  <a:srgbClr val="336699"/>
                </a:solidFill>
              </a:rPr>
              <a:t>Calculate the unbalanced force acting on the toy car.</a:t>
            </a:r>
          </a:p>
          <a:p>
            <a:pPr marL="514350" indent="-514350">
              <a:buAutoNum type="alphaLcParenR"/>
            </a:pPr>
            <a:r>
              <a:rPr lang="en-GB" dirty="0" smtClean="0">
                <a:solidFill>
                  <a:srgbClr val="336699"/>
                </a:solidFill>
              </a:rPr>
              <a:t>Calculate the frictional force acting on the toy car.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4730" y="3047097"/>
            <a:ext cx="5082540" cy="1062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Newton’s Laws – Calculations Part Two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u="sng" dirty="0" smtClean="0">
                <a:solidFill>
                  <a:srgbClr val="336699"/>
                </a:solidFill>
              </a:rPr>
              <a:t>Solution</a:t>
            </a:r>
            <a:r>
              <a:rPr lang="en-GB" dirty="0" smtClean="0">
                <a:solidFill>
                  <a:srgbClr val="336699"/>
                </a:solidFill>
              </a:rPr>
              <a:t> (Remember mass is measured in “kg”)</a:t>
            </a:r>
          </a:p>
          <a:p>
            <a:pPr marL="0" indent="0">
              <a:buNone/>
            </a:pPr>
            <a:r>
              <a:rPr lang="en-GB" b="1" dirty="0" smtClean="0">
                <a:solidFill>
                  <a:srgbClr val="336699"/>
                </a:solidFill>
              </a:rPr>
              <a:t>a)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F = m x a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F = 0.5 x 3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F = 1.5 N</a:t>
            </a:r>
          </a:p>
          <a:p>
            <a:pPr marL="0" indent="0">
              <a:buNone/>
            </a:pPr>
            <a:r>
              <a:rPr lang="en-GB" b="1" dirty="0" smtClean="0">
                <a:solidFill>
                  <a:srgbClr val="336699"/>
                </a:solidFill>
              </a:rPr>
              <a:t>b)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F</a:t>
            </a:r>
            <a:r>
              <a:rPr lang="en-GB" baseline="-25000" dirty="0" smtClean="0">
                <a:solidFill>
                  <a:srgbClr val="336699"/>
                </a:solidFill>
              </a:rPr>
              <a:t>un</a:t>
            </a:r>
            <a:r>
              <a:rPr lang="en-GB" dirty="0" smtClean="0">
                <a:solidFill>
                  <a:srgbClr val="336699"/>
                </a:solidFill>
              </a:rPr>
              <a:t> = </a:t>
            </a:r>
            <a:r>
              <a:rPr lang="en-GB" dirty="0" err="1" smtClean="0">
                <a:solidFill>
                  <a:srgbClr val="336699"/>
                </a:solidFill>
              </a:rPr>
              <a:t>F</a:t>
            </a:r>
            <a:r>
              <a:rPr lang="en-GB" baseline="-25000" dirty="0" err="1" smtClean="0">
                <a:solidFill>
                  <a:srgbClr val="336699"/>
                </a:solidFill>
              </a:rPr>
              <a:t>for</a:t>
            </a:r>
            <a:r>
              <a:rPr lang="en-GB" dirty="0" smtClean="0">
                <a:solidFill>
                  <a:srgbClr val="336699"/>
                </a:solidFill>
              </a:rPr>
              <a:t> – </a:t>
            </a:r>
            <a:r>
              <a:rPr lang="en-GB" dirty="0" err="1" smtClean="0">
                <a:solidFill>
                  <a:srgbClr val="336699"/>
                </a:solidFill>
              </a:rPr>
              <a:t>F</a:t>
            </a:r>
            <a:r>
              <a:rPr lang="en-GB" baseline="-25000" dirty="0" err="1" smtClean="0">
                <a:solidFill>
                  <a:srgbClr val="336699"/>
                </a:solidFill>
              </a:rPr>
              <a:t>back</a:t>
            </a:r>
            <a:endParaRPr lang="en-GB" baseline="-25000" dirty="0" smtClean="0">
              <a:solidFill>
                <a:srgbClr val="336699"/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rgbClr val="336699"/>
                </a:solidFill>
              </a:rPr>
              <a:t>1</a:t>
            </a:r>
            <a:r>
              <a:rPr lang="en-GB" dirty="0" smtClean="0">
                <a:solidFill>
                  <a:srgbClr val="336699"/>
                </a:solidFill>
              </a:rPr>
              <a:t>.5 = 2 – </a:t>
            </a:r>
            <a:r>
              <a:rPr lang="en-GB" dirty="0" err="1" smtClean="0">
                <a:solidFill>
                  <a:srgbClr val="336699"/>
                </a:solidFill>
              </a:rPr>
              <a:t>F</a:t>
            </a:r>
            <a:r>
              <a:rPr lang="en-GB" baseline="-25000" dirty="0" err="1" smtClean="0">
                <a:solidFill>
                  <a:srgbClr val="336699"/>
                </a:solidFill>
              </a:rPr>
              <a:t>back</a:t>
            </a:r>
            <a:endParaRPr lang="en-GB" baseline="-25000" dirty="0" smtClean="0">
              <a:solidFill>
                <a:srgbClr val="336699"/>
              </a:solidFill>
            </a:endParaRPr>
          </a:p>
          <a:p>
            <a:pPr marL="0" indent="0">
              <a:buNone/>
            </a:pPr>
            <a:r>
              <a:rPr lang="en-GB" dirty="0" err="1" smtClean="0">
                <a:solidFill>
                  <a:srgbClr val="336699"/>
                </a:solidFill>
              </a:rPr>
              <a:t>F</a:t>
            </a:r>
            <a:r>
              <a:rPr lang="en-GB" baseline="-25000" dirty="0" err="1" smtClean="0">
                <a:solidFill>
                  <a:srgbClr val="336699"/>
                </a:solidFill>
              </a:rPr>
              <a:t>back</a:t>
            </a:r>
            <a:r>
              <a:rPr lang="en-GB" dirty="0" smtClean="0">
                <a:solidFill>
                  <a:srgbClr val="336699"/>
                </a:solidFill>
              </a:rPr>
              <a:t> = 0.5 N </a:t>
            </a:r>
            <a:endParaRPr lang="en-GB" dirty="0">
              <a:solidFill>
                <a:srgbClr val="33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403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Newton’s Laws – Calculations Part Two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u="sng" dirty="0" smtClean="0">
                <a:solidFill>
                  <a:srgbClr val="336699"/>
                </a:solidFill>
              </a:rPr>
              <a:t>Example Four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A Physics trolley, mass 0.4 kg, accelerates at 2.5 ms</a:t>
            </a:r>
            <a:r>
              <a:rPr lang="en-GB" baseline="30000" dirty="0" smtClean="0">
                <a:solidFill>
                  <a:srgbClr val="336699"/>
                </a:solidFill>
              </a:rPr>
              <a:t>-2</a:t>
            </a:r>
            <a:r>
              <a:rPr lang="en-GB" dirty="0" smtClean="0">
                <a:solidFill>
                  <a:srgbClr val="336699"/>
                </a:solidFill>
              </a:rPr>
              <a:t>. The force of friction acting on the trolley is 5 N.</a:t>
            </a:r>
          </a:p>
          <a:p>
            <a:pPr marL="514350" indent="-514350">
              <a:buAutoNum type="alphaLcParenR"/>
            </a:pPr>
            <a:r>
              <a:rPr lang="en-GB" dirty="0" smtClean="0">
                <a:solidFill>
                  <a:srgbClr val="336699"/>
                </a:solidFill>
              </a:rPr>
              <a:t>Calculate the unbalanced force acting on the trolley.</a:t>
            </a:r>
          </a:p>
          <a:p>
            <a:pPr marL="514350" indent="-514350">
              <a:buAutoNum type="alphaLcParenR"/>
            </a:pPr>
            <a:r>
              <a:rPr lang="en-GB" dirty="0" smtClean="0">
                <a:solidFill>
                  <a:srgbClr val="336699"/>
                </a:solidFill>
              </a:rPr>
              <a:t>Calculate the force pushing the trolley forward.</a:t>
            </a:r>
            <a:endParaRPr lang="en-GB" dirty="0">
              <a:solidFill>
                <a:srgbClr val="33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040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Newton’s Laws – Calculations Part Two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u="sng" dirty="0" smtClean="0">
                <a:solidFill>
                  <a:srgbClr val="336699"/>
                </a:solidFill>
              </a:rPr>
              <a:t>Solution</a:t>
            </a:r>
            <a:r>
              <a:rPr lang="en-GB" dirty="0" smtClean="0">
                <a:solidFill>
                  <a:srgbClr val="336699"/>
                </a:solidFill>
              </a:rPr>
              <a:t> </a:t>
            </a:r>
          </a:p>
          <a:p>
            <a:pPr marL="0" indent="0">
              <a:buNone/>
            </a:pPr>
            <a:r>
              <a:rPr lang="en-GB" b="1" dirty="0" smtClean="0">
                <a:solidFill>
                  <a:srgbClr val="336699"/>
                </a:solidFill>
              </a:rPr>
              <a:t>a)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F = m x a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F = 0.4 x 2.5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F = 1 N</a:t>
            </a:r>
          </a:p>
          <a:p>
            <a:pPr marL="0" indent="0">
              <a:buNone/>
            </a:pPr>
            <a:r>
              <a:rPr lang="en-GB" b="1" dirty="0" smtClean="0">
                <a:solidFill>
                  <a:srgbClr val="336699"/>
                </a:solidFill>
              </a:rPr>
              <a:t>b)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F</a:t>
            </a:r>
            <a:r>
              <a:rPr lang="en-GB" baseline="-25000" dirty="0" smtClean="0">
                <a:solidFill>
                  <a:srgbClr val="336699"/>
                </a:solidFill>
              </a:rPr>
              <a:t>un</a:t>
            </a:r>
            <a:r>
              <a:rPr lang="en-GB" dirty="0" smtClean="0">
                <a:solidFill>
                  <a:srgbClr val="336699"/>
                </a:solidFill>
              </a:rPr>
              <a:t> = </a:t>
            </a:r>
            <a:r>
              <a:rPr lang="en-GB" dirty="0" err="1" smtClean="0">
                <a:solidFill>
                  <a:srgbClr val="336699"/>
                </a:solidFill>
              </a:rPr>
              <a:t>F</a:t>
            </a:r>
            <a:r>
              <a:rPr lang="en-GB" baseline="-25000" dirty="0" err="1" smtClean="0">
                <a:solidFill>
                  <a:srgbClr val="336699"/>
                </a:solidFill>
              </a:rPr>
              <a:t>for</a:t>
            </a:r>
            <a:r>
              <a:rPr lang="en-GB" dirty="0" smtClean="0">
                <a:solidFill>
                  <a:srgbClr val="336699"/>
                </a:solidFill>
              </a:rPr>
              <a:t> – </a:t>
            </a:r>
            <a:r>
              <a:rPr lang="en-GB" dirty="0" err="1" smtClean="0">
                <a:solidFill>
                  <a:srgbClr val="336699"/>
                </a:solidFill>
              </a:rPr>
              <a:t>F</a:t>
            </a:r>
            <a:r>
              <a:rPr lang="en-GB" baseline="-25000" dirty="0" err="1" smtClean="0">
                <a:solidFill>
                  <a:srgbClr val="336699"/>
                </a:solidFill>
              </a:rPr>
              <a:t>back</a:t>
            </a:r>
            <a:endParaRPr lang="en-GB" baseline="-25000" dirty="0" smtClean="0">
              <a:solidFill>
                <a:srgbClr val="336699"/>
              </a:solidFill>
            </a:endParaRP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1 = </a:t>
            </a:r>
            <a:r>
              <a:rPr lang="en-GB" dirty="0" err="1">
                <a:solidFill>
                  <a:srgbClr val="336699"/>
                </a:solidFill>
              </a:rPr>
              <a:t>F</a:t>
            </a:r>
            <a:r>
              <a:rPr lang="en-GB" baseline="-25000" dirty="0" err="1" smtClean="0">
                <a:solidFill>
                  <a:srgbClr val="336699"/>
                </a:solidFill>
              </a:rPr>
              <a:t>for</a:t>
            </a:r>
            <a:r>
              <a:rPr lang="en-GB" dirty="0" smtClean="0">
                <a:solidFill>
                  <a:srgbClr val="336699"/>
                </a:solidFill>
              </a:rPr>
              <a:t> – 5</a:t>
            </a:r>
            <a:endParaRPr lang="en-GB" baseline="-25000" dirty="0" smtClean="0">
              <a:solidFill>
                <a:srgbClr val="336699"/>
              </a:solidFill>
            </a:endParaRPr>
          </a:p>
          <a:p>
            <a:pPr marL="0" indent="0">
              <a:buNone/>
            </a:pPr>
            <a:r>
              <a:rPr lang="en-GB" dirty="0" err="1" smtClean="0">
                <a:solidFill>
                  <a:srgbClr val="336699"/>
                </a:solidFill>
              </a:rPr>
              <a:t>F</a:t>
            </a:r>
            <a:r>
              <a:rPr lang="en-GB" baseline="-25000" dirty="0" err="1" smtClean="0">
                <a:solidFill>
                  <a:srgbClr val="336699"/>
                </a:solidFill>
              </a:rPr>
              <a:t>for</a:t>
            </a:r>
            <a:r>
              <a:rPr lang="en-GB" dirty="0" smtClean="0">
                <a:solidFill>
                  <a:srgbClr val="336699"/>
                </a:solidFill>
              </a:rPr>
              <a:t> = </a:t>
            </a:r>
            <a:r>
              <a:rPr lang="en-GB" dirty="0">
                <a:solidFill>
                  <a:srgbClr val="336699"/>
                </a:solidFill>
              </a:rPr>
              <a:t>6</a:t>
            </a:r>
            <a:r>
              <a:rPr lang="en-GB" dirty="0" smtClean="0">
                <a:solidFill>
                  <a:srgbClr val="336699"/>
                </a:solidFill>
              </a:rPr>
              <a:t> N </a:t>
            </a:r>
            <a:endParaRPr lang="en-GB" dirty="0">
              <a:solidFill>
                <a:srgbClr val="33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33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Newton’s Laws – Calculations Part Two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Copy and complete the following table:</a:t>
            </a:r>
            <a:endParaRPr lang="en-GB" dirty="0">
              <a:solidFill>
                <a:srgbClr val="336699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8044081"/>
              </p:ext>
            </p:extLst>
          </p:nvPr>
        </p:nvGraphicFramePr>
        <p:xfrm>
          <a:off x="1910702" y="2557797"/>
          <a:ext cx="8128000" cy="3566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32000"/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rgbClr val="336699"/>
                          </a:solidFill>
                        </a:rPr>
                        <a:t>Force forward (N)</a:t>
                      </a:r>
                      <a:endParaRPr lang="en-GB" sz="2400" b="1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rgbClr val="336699"/>
                          </a:solidFill>
                        </a:rPr>
                        <a:t>Force back </a:t>
                      </a:r>
                    </a:p>
                    <a:p>
                      <a:pPr algn="ctr"/>
                      <a:r>
                        <a:rPr lang="en-GB" sz="2400" b="1" dirty="0" smtClean="0">
                          <a:solidFill>
                            <a:srgbClr val="336699"/>
                          </a:solidFill>
                        </a:rPr>
                        <a:t>(N)</a:t>
                      </a:r>
                      <a:endParaRPr lang="en-GB" sz="2400" b="1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rgbClr val="336699"/>
                          </a:solidFill>
                        </a:rPr>
                        <a:t>Mass </a:t>
                      </a:r>
                    </a:p>
                    <a:p>
                      <a:pPr algn="ctr"/>
                      <a:r>
                        <a:rPr lang="en-GB" sz="2400" b="1" dirty="0" smtClean="0">
                          <a:solidFill>
                            <a:srgbClr val="336699"/>
                          </a:solidFill>
                        </a:rPr>
                        <a:t>(kg)</a:t>
                      </a:r>
                      <a:endParaRPr lang="en-GB" sz="2400" b="1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rgbClr val="336699"/>
                          </a:solidFill>
                        </a:rPr>
                        <a:t>Acceleration (ms</a:t>
                      </a:r>
                      <a:r>
                        <a:rPr lang="en-GB" sz="2400" b="1" baseline="30000" dirty="0" smtClean="0">
                          <a:solidFill>
                            <a:srgbClr val="336699"/>
                          </a:solidFill>
                        </a:rPr>
                        <a:t>-2</a:t>
                      </a:r>
                      <a:r>
                        <a:rPr lang="en-GB" sz="2400" b="1" dirty="0" smtClean="0">
                          <a:solidFill>
                            <a:srgbClr val="336699"/>
                          </a:solidFill>
                        </a:rPr>
                        <a:t>)</a:t>
                      </a:r>
                      <a:endParaRPr lang="en-GB" sz="2400" b="1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rgbClr val="336699"/>
                          </a:solidFill>
                        </a:rPr>
                        <a:t>10</a:t>
                      </a:r>
                      <a:endParaRPr lang="en-GB" sz="24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rgbClr val="336699"/>
                          </a:solidFill>
                        </a:rPr>
                        <a:t>2</a:t>
                      </a:r>
                      <a:endParaRPr lang="en-GB" sz="24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rgbClr val="336699"/>
                          </a:solidFill>
                        </a:rPr>
                        <a:t>4</a:t>
                      </a:r>
                      <a:endParaRPr lang="en-GB" sz="24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rgbClr val="336699"/>
                          </a:solidFill>
                        </a:rPr>
                        <a:t>4</a:t>
                      </a:r>
                      <a:endParaRPr lang="en-GB" sz="24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rgbClr val="336699"/>
                          </a:solidFill>
                        </a:rPr>
                        <a:t>1</a:t>
                      </a:r>
                      <a:endParaRPr lang="en-GB" sz="24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rgbClr val="336699"/>
                          </a:solidFill>
                        </a:rPr>
                        <a:t>2</a:t>
                      </a:r>
                      <a:endParaRPr lang="en-GB" sz="24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rgbClr val="336699"/>
                          </a:solidFill>
                        </a:rPr>
                        <a:t>6</a:t>
                      </a:r>
                      <a:endParaRPr lang="en-GB" sz="24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rgbClr val="336699"/>
                          </a:solidFill>
                        </a:rPr>
                        <a:t>9</a:t>
                      </a:r>
                      <a:endParaRPr lang="en-GB" sz="24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rgbClr val="336699"/>
                          </a:solidFill>
                        </a:rPr>
                        <a:t>0.5</a:t>
                      </a:r>
                      <a:endParaRPr lang="en-GB" sz="24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rgbClr val="336699"/>
                          </a:solidFill>
                        </a:rPr>
                        <a:t>12</a:t>
                      </a:r>
                      <a:endParaRPr lang="en-GB" sz="24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rgbClr val="336699"/>
                          </a:solidFill>
                        </a:rPr>
                        <a:t>2.5</a:t>
                      </a:r>
                      <a:endParaRPr lang="en-GB" sz="24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rgbClr val="336699"/>
                          </a:solidFill>
                        </a:rPr>
                        <a:t>4</a:t>
                      </a:r>
                      <a:endParaRPr lang="en-GB" sz="24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rgbClr val="336699"/>
                          </a:solidFill>
                        </a:rPr>
                        <a:t>3</a:t>
                      </a:r>
                      <a:endParaRPr lang="en-GB" sz="24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rgbClr val="336699"/>
                          </a:solidFill>
                        </a:rPr>
                        <a:t>4</a:t>
                      </a:r>
                      <a:endParaRPr lang="en-GB" sz="24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rgbClr val="336699"/>
                          </a:solidFill>
                        </a:rPr>
                        <a:t>2</a:t>
                      </a:r>
                      <a:endParaRPr lang="en-GB" sz="24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rgbClr val="336699"/>
                          </a:solidFill>
                        </a:rPr>
                        <a:t>24</a:t>
                      </a:r>
                      <a:endParaRPr lang="en-GB" sz="24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rgbClr val="336699"/>
                          </a:solidFill>
                        </a:rPr>
                        <a:t>8</a:t>
                      </a:r>
                      <a:endParaRPr lang="en-GB" sz="24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rgbClr val="336699"/>
                          </a:solidFill>
                        </a:rPr>
                        <a:t>7</a:t>
                      </a:r>
                      <a:endParaRPr lang="en-GB" sz="24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3840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Newton’s Laws – Calculations Part Two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Copy and complete the following table:</a:t>
            </a:r>
            <a:endParaRPr lang="en-GB" dirty="0">
              <a:solidFill>
                <a:srgbClr val="336699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513586"/>
              </p:ext>
            </p:extLst>
          </p:nvPr>
        </p:nvGraphicFramePr>
        <p:xfrm>
          <a:off x="1910702" y="2557797"/>
          <a:ext cx="8128000" cy="3566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32000"/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rgbClr val="336699"/>
                          </a:solidFill>
                        </a:rPr>
                        <a:t>Force forward (N)</a:t>
                      </a:r>
                      <a:endParaRPr lang="en-GB" sz="2400" b="1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rgbClr val="336699"/>
                          </a:solidFill>
                        </a:rPr>
                        <a:t>Force back </a:t>
                      </a:r>
                    </a:p>
                    <a:p>
                      <a:pPr algn="ctr"/>
                      <a:r>
                        <a:rPr lang="en-GB" sz="2400" b="1" dirty="0" smtClean="0">
                          <a:solidFill>
                            <a:srgbClr val="336699"/>
                          </a:solidFill>
                        </a:rPr>
                        <a:t>(N)</a:t>
                      </a:r>
                      <a:endParaRPr lang="en-GB" sz="2400" b="1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rgbClr val="336699"/>
                          </a:solidFill>
                        </a:rPr>
                        <a:t>Mass </a:t>
                      </a:r>
                    </a:p>
                    <a:p>
                      <a:pPr algn="ctr"/>
                      <a:r>
                        <a:rPr lang="en-GB" sz="2400" b="1" dirty="0" smtClean="0">
                          <a:solidFill>
                            <a:srgbClr val="336699"/>
                          </a:solidFill>
                        </a:rPr>
                        <a:t>(kg)</a:t>
                      </a:r>
                      <a:endParaRPr lang="en-GB" sz="2400" b="1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rgbClr val="336699"/>
                          </a:solidFill>
                        </a:rPr>
                        <a:t>Acceleration (ms</a:t>
                      </a:r>
                      <a:r>
                        <a:rPr lang="en-GB" sz="2400" b="1" baseline="30000" dirty="0" smtClean="0">
                          <a:solidFill>
                            <a:srgbClr val="336699"/>
                          </a:solidFill>
                        </a:rPr>
                        <a:t>-2</a:t>
                      </a:r>
                      <a:r>
                        <a:rPr lang="en-GB" sz="2400" b="1" dirty="0" smtClean="0">
                          <a:solidFill>
                            <a:srgbClr val="336699"/>
                          </a:solidFill>
                        </a:rPr>
                        <a:t>)</a:t>
                      </a:r>
                      <a:endParaRPr lang="en-GB" sz="2400" b="1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rgbClr val="336699"/>
                          </a:solidFill>
                        </a:rPr>
                        <a:t>10</a:t>
                      </a:r>
                      <a:endParaRPr lang="en-GB" sz="24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rgbClr val="336699"/>
                          </a:solidFill>
                        </a:rPr>
                        <a:t>2</a:t>
                      </a:r>
                      <a:endParaRPr lang="en-GB" sz="24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rgbClr val="336699"/>
                          </a:solidFill>
                        </a:rPr>
                        <a:t>4</a:t>
                      </a:r>
                      <a:endParaRPr lang="en-GB" sz="24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rgbClr val="336699"/>
                          </a:solidFill>
                        </a:rPr>
                        <a:t>2</a:t>
                      </a:r>
                      <a:endParaRPr lang="en-GB" sz="2400" b="1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rgbClr val="336699"/>
                          </a:solidFill>
                        </a:rPr>
                        <a:t>4</a:t>
                      </a:r>
                      <a:endParaRPr lang="en-GB" sz="24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rgbClr val="336699"/>
                          </a:solidFill>
                        </a:rPr>
                        <a:t>1</a:t>
                      </a:r>
                      <a:endParaRPr lang="en-GB" sz="24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rgbClr val="336699"/>
                          </a:solidFill>
                        </a:rPr>
                        <a:t>1.5</a:t>
                      </a:r>
                      <a:endParaRPr lang="en-GB" sz="2400" b="1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rgbClr val="336699"/>
                          </a:solidFill>
                        </a:rPr>
                        <a:t>2</a:t>
                      </a:r>
                      <a:endParaRPr lang="en-GB" sz="24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rgbClr val="336699"/>
                          </a:solidFill>
                        </a:rPr>
                        <a:t>6</a:t>
                      </a:r>
                      <a:endParaRPr lang="en-GB" sz="24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rgbClr val="336699"/>
                          </a:solidFill>
                        </a:rPr>
                        <a:t>1.5</a:t>
                      </a:r>
                      <a:endParaRPr lang="en-GB" sz="2400" b="1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rgbClr val="336699"/>
                          </a:solidFill>
                        </a:rPr>
                        <a:t>9</a:t>
                      </a:r>
                      <a:endParaRPr lang="en-GB" sz="24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rgbClr val="336699"/>
                          </a:solidFill>
                        </a:rPr>
                        <a:t>0.5</a:t>
                      </a:r>
                      <a:endParaRPr lang="en-GB" sz="24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rgbClr val="336699"/>
                          </a:solidFill>
                        </a:rPr>
                        <a:t>12</a:t>
                      </a:r>
                      <a:endParaRPr lang="en-GB" sz="24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rgbClr val="336699"/>
                          </a:solidFill>
                        </a:rPr>
                        <a:t>2</a:t>
                      </a:r>
                      <a:endParaRPr lang="en-GB" sz="2400" b="1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rgbClr val="336699"/>
                          </a:solidFill>
                        </a:rPr>
                        <a:t>2.5</a:t>
                      </a:r>
                      <a:endParaRPr lang="en-GB" sz="24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rgbClr val="336699"/>
                          </a:solidFill>
                        </a:rPr>
                        <a:t>4</a:t>
                      </a:r>
                      <a:endParaRPr lang="en-GB" sz="24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rgbClr val="336699"/>
                          </a:solidFill>
                        </a:rPr>
                        <a:t>11</a:t>
                      </a:r>
                      <a:endParaRPr lang="en-GB" sz="2400" b="1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rgbClr val="336699"/>
                          </a:solidFill>
                        </a:rPr>
                        <a:t>3</a:t>
                      </a:r>
                      <a:endParaRPr lang="en-GB" sz="24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rgbClr val="336699"/>
                          </a:solidFill>
                        </a:rPr>
                        <a:t>4</a:t>
                      </a:r>
                      <a:endParaRPr lang="en-GB" sz="24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rgbClr val="336699"/>
                          </a:solidFill>
                        </a:rPr>
                        <a:t>2</a:t>
                      </a:r>
                      <a:endParaRPr lang="en-GB" sz="24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rgbClr val="336699"/>
                          </a:solidFill>
                        </a:rPr>
                        <a:t>80</a:t>
                      </a:r>
                      <a:endParaRPr lang="en-GB" sz="2400" b="1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rgbClr val="336699"/>
                          </a:solidFill>
                        </a:rPr>
                        <a:t>24</a:t>
                      </a:r>
                      <a:endParaRPr lang="en-GB" sz="24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rgbClr val="336699"/>
                          </a:solidFill>
                        </a:rPr>
                        <a:t>8</a:t>
                      </a:r>
                      <a:endParaRPr lang="en-GB" sz="24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rgbClr val="336699"/>
                          </a:solidFill>
                        </a:rPr>
                        <a:t>7</a:t>
                      </a:r>
                      <a:endParaRPr lang="en-GB" sz="24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79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Newton’s Laws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u="sng" dirty="0" smtClean="0">
                <a:solidFill>
                  <a:srgbClr val="336699"/>
                </a:solidFill>
              </a:rPr>
              <a:t>Forces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Forces can be detected when they </a:t>
            </a:r>
            <a:r>
              <a:rPr lang="en-GB" b="1" dirty="0" smtClean="0">
                <a:solidFill>
                  <a:srgbClr val="336699"/>
                </a:solidFill>
              </a:rPr>
              <a:t>change the shape </a:t>
            </a:r>
            <a:r>
              <a:rPr lang="en-GB" dirty="0" smtClean="0">
                <a:solidFill>
                  <a:srgbClr val="336699"/>
                </a:solidFill>
              </a:rPr>
              <a:t>of an object.</a:t>
            </a:r>
          </a:p>
          <a:p>
            <a:pPr marL="0" indent="0" algn="ctr">
              <a:buNone/>
            </a:pPr>
            <a:endParaRPr lang="en-GB" dirty="0">
              <a:solidFill>
                <a:srgbClr val="336699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2794310"/>
            <a:ext cx="5303520" cy="349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39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Newton’s Laws – Calculations Part Three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>
                <a:solidFill>
                  <a:srgbClr val="336699"/>
                </a:solidFill>
              </a:rPr>
              <a:t>Vectors </a:t>
            </a:r>
            <a:r>
              <a:rPr lang="en-GB" dirty="0">
                <a:solidFill>
                  <a:srgbClr val="336699"/>
                </a:solidFill>
              </a:rPr>
              <a:t>quantities, </a:t>
            </a:r>
            <a:r>
              <a:rPr lang="en-GB" dirty="0" smtClean="0">
                <a:solidFill>
                  <a:srgbClr val="336699"/>
                </a:solidFill>
              </a:rPr>
              <a:t>like </a:t>
            </a:r>
            <a:r>
              <a:rPr lang="en-GB" b="1" dirty="0" smtClean="0">
                <a:solidFill>
                  <a:srgbClr val="336699"/>
                </a:solidFill>
              </a:rPr>
              <a:t>force</a:t>
            </a:r>
            <a:r>
              <a:rPr lang="en-GB" b="1" dirty="0">
                <a:solidFill>
                  <a:srgbClr val="336699"/>
                </a:solidFill>
              </a:rPr>
              <a:t>,</a:t>
            </a:r>
            <a:r>
              <a:rPr lang="en-GB" dirty="0">
                <a:solidFill>
                  <a:srgbClr val="336699"/>
                </a:solidFill>
              </a:rPr>
              <a:t> can be represented by a straight line which ends with an arrowhead.</a:t>
            </a:r>
          </a:p>
          <a:p>
            <a:pPr marL="0" indent="0">
              <a:buNone/>
            </a:pPr>
            <a:r>
              <a:rPr lang="en-GB" dirty="0">
                <a:solidFill>
                  <a:srgbClr val="336699"/>
                </a:solidFill>
              </a:rPr>
              <a:t>Two (or more) </a:t>
            </a:r>
            <a:r>
              <a:rPr lang="en-GB" dirty="0" smtClean="0">
                <a:solidFill>
                  <a:srgbClr val="336699"/>
                </a:solidFill>
              </a:rPr>
              <a:t>vectors </a:t>
            </a:r>
            <a:r>
              <a:rPr lang="en-GB" dirty="0">
                <a:solidFill>
                  <a:srgbClr val="336699"/>
                </a:solidFill>
              </a:rPr>
              <a:t>can be </a:t>
            </a:r>
            <a:r>
              <a:rPr lang="en-GB" b="1" dirty="0">
                <a:solidFill>
                  <a:srgbClr val="336699"/>
                </a:solidFill>
              </a:rPr>
              <a:t>combined </a:t>
            </a:r>
            <a:r>
              <a:rPr lang="en-GB" dirty="0">
                <a:solidFill>
                  <a:srgbClr val="336699"/>
                </a:solidFill>
              </a:rPr>
              <a:t>to give a single vector known as the </a:t>
            </a:r>
            <a:r>
              <a:rPr lang="en-GB" b="1" dirty="0">
                <a:solidFill>
                  <a:srgbClr val="336699"/>
                </a:solidFill>
              </a:rPr>
              <a:t>resultant</a:t>
            </a:r>
            <a:r>
              <a:rPr lang="en-GB" dirty="0">
                <a:solidFill>
                  <a:srgbClr val="336699"/>
                </a:solidFill>
              </a:rPr>
              <a:t> vector.</a:t>
            </a:r>
          </a:p>
          <a:p>
            <a:pPr marL="0" indent="0">
              <a:buNone/>
            </a:pPr>
            <a:r>
              <a:rPr lang="en-GB" dirty="0">
                <a:solidFill>
                  <a:srgbClr val="336699"/>
                </a:solidFill>
              </a:rPr>
              <a:t>The resultant vector must be stated with a </a:t>
            </a:r>
            <a:r>
              <a:rPr lang="en-GB" b="1" dirty="0">
                <a:solidFill>
                  <a:srgbClr val="336699"/>
                </a:solidFill>
              </a:rPr>
              <a:t>magnitude and a direction</a:t>
            </a:r>
            <a:r>
              <a:rPr lang="en-GB" dirty="0">
                <a:solidFill>
                  <a:srgbClr val="336699"/>
                </a:solidFill>
              </a:rPr>
              <a:t>.</a:t>
            </a:r>
          </a:p>
          <a:p>
            <a:pPr marL="0" indent="0">
              <a:buNone/>
            </a:pPr>
            <a:r>
              <a:rPr lang="en-GB" dirty="0">
                <a:solidFill>
                  <a:srgbClr val="336699"/>
                </a:solidFill>
              </a:rPr>
              <a:t>When solving vector problems, the individual vectors must be combined by using the </a:t>
            </a:r>
            <a:r>
              <a:rPr lang="en-GB" b="1" dirty="0">
                <a:solidFill>
                  <a:srgbClr val="336699"/>
                </a:solidFill>
              </a:rPr>
              <a:t>“tip to tail” </a:t>
            </a:r>
            <a:r>
              <a:rPr lang="en-GB" dirty="0">
                <a:solidFill>
                  <a:srgbClr val="336699"/>
                </a:solidFill>
              </a:rPr>
              <a:t>method</a:t>
            </a:r>
            <a:r>
              <a:rPr lang="en-GB" dirty="0" smtClean="0">
                <a:solidFill>
                  <a:srgbClr val="336699"/>
                </a:solidFill>
              </a:rPr>
              <a:t>.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(This method can be used for any vector quantity e.g. velocity.)</a:t>
            </a:r>
            <a:endParaRPr lang="en-GB" dirty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1190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Newton’s Laws – Calculations Part Three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u="sng" dirty="0" smtClean="0">
                <a:solidFill>
                  <a:srgbClr val="336699"/>
                </a:solidFill>
              </a:rPr>
              <a:t>Example One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Two forces act on an object as shown.</a:t>
            </a:r>
          </a:p>
          <a:p>
            <a:pPr marL="0" indent="0">
              <a:buNone/>
            </a:pPr>
            <a:endParaRPr lang="en-GB" dirty="0">
              <a:solidFill>
                <a:srgbClr val="336699"/>
              </a:solidFill>
            </a:endParaRP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    120 N</a:t>
            </a:r>
          </a:p>
          <a:p>
            <a:pPr marL="0" indent="0">
              <a:buNone/>
            </a:pPr>
            <a:endParaRPr lang="en-GB" dirty="0">
              <a:solidFill>
                <a:srgbClr val="336699"/>
              </a:solidFill>
            </a:endParaRP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                                      50 N</a:t>
            </a:r>
          </a:p>
          <a:p>
            <a:pPr marL="0" indent="0">
              <a:buNone/>
            </a:pPr>
            <a:r>
              <a:rPr lang="en-GB" b="1" dirty="0" smtClean="0">
                <a:solidFill>
                  <a:srgbClr val="336699"/>
                </a:solidFill>
              </a:rPr>
              <a:t>a)</a:t>
            </a:r>
            <a:r>
              <a:rPr lang="en-GB" dirty="0" smtClean="0">
                <a:solidFill>
                  <a:srgbClr val="336699"/>
                </a:solidFill>
              </a:rPr>
              <a:t> Calculate the magnitude of the resultant force.</a:t>
            </a:r>
          </a:p>
          <a:p>
            <a:pPr marL="0" indent="0">
              <a:buNone/>
            </a:pPr>
            <a:r>
              <a:rPr lang="en-GB" b="1" dirty="0" smtClean="0">
                <a:solidFill>
                  <a:srgbClr val="336699"/>
                </a:solidFill>
              </a:rPr>
              <a:t>b)</a:t>
            </a:r>
            <a:r>
              <a:rPr lang="en-GB" dirty="0" smtClean="0">
                <a:solidFill>
                  <a:srgbClr val="336699"/>
                </a:solidFill>
              </a:rPr>
              <a:t> Calculate the direction in which the resultant force will act.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5400000">
            <a:off x="1973716" y="3032740"/>
            <a:ext cx="2105025" cy="18002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9289" y="2880340"/>
            <a:ext cx="2019300" cy="185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253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5400000">
            <a:off x="4504150" y="4050304"/>
            <a:ext cx="2687479" cy="1183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Newton’s Laws – Calculations Part Three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u="sng" dirty="0" smtClean="0">
                <a:solidFill>
                  <a:srgbClr val="336699"/>
                </a:solidFill>
              </a:rPr>
              <a:t>Solution 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Draw a “tip to tail” vector triangle.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                                                        50 N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                                           </a:t>
            </a:r>
            <a:r>
              <a:rPr lang="en-GB" dirty="0" smtClean="0">
                <a:solidFill>
                  <a:srgbClr val="336699"/>
                </a:solidFill>
              </a:rPr>
              <a:t>120 N               Resultant force</a:t>
            </a:r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                                                       </a:t>
            </a:r>
            <a:r>
              <a:rPr lang="el-GR" dirty="0" smtClean="0">
                <a:solidFill>
                  <a:srgbClr val="336699"/>
                </a:solidFill>
              </a:rPr>
              <a:t>Θ</a:t>
            </a:r>
            <a:endParaRPr lang="en-GB" dirty="0">
              <a:solidFill>
                <a:srgbClr val="33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19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Newton’s Laws – Calculations Part Three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u="sng" dirty="0" smtClean="0">
                <a:solidFill>
                  <a:srgbClr val="336699"/>
                </a:solidFill>
              </a:rPr>
              <a:t>Solution</a:t>
            </a:r>
            <a:r>
              <a:rPr lang="en-GB" b="1" dirty="0" smtClean="0">
                <a:solidFill>
                  <a:srgbClr val="336699"/>
                </a:solidFill>
              </a:rPr>
              <a:t> (Continued)</a:t>
            </a:r>
          </a:p>
          <a:p>
            <a:pPr marL="0" indent="0">
              <a:buNone/>
            </a:pPr>
            <a:r>
              <a:rPr lang="en-GB" b="1" dirty="0" smtClean="0">
                <a:solidFill>
                  <a:srgbClr val="336699"/>
                </a:solidFill>
              </a:rPr>
              <a:t>a) </a:t>
            </a:r>
            <a:r>
              <a:rPr lang="en-GB" dirty="0" smtClean="0">
                <a:solidFill>
                  <a:srgbClr val="336699"/>
                </a:solidFill>
              </a:rPr>
              <a:t>Magnitude of force </a:t>
            </a:r>
            <a:r>
              <a:rPr lang="en-GB" dirty="0">
                <a:solidFill>
                  <a:srgbClr val="336699"/>
                </a:solidFill>
              </a:rPr>
              <a:t>uses </a:t>
            </a:r>
            <a:r>
              <a:rPr lang="en-GB" dirty="0" smtClean="0">
                <a:solidFill>
                  <a:srgbClr val="336699"/>
                </a:solidFill>
              </a:rPr>
              <a:t>Pythagoras 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(</a:t>
            </a:r>
            <a:r>
              <a:rPr lang="en-GB" dirty="0">
                <a:solidFill>
                  <a:srgbClr val="336699"/>
                </a:solidFill>
              </a:rPr>
              <a:t>Resultant)</a:t>
            </a:r>
            <a:r>
              <a:rPr lang="en-GB" baseline="30000" dirty="0">
                <a:solidFill>
                  <a:srgbClr val="336699"/>
                </a:solidFill>
              </a:rPr>
              <a:t>2</a:t>
            </a:r>
            <a:r>
              <a:rPr lang="en-GB" dirty="0">
                <a:solidFill>
                  <a:srgbClr val="336699"/>
                </a:solidFill>
              </a:rPr>
              <a:t> = (</a:t>
            </a:r>
            <a:r>
              <a:rPr lang="en-GB" dirty="0" smtClean="0">
                <a:solidFill>
                  <a:srgbClr val="336699"/>
                </a:solidFill>
              </a:rPr>
              <a:t>50)</a:t>
            </a:r>
            <a:r>
              <a:rPr lang="en-GB" baseline="30000" dirty="0" smtClean="0">
                <a:solidFill>
                  <a:srgbClr val="336699"/>
                </a:solidFill>
              </a:rPr>
              <a:t>2</a:t>
            </a:r>
            <a:r>
              <a:rPr lang="en-GB" dirty="0" smtClean="0">
                <a:solidFill>
                  <a:srgbClr val="336699"/>
                </a:solidFill>
              </a:rPr>
              <a:t> </a:t>
            </a:r>
            <a:r>
              <a:rPr lang="en-GB" dirty="0">
                <a:solidFill>
                  <a:srgbClr val="336699"/>
                </a:solidFill>
              </a:rPr>
              <a:t>+ (</a:t>
            </a:r>
            <a:r>
              <a:rPr lang="en-GB" dirty="0" smtClean="0">
                <a:solidFill>
                  <a:srgbClr val="336699"/>
                </a:solidFill>
              </a:rPr>
              <a:t>120)</a:t>
            </a:r>
            <a:r>
              <a:rPr lang="en-GB" baseline="30000" dirty="0" smtClean="0">
                <a:solidFill>
                  <a:srgbClr val="336699"/>
                </a:solidFill>
              </a:rPr>
              <a:t>2</a:t>
            </a:r>
            <a:endParaRPr lang="en-GB" baseline="30000" dirty="0">
              <a:solidFill>
                <a:srgbClr val="336699"/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rgbClr val="336699"/>
                </a:solidFill>
              </a:rPr>
              <a:t>Resultant = </a:t>
            </a:r>
            <a:r>
              <a:rPr lang="en-GB" dirty="0" smtClean="0">
                <a:solidFill>
                  <a:srgbClr val="336699"/>
                </a:solidFill>
              </a:rPr>
              <a:t>130 N</a:t>
            </a:r>
            <a:endParaRPr lang="en-GB" dirty="0">
              <a:solidFill>
                <a:srgbClr val="336699"/>
              </a:solidFill>
            </a:endParaRPr>
          </a:p>
          <a:p>
            <a:pPr marL="0" indent="0">
              <a:buNone/>
            </a:pPr>
            <a:r>
              <a:rPr lang="en-GB" b="1" dirty="0" smtClean="0">
                <a:solidFill>
                  <a:srgbClr val="336699"/>
                </a:solidFill>
              </a:rPr>
              <a:t>b)</a:t>
            </a:r>
            <a:r>
              <a:rPr lang="en-GB" dirty="0" smtClean="0">
                <a:solidFill>
                  <a:srgbClr val="336699"/>
                </a:solidFill>
              </a:rPr>
              <a:t> Direction of force uses SOHCAHTOA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Tan </a:t>
            </a:r>
            <a:r>
              <a:rPr lang="el-GR" dirty="0">
                <a:solidFill>
                  <a:srgbClr val="336699"/>
                </a:solidFill>
              </a:rPr>
              <a:t>Θ = </a:t>
            </a:r>
            <a:r>
              <a:rPr lang="en-GB" dirty="0">
                <a:solidFill>
                  <a:srgbClr val="336699"/>
                </a:solidFill>
              </a:rPr>
              <a:t>5</a:t>
            </a:r>
            <a:r>
              <a:rPr lang="en-GB" dirty="0" smtClean="0">
                <a:solidFill>
                  <a:srgbClr val="336699"/>
                </a:solidFill>
              </a:rPr>
              <a:t>0</a:t>
            </a:r>
            <a:r>
              <a:rPr lang="el-GR" dirty="0" smtClean="0">
                <a:solidFill>
                  <a:srgbClr val="336699"/>
                </a:solidFill>
              </a:rPr>
              <a:t> </a:t>
            </a:r>
            <a:r>
              <a:rPr lang="el-GR" dirty="0">
                <a:solidFill>
                  <a:srgbClr val="336699"/>
                </a:solidFill>
              </a:rPr>
              <a:t>/ </a:t>
            </a:r>
            <a:r>
              <a:rPr lang="en-GB" dirty="0" smtClean="0">
                <a:solidFill>
                  <a:srgbClr val="336699"/>
                </a:solidFill>
              </a:rPr>
              <a:t>120</a:t>
            </a:r>
            <a:endParaRPr lang="el-GR" dirty="0">
              <a:solidFill>
                <a:srgbClr val="336699"/>
              </a:solidFill>
            </a:endParaRPr>
          </a:p>
          <a:p>
            <a:pPr marL="0" indent="0">
              <a:buNone/>
            </a:pPr>
            <a:r>
              <a:rPr lang="el-GR" dirty="0">
                <a:solidFill>
                  <a:srgbClr val="336699"/>
                </a:solidFill>
              </a:rPr>
              <a:t>Θ = </a:t>
            </a:r>
            <a:r>
              <a:rPr lang="en-GB" dirty="0" smtClean="0">
                <a:solidFill>
                  <a:srgbClr val="336699"/>
                </a:solidFill>
              </a:rPr>
              <a:t>23</a:t>
            </a:r>
            <a:r>
              <a:rPr lang="en-GB" baseline="30000" dirty="0" smtClean="0">
                <a:solidFill>
                  <a:srgbClr val="336699"/>
                </a:solidFill>
              </a:rPr>
              <a:t>o</a:t>
            </a:r>
            <a:r>
              <a:rPr lang="en-GB" dirty="0" smtClean="0">
                <a:solidFill>
                  <a:srgbClr val="336699"/>
                </a:solidFill>
              </a:rPr>
              <a:t> </a:t>
            </a:r>
            <a:r>
              <a:rPr lang="en-GB" dirty="0">
                <a:solidFill>
                  <a:srgbClr val="336699"/>
                </a:solidFill>
              </a:rPr>
              <a:t>(approx</a:t>
            </a:r>
            <a:r>
              <a:rPr lang="en-GB" dirty="0" smtClean="0">
                <a:solidFill>
                  <a:srgbClr val="336699"/>
                </a:solidFill>
              </a:rPr>
              <a:t>.)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Resultant force = 130 N at 023</a:t>
            </a:r>
            <a:endParaRPr lang="en-GB" dirty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651673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Newton’s Laws – Calculations Part Three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u="sng" dirty="0" smtClean="0">
                <a:solidFill>
                  <a:srgbClr val="336699"/>
                </a:solidFill>
              </a:rPr>
              <a:t>Example Two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An aircraft’s engines are producing a force of 2.2 x 10</a:t>
            </a:r>
            <a:r>
              <a:rPr lang="en-GB" baseline="30000" dirty="0" smtClean="0">
                <a:solidFill>
                  <a:srgbClr val="336699"/>
                </a:solidFill>
              </a:rPr>
              <a:t>4</a:t>
            </a:r>
            <a:r>
              <a:rPr lang="en-GB" dirty="0" smtClean="0">
                <a:solidFill>
                  <a:srgbClr val="336699"/>
                </a:solidFill>
              </a:rPr>
              <a:t> N due west when it encounters a side wind is blowing due south at 1.6 x 10</a:t>
            </a:r>
            <a:r>
              <a:rPr lang="en-GB" baseline="30000" dirty="0" smtClean="0">
                <a:solidFill>
                  <a:srgbClr val="336699"/>
                </a:solidFill>
              </a:rPr>
              <a:t>4</a:t>
            </a:r>
            <a:r>
              <a:rPr lang="en-GB" dirty="0" smtClean="0">
                <a:solidFill>
                  <a:srgbClr val="336699"/>
                </a:solidFill>
              </a:rPr>
              <a:t> N.</a:t>
            </a:r>
          </a:p>
          <a:p>
            <a:pPr marL="0" indent="0">
              <a:buNone/>
            </a:pPr>
            <a:r>
              <a:rPr lang="en-GB" dirty="0">
                <a:solidFill>
                  <a:srgbClr val="336699"/>
                </a:solidFill>
              </a:rPr>
              <a:t> </a:t>
            </a:r>
            <a:r>
              <a:rPr lang="en-GB" dirty="0" smtClean="0">
                <a:solidFill>
                  <a:srgbClr val="336699"/>
                </a:solidFill>
              </a:rPr>
              <a:t>                       2.2 x 10</a:t>
            </a:r>
            <a:r>
              <a:rPr lang="en-GB" baseline="30000" dirty="0" smtClean="0">
                <a:solidFill>
                  <a:srgbClr val="336699"/>
                </a:solidFill>
              </a:rPr>
              <a:t>4</a:t>
            </a:r>
            <a:r>
              <a:rPr lang="en-GB" dirty="0" smtClean="0">
                <a:solidFill>
                  <a:srgbClr val="336699"/>
                </a:solidFill>
              </a:rPr>
              <a:t> N</a:t>
            </a:r>
          </a:p>
          <a:p>
            <a:pPr marL="0" indent="0">
              <a:buNone/>
            </a:pPr>
            <a:endParaRPr lang="en-GB" dirty="0">
              <a:solidFill>
                <a:srgbClr val="336699"/>
              </a:solidFill>
            </a:endParaRP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                                                                      </a:t>
            </a:r>
          </a:p>
          <a:p>
            <a:pPr marL="0" indent="0">
              <a:buNone/>
            </a:pPr>
            <a:endParaRPr lang="en-GB" dirty="0">
              <a:solidFill>
                <a:srgbClr val="336699"/>
              </a:solidFill>
            </a:endParaRP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                                                                      1.6 x 10</a:t>
            </a:r>
            <a:r>
              <a:rPr lang="en-GB" baseline="30000" dirty="0" smtClean="0">
                <a:solidFill>
                  <a:srgbClr val="336699"/>
                </a:solidFill>
              </a:rPr>
              <a:t>4</a:t>
            </a:r>
            <a:r>
              <a:rPr lang="en-GB" dirty="0" smtClean="0">
                <a:solidFill>
                  <a:srgbClr val="336699"/>
                </a:solidFill>
              </a:rPr>
              <a:t> N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Calculate the resultant force on the aircraft.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4587900" y="3025612"/>
            <a:ext cx="2032278" cy="238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67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189035" y="2289719"/>
            <a:ext cx="2590798" cy="39809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Newton’s Laws – Calculations Part Three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u="sng" dirty="0">
                <a:solidFill>
                  <a:srgbClr val="336699"/>
                </a:solidFill>
              </a:rPr>
              <a:t>Solution </a:t>
            </a:r>
          </a:p>
          <a:p>
            <a:pPr marL="0" indent="0">
              <a:buNone/>
            </a:pPr>
            <a:r>
              <a:rPr lang="en-GB" dirty="0">
                <a:solidFill>
                  <a:srgbClr val="336699"/>
                </a:solidFill>
              </a:rPr>
              <a:t>Draw a “tip to tail” vector triangle</a:t>
            </a:r>
            <a:r>
              <a:rPr lang="en-GB" dirty="0" smtClean="0">
                <a:solidFill>
                  <a:srgbClr val="336699"/>
                </a:solidFill>
              </a:rPr>
              <a:t>.</a:t>
            </a:r>
          </a:p>
          <a:p>
            <a:pPr marL="0" indent="0">
              <a:buNone/>
            </a:pPr>
            <a:endParaRPr lang="en-GB" dirty="0">
              <a:solidFill>
                <a:srgbClr val="336699"/>
              </a:solidFill>
            </a:endParaRP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                                                                                     </a:t>
            </a:r>
            <a:r>
              <a:rPr lang="el-GR" dirty="0" smtClean="0">
                <a:solidFill>
                  <a:srgbClr val="336699"/>
                </a:solidFill>
              </a:rPr>
              <a:t>Θ</a:t>
            </a:r>
            <a:r>
              <a:rPr lang="en-GB" dirty="0" smtClean="0">
                <a:solidFill>
                  <a:srgbClr val="336699"/>
                </a:solidFill>
              </a:rPr>
              <a:t>                                                                         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                                    Resultant force</a:t>
            </a:r>
            <a:endParaRPr lang="en-GB" dirty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en-GB" dirty="0" smtClean="0">
              <a:solidFill>
                <a:srgbClr val="336699"/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rgbClr val="336699"/>
                </a:solidFill>
              </a:rPr>
              <a:t> </a:t>
            </a:r>
            <a:r>
              <a:rPr lang="en-GB" dirty="0" smtClean="0">
                <a:solidFill>
                  <a:srgbClr val="336699"/>
                </a:solidFill>
              </a:rPr>
              <a:t>                     </a:t>
            </a:r>
          </a:p>
          <a:p>
            <a:pPr marL="0" indent="0">
              <a:buNone/>
            </a:pPr>
            <a:r>
              <a:rPr lang="en-GB" dirty="0">
                <a:solidFill>
                  <a:srgbClr val="336699"/>
                </a:solidFill>
              </a:rPr>
              <a:t> </a:t>
            </a:r>
            <a:r>
              <a:rPr lang="en-GB" dirty="0" smtClean="0">
                <a:solidFill>
                  <a:srgbClr val="336699"/>
                </a:solidFill>
              </a:rPr>
              <a:t>                      2.2 x 10</a:t>
            </a:r>
            <a:r>
              <a:rPr lang="en-GB" baseline="30000" dirty="0" smtClean="0">
                <a:solidFill>
                  <a:srgbClr val="336699"/>
                </a:solidFill>
              </a:rPr>
              <a:t>4</a:t>
            </a:r>
            <a:r>
              <a:rPr lang="en-GB" dirty="0" smtClean="0">
                <a:solidFill>
                  <a:srgbClr val="336699"/>
                </a:solidFill>
              </a:rPr>
              <a:t> N                                                   1.6 x 10</a:t>
            </a:r>
            <a:r>
              <a:rPr lang="en-GB" baseline="30000" dirty="0" smtClean="0">
                <a:solidFill>
                  <a:srgbClr val="336699"/>
                </a:solidFill>
              </a:rPr>
              <a:t>4</a:t>
            </a:r>
            <a:r>
              <a:rPr lang="en-GB" dirty="0" smtClean="0">
                <a:solidFill>
                  <a:srgbClr val="336699"/>
                </a:solidFill>
              </a:rPr>
              <a:t> N</a:t>
            </a:r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                                                                                     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36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Newton’s Laws – Calculations Part Three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u="sng" dirty="0" smtClean="0">
                <a:solidFill>
                  <a:srgbClr val="336699"/>
                </a:solidFill>
              </a:rPr>
              <a:t>Solution</a:t>
            </a:r>
            <a:r>
              <a:rPr lang="en-GB" b="1" dirty="0" smtClean="0">
                <a:solidFill>
                  <a:srgbClr val="336699"/>
                </a:solidFill>
              </a:rPr>
              <a:t> (Continued)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Magnitude of force </a:t>
            </a:r>
            <a:r>
              <a:rPr lang="en-GB" dirty="0">
                <a:solidFill>
                  <a:srgbClr val="336699"/>
                </a:solidFill>
              </a:rPr>
              <a:t>uses </a:t>
            </a:r>
            <a:r>
              <a:rPr lang="en-GB" dirty="0" smtClean="0">
                <a:solidFill>
                  <a:srgbClr val="336699"/>
                </a:solidFill>
              </a:rPr>
              <a:t>Pythagoras 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(</a:t>
            </a:r>
            <a:r>
              <a:rPr lang="en-GB" dirty="0">
                <a:solidFill>
                  <a:srgbClr val="336699"/>
                </a:solidFill>
              </a:rPr>
              <a:t>Resultant)</a:t>
            </a:r>
            <a:r>
              <a:rPr lang="en-GB" baseline="30000" dirty="0">
                <a:solidFill>
                  <a:srgbClr val="336699"/>
                </a:solidFill>
              </a:rPr>
              <a:t>2</a:t>
            </a:r>
            <a:r>
              <a:rPr lang="en-GB" dirty="0">
                <a:solidFill>
                  <a:srgbClr val="336699"/>
                </a:solidFill>
              </a:rPr>
              <a:t> = </a:t>
            </a:r>
            <a:r>
              <a:rPr lang="en-GB" dirty="0" smtClean="0">
                <a:solidFill>
                  <a:srgbClr val="336699"/>
                </a:solidFill>
              </a:rPr>
              <a:t>(2.2 x 10</a:t>
            </a:r>
            <a:r>
              <a:rPr lang="en-GB" baseline="30000" dirty="0" smtClean="0">
                <a:solidFill>
                  <a:srgbClr val="336699"/>
                </a:solidFill>
              </a:rPr>
              <a:t>4</a:t>
            </a:r>
            <a:r>
              <a:rPr lang="en-GB" dirty="0" smtClean="0">
                <a:solidFill>
                  <a:srgbClr val="336699"/>
                </a:solidFill>
              </a:rPr>
              <a:t>)</a:t>
            </a:r>
            <a:r>
              <a:rPr lang="en-GB" baseline="30000" dirty="0" smtClean="0">
                <a:solidFill>
                  <a:srgbClr val="336699"/>
                </a:solidFill>
              </a:rPr>
              <a:t>2</a:t>
            </a:r>
            <a:r>
              <a:rPr lang="en-GB" dirty="0" smtClean="0">
                <a:solidFill>
                  <a:srgbClr val="336699"/>
                </a:solidFill>
              </a:rPr>
              <a:t> </a:t>
            </a:r>
            <a:r>
              <a:rPr lang="en-GB" dirty="0">
                <a:solidFill>
                  <a:srgbClr val="336699"/>
                </a:solidFill>
              </a:rPr>
              <a:t>+ </a:t>
            </a:r>
            <a:r>
              <a:rPr lang="en-GB" dirty="0" smtClean="0">
                <a:solidFill>
                  <a:srgbClr val="336699"/>
                </a:solidFill>
              </a:rPr>
              <a:t>(1.6 x10</a:t>
            </a:r>
            <a:r>
              <a:rPr lang="en-GB" baseline="30000" dirty="0" smtClean="0">
                <a:solidFill>
                  <a:srgbClr val="336699"/>
                </a:solidFill>
              </a:rPr>
              <a:t>4</a:t>
            </a:r>
            <a:r>
              <a:rPr lang="en-GB" dirty="0" smtClean="0">
                <a:solidFill>
                  <a:srgbClr val="336699"/>
                </a:solidFill>
              </a:rPr>
              <a:t>)</a:t>
            </a:r>
            <a:r>
              <a:rPr lang="en-GB" baseline="30000" dirty="0" smtClean="0">
                <a:solidFill>
                  <a:srgbClr val="336699"/>
                </a:solidFill>
              </a:rPr>
              <a:t>2</a:t>
            </a:r>
            <a:endParaRPr lang="en-GB" baseline="30000" dirty="0">
              <a:solidFill>
                <a:srgbClr val="336699"/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rgbClr val="336699"/>
                </a:solidFill>
              </a:rPr>
              <a:t>Resultant = </a:t>
            </a:r>
            <a:r>
              <a:rPr lang="en-GB" dirty="0" smtClean="0">
                <a:solidFill>
                  <a:srgbClr val="336699"/>
                </a:solidFill>
              </a:rPr>
              <a:t>2.7 x 10</a:t>
            </a:r>
            <a:r>
              <a:rPr lang="en-GB" baseline="30000" dirty="0" smtClean="0">
                <a:solidFill>
                  <a:srgbClr val="336699"/>
                </a:solidFill>
              </a:rPr>
              <a:t>4</a:t>
            </a:r>
            <a:r>
              <a:rPr lang="en-GB" dirty="0" smtClean="0">
                <a:solidFill>
                  <a:srgbClr val="336699"/>
                </a:solidFill>
              </a:rPr>
              <a:t> N</a:t>
            </a:r>
            <a:endParaRPr lang="en-GB" dirty="0">
              <a:solidFill>
                <a:srgbClr val="336699"/>
              </a:solidFill>
            </a:endParaRP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Direction of force uses SOHCAHTOA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Tan </a:t>
            </a:r>
            <a:r>
              <a:rPr lang="el-GR" dirty="0">
                <a:solidFill>
                  <a:srgbClr val="336699"/>
                </a:solidFill>
              </a:rPr>
              <a:t>Θ = </a:t>
            </a:r>
            <a:r>
              <a:rPr lang="en-GB" dirty="0" smtClean="0">
                <a:solidFill>
                  <a:srgbClr val="336699"/>
                </a:solidFill>
              </a:rPr>
              <a:t>2.2 x 10</a:t>
            </a:r>
            <a:r>
              <a:rPr lang="en-GB" baseline="30000" dirty="0" smtClean="0">
                <a:solidFill>
                  <a:srgbClr val="336699"/>
                </a:solidFill>
              </a:rPr>
              <a:t>4</a:t>
            </a:r>
            <a:r>
              <a:rPr lang="el-GR" dirty="0" smtClean="0">
                <a:solidFill>
                  <a:srgbClr val="336699"/>
                </a:solidFill>
              </a:rPr>
              <a:t> </a:t>
            </a:r>
            <a:r>
              <a:rPr lang="el-GR" dirty="0">
                <a:solidFill>
                  <a:srgbClr val="336699"/>
                </a:solidFill>
              </a:rPr>
              <a:t>/ </a:t>
            </a:r>
            <a:r>
              <a:rPr lang="en-GB" dirty="0" smtClean="0">
                <a:solidFill>
                  <a:srgbClr val="336699"/>
                </a:solidFill>
              </a:rPr>
              <a:t>1.6 x 10</a:t>
            </a:r>
            <a:r>
              <a:rPr lang="en-GB" baseline="30000" dirty="0" smtClean="0">
                <a:solidFill>
                  <a:srgbClr val="336699"/>
                </a:solidFill>
              </a:rPr>
              <a:t>4</a:t>
            </a:r>
            <a:endParaRPr lang="el-GR" baseline="30000" dirty="0">
              <a:solidFill>
                <a:srgbClr val="336699"/>
              </a:solidFill>
            </a:endParaRPr>
          </a:p>
          <a:p>
            <a:pPr marL="0" indent="0">
              <a:buNone/>
            </a:pPr>
            <a:r>
              <a:rPr lang="el-GR" dirty="0">
                <a:solidFill>
                  <a:srgbClr val="336699"/>
                </a:solidFill>
              </a:rPr>
              <a:t>Θ = </a:t>
            </a:r>
            <a:r>
              <a:rPr lang="en-GB" dirty="0" smtClean="0">
                <a:solidFill>
                  <a:srgbClr val="336699"/>
                </a:solidFill>
              </a:rPr>
              <a:t>54</a:t>
            </a:r>
            <a:r>
              <a:rPr lang="en-GB" baseline="30000" dirty="0" smtClean="0">
                <a:solidFill>
                  <a:srgbClr val="336699"/>
                </a:solidFill>
              </a:rPr>
              <a:t>o</a:t>
            </a:r>
            <a:r>
              <a:rPr lang="en-GB" dirty="0" smtClean="0">
                <a:solidFill>
                  <a:srgbClr val="336699"/>
                </a:solidFill>
              </a:rPr>
              <a:t> </a:t>
            </a:r>
            <a:r>
              <a:rPr lang="en-GB" dirty="0">
                <a:solidFill>
                  <a:srgbClr val="336699"/>
                </a:solidFill>
              </a:rPr>
              <a:t>(approx</a:t>
            </a:r>
            <a:r>
              <a:rPr lang="en-GB" dirty="0" smtClean="0">
                <a:solidFill>
                  <a:srgbClr val="336699"/>
                </a:solidFill>
              </a:rPr>
              <a:t>.)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Resultant force = 2.7 x 10</a:t>
            </a:r>
            <a:r>
              <a:rPr lang="en-GB" baseline="30000" dirty="0" smtClean="0">
                <a:solidFill>
                  <a:srgbClr val="336699"/>
                </a:solidFill>
              </a:rPr>
              <a:t>4</a:t>
            </a:r>
            <a:r>
              <a:rPr lang="en-GB" dirty="0" smtClean="0">
                <a:solidFill>
                  <a:srgbClr val="336699"/>
                </a:solidFill>
              </a:rPr>
              <a:t> N at 234 (always give direction from North)</a:t>
            </a:r>
            <a:endParaRPr lang="en-GB" dirty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858171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Newton’s Laws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4400" dirty="0" smtClean="0">
                <a:solidFill>
                  <a:srgbClr val="336699"/>
                </a:solidFill>
              </a:rPr>
              <a:t>Can you work out what each of the following images have in common?</a:t>
            </a:r>
          </a:p>
          <a:p>
            <a:pPr marL="0" indent="0">
              <a:buNone/>
            </a:pPr>
            <a:r>
              <a:rPr lang="en-GB" sz="4400" dirty="0" smtClean="0">
                <a:solidFill>
                  <a:srgbClr val="336699"/>
                </a:solidFill>
              </a:rPr>
              <a:t>Try to think where </a:t>
            </a:r>
            <a:r>
              <a:rPr lang="en-GB" sz="4400" b="1" dirty="0" smtClean="0">
                <a:solidFill>
                  <a:srgbClr val="336699"/>
                </a:solidFill>
              </a:rPr>
              <a:t>forces</a:t>
            </a:r>
            <a:r>
              <a:rPr lang="en-GB" sz="4400" dirty="0" smtClean="0">
                <a:solidFill>
                  <a:srgbClr val="336699"/>
                </a:solidFill>
              </a:rPr>
              <a:t> are being </a:t>
            </a:r>
            <a:r>
              <a:rPr lang="en-GB" sz="4400" b="1" dirty="0" smtClean="0">
                <a:solidFill>
                  <a:srgbClr val="336699"/>
                </a:solidFill>
              </a:rPr>
              <a:t>applied</a:t>
            </a:r>
            <a:r>
              <a:rPr lang="en-GB" sz="4400" dirty="0" smtClean="0">
                <a:solidFill>
                  <a:srgbClr val="336699"/>
                </a:solidFill>
              </a:rPr>
              <a:t> in each image.</a:t>
            </a:r>
            <a:endParaRPr lang="en-GB" sz="4400" dirty="0">
              <a:solidFill>
                <a:srgbClr val="33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13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Newton’s Laws</a:t>
            </a:r>
            <a:endParaRPr lang="en-GB" b="1" dirty="0">
              <a:solidFill>
                <a:srgbClr val="336699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2680" y="1473099"/>
            <a:ext cx="3981450" cy="27508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680" y="3803508"/>
            <a:ext cx="2857500" cy="21526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130" y="784810"/>
            <a:ext cx="5652135" cy="30232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9677" y="3720630"/>
            <a:ext cx="6986588" cy="238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7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Newton’s Laws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4400" b="1" dirty="0" smtClean="0">
                <a:solidFill>
                  <a:srgbClr val="336699"/>
                </a:solidFill>
              </a:rPr>
              <a:t>Newton’s Third Law </a:t>
            </a:r>
            <a:r>
              <a:rPr lang="en-GB" sz="4400" dirty="0" smtClean="0">
                <a:solidFill>
                  <a:srgbClr val="336699"/>
                </a:solidFill>
              </a:rPr>
              <a:t>of motion is about </a:t>
            </a:r>
            <a:r>
              <a:rPr lang="en-GB" sz="4400" b="1" dirty="0" smtClean="0">
                <a:solidFill>
                  <a:srgbClr val="336699"/>
                </a:solidFill>
              </a:rPr>
              <a:t>pairs</a:t>
            </a:r>
            <a:r>
              <a:rPr lang="en-GB" sz="4400" dirty="0" smtClean="0">
                <a:solidFill>
                  <a:srgbClr val="336699"/>
                </a:solidFill>
              </a:rPr>
              <a:t> of forces.</a:t>
            </a:r>
          </a:p>
          <a:p>
            <a:pPr marL="0" indent="0">
              <a:buNone/>
            </a:pPr>
            <a:r>
              <a:rPr lang="en-GB" sz="4400" dirty="0" smtClean="0">
                <a:solidFill>
                  <a:srgbClr val="336699"/>
                </a:solidFill>
              </a:rPr>
              <a:t>In each of the following images can you name the </a:t>
            </a:r>
            <a:r>
              <a:rPr lang="en-GB" sz="4400" b="1" dirty="0" smtClean="0">
                <a:solidFill>
                  <a:srgbClr val="336699"/>
                </a:solidFill>
              </a:rPr>
              <a:t>action</a:t>
            </a:r>
            <a:r>
              <a:rPr lang="en-GB" sz="4400" dirty="0" smtClean="0">
                <a:solidFill>
                  <a:srgbClr val="336699"/>
                </a:solidFill>
              </a:rPr>
              <a:t> force and its corresponding </a:t>
            </a:r>
            <a:r>
              <a:rPr lang="en-GB" sz="4400" b="1" dirty="0" smtClean="0">
                <a:solidFill>
                  <a:srgbClr val="336699"/>
                </a:solidFill>
              </a:rPr>
              <a:t>reaction </a:t>
            </a:r>
            <a:r>
              <a:rPr lang="en-GB" sz="4400" dirty="0" smtClean="0">
                <a:solidFill>
                  <a:srgbClr val="336699"/>
                </a:solidFill>
              </a:rPr>
              <a:t>force.</a:t>
            </a:r>
            <a:endParaRPr lang="en-GB" sz="4400" dirty="0">
              <a:solidFill>
                <a:srgbClr val="33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736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Newton’s Laws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481878"/>
          </a:xfrm>
        </p:spPr>
        <p:txBody>
          <a:bodyPr/>
          <a:lstStyle/>
          <a:p>
            <a:pPr marL="0" indent="0">
              <a:buNone/>
            </a:pPr>
            <a:r>
              <a:rPr lang="en-GB" b="1" u="sng" dirty="0" smtClean="0">
                <a:solidFill>
                  <a:srgbClr val="336699"/>
                </a:solidFill>
              </a:rPr>
              <a:t>Forces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Forces can be detected when they </a:t>
            </a:r>
            <a:r>
              <a:rPr lang="en-GB" b="1" dirty="0" smtClean="0">
                <a:solidFill>
                  <a:srgbClr val="336699"/>
                </a:solidFill>
              </a:rPr>
              <a:t>change the speed </a:t>
            </a:r>
            <a:r>
              <a:rPr lang="en-GB" dirty="0" smtClean="0">
                <a:solidFill>
                  <a:srgbClr val="336699"/>
                </a:solidFill>
              </a:rPr>
              <a:t>of an object.</a:t>
            </a:r>
          </a:p>
          <a:p>
            <a:pPr marL="0" indent="0" algn="ctr">
              <a:buNone/>
            </a:pPr>
            <a:endParaRPr lang="en-GB" dirty="0">
              <a:solidFill>
                <a:srgbClr val="336699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1182" y="2787805"/>
            <a:ext cx="5286375" cy="35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0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Newton’s Laws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lvl="0" indent="0" algn="ctr">
              <a:buNone/>
            </a:pPr>
            <a:endParaRPr lang="en-GB" sz="3200" dirty="0" smtClean="0">
              <a:solidFill>
                <a:srgbClr val="336699"/>
              </a:solidFill>
            </a:endParaRPr>
          </a:p>
          <a:p>
            <a:pPr marL="0" lvl="0" indent="0">
              <a:buNone/>
            </a:pPr>
            <a:endParaRPr lang="en-GB" sz="3200" dirty="0">
              <a:solidFill>
                <a:srgbClr val="336699"/>
              </a:solidFill>
            </a:endParaRPr>
          </a:p>
          <a:p>
            <a:pPr marL="0" lvl="0" indent="0">
              <a:buNone/>
            </a:pPr>
            <a:endParaRPr lang="en-GB" sz="3200" dirty="0" smtClean="0">
              <a:solidFill>
                <a:srgbClr val="336699"/>
              </a:solidFill>
            </a:endParaRPr>
          </a:p>
          <a:p>
            <a:pPr marL="0" lvl="0" indent="0">
              <a:buNone/>
            </a:pPr>
            <a:endParaRPr lang="en-GB" sz="3200" dirty="0">
              <a:solidFill>
                <a:srgbClr val="336699"/>
              </a:solidFill>
            </a:endParaRPr>
          </a:p>
          <a:p>
            <a:pPr marL="0" lvl="0" indent="0">
              <a:buNone/>
            </a:pPr>
            <a:endParaRPr lang="en-GB" sz="3200" dirty="0" smtClean="0">
              <a:solidFill>
                <a:srgbClr val="336699"/>
              </a:solidFill>
            </a:endParaRPr>
          </a:p>
          <a:p>
            <a:pPr marL="0" lvl="0" indent="0">
              <a:buNone/>
            </a:pPr>
            <a:endParaRPr lang="en-GB" sz="3200" dirty="0">
              <a:solidFill>
                <a:srgbClr val="336699"/>
              </a:solidFill>
            </a:endParaRPr>
          </a:p>
          <a:p>
            <a:pPr marL="0" lvl="0" indent="0">
              <a:buNone/>
            </a:pPr>
            <a:r>
              <a:rPr lang="en-GB" sz="3200" dirty="0" smtClean="0">
                <a:solidFill>
                  <a:srgbClr val="336699"/>
                </a:solidFill>
              </a:rPr>
              <a:t>When </a:t>
            </a:r>
            <a:r>
              <a:rPr lang="en-GB" sz="3200" dirty="0">
                <a:solidFill>
                  <a:srgbClr val="336699"/>
                </a:solidFill>
              </a:rPr>
              <a:t>the action force is </a:t>
            </a:r>
            <a:r>
              <a:rPr lang="en-GB" sz="3200" b="1" dirty="0">
                <a:solidFill>
                  <a:srgbClr val="336699"/>
                </a:solidFill>
              </a:rPr>
              <a:t>finger on wall</a:t>
            </a:r>
            <a:r>
              <a:rPr lang="en-GB" sz="3200" dirty="0">
                <a:solidFill>
                  <a:srgbClr val="336699"/>
                </a:solidFill>
              </a:rPr>
              <a:t>, the reaction force is </a:t>
            </a:r>
            <a:r>
              <a:rPr lang="en-GB" sz="3200" b="1" dirty="0">
                <a:solidFill>
                  <a:srgbClr val="336699"/>
                </a:solidFill>
              </a:rPr>
              <a:t>wall on finger.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247" y="1917329"/>
            <a:ext cx="4460464" cy="297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539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Newton’s Laws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lvl="0" indent="0" algn="ctr">
              <a:buNone/>
            </a:pPr>
            <a:endParaRPr lang="en-GB" sz="3200" dirty="0" smtClean="0">
              <a:solidFill>
                <a:srgbClr val="336699"/>
              </a:solidFill>
            </a:endParaRPr>
          </a:p>
          <a:p>
            <a:pPr marL="0" lvl="0" indent="0">
              <a:buNone/>
            </a:pPr>
            <a:endParaRPr lang="en-GB" sz="3200" dirty="0">
              <a:solidFill>
                <a:srgbClr val="336699"/>
              </a:solidFill>
            </a:endParaRPr>
          </a:p>
          <a:p>
            <a:pPr marL="0" lvl="0" indent="0">
              <a:buNone/>
            </a:pPr>
            <a:endParaRPr lang="en-GB" sz="3200" dirty="0" smtClean="0">
              <a:solidFill>
                <a:srgbClr val="336699"/>
              </a:solidFill>
            </a:endParaRPr>
          </a:p>
          <a:p>
            <a:pPr marL="0" lvl="0" indent="0">
              <a:buNone/>
            </a:pPr>
            <a:endParaRPr lang="en-GB" sz="3200" dirty="0">
              <a:solidFill>
                <a:srgbClr val="336699"/>
              </a:solidFill>
            </a:endParaRPr>
          </a:p>
          <a:p>
            <a:pPr marL="0" lvl="0" indent="0">
              <a:buNone/>
            </a:pPr>
            <a:endParaRPr lang="en-GB" sz="3200" dirty="0" smtClean="0">
              <a:solidFill>
                <a:srgbClr val="336699"/>
              </a:solidFill>
            </a:endParaRPr>
          </a:p>
          <a:p>
            <a:pPr marL="0" lvl="0" indent="0">
              <a:buNone/>
            </a:pPr>
            <a:endParaRPr lang="en-GB" sz="3200" dirty="0">
              <a:solidFill>
                <a:srgbClr val="336699"/>
              </a:solidFill>
            </a:endParaRPr>
          </a:p>
          <a:p>
            <a:pPr marL="0" lvl="0" indent="0">
              <a:buNone/>
            </a:pPr>
            <a:r>
              <a:rPr lang="en-GB" sz="3200" dirty="0" smtClean="0">
                <a:solidFill>
                  <a:srgbClr val="336699"/>
                </a:solidFill>
              </a:rPr>
              <a:t>When </a:t>
            </a:r>
            <a:r>
              <a:rPr lang="en-GB" sz="3200" dirty="0">
                <a:solidFill>
                  <a:srgbClr val="336699"/>
                </a:solidFill>
              </a:rPr>
              <a:t>the action force is </a:t>
            </a:r>
            <a:r>
              <a:rPr lang="en-GB" sz="3200" b="1" dirty="0">
                <a:solidFill>
                  <a:srgbClr val="336699"/>
                </a:solidFill>
              </a:rPr>
              <a:t>book on desk</a:t>
            </a:r>
            <a:r>
              <a:rPr lang="en-GB" sz="3200" dirty="0">
                <a:solidFill>
                  <a:srgbClr val="336699"/>
                </a:solidFill>
              </a:rPr>
              <a:t>, the reaction force is </a:t>
            </a:r>
            <a:r>
              <a:rPr lang="en-GB" sz="3200" b="1" dirty="0">
                <a:solidFill>
                  <a:srgbClr val="336699"/>
                </a:solidFill>
              </a:rPr>
              <a:t>desk on book.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5796" y="1825625"/>
            <a:ext cx="5564458" cy="304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041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Newton’s Laws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>
                <a:solidFill>
                  <a:srgbClr val="336699"/>
                </a:solidFill>
              </a:rPr>
              <a:t>When the action force is </a:t>
            </a:r>
            <a:r>
              <a:rPr lang="en-GB" b="1" dirty="0">
                <a:solidFill>
                  <a:srgbClr val="336699"/>
                </a:solidFill>
              </a:rPr>
              <a:t>rocket on gases</a:t>
            </a:r>
            <a:r>
              <a:rPr lang="en-GB" dirty="0">
                <a:solidFill>
                  <a:srgbClr val="336699"/>
                </a:solidFill>
              </a:rPr>
              <a:t>, the reaction force is </a:t>
            </a:r>
            <a:r>
              <a:rPr lang="en-GB" b="1" dirty="0">
                <a:solidFill>
                  <a:srgbClr val="336699"/>
                </a:solidFill>
              </a:rPr>
              <a:t>gases on rocket.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9962" y="1367302"/>
            <a:ext cx="2152075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878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Newton’s Laws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lvl="0" indent="0" algn="ctr">
              <a:buNone/>
            </a:pPr>
            <a:endParaRPr lang="en-GB" sz="3200" dirty="0" smtClean="0">
              <a:solidFill>
                <a:srgbClr val="336699"/>
              </a:solidFill>
            </a:endParaRPr>
          </a:p>
          <a:p>
            <a:pPr marL="0" lvl="0" indent="0">
              <a:buNone/>
            </a:pPr>
            <a:endParaRPr lang="en-GB" sz="3200" dirty="0">
              <a:solidFill>
                <a:srgbClr val="336699"/>
              </a:solidFill>
            </a:endParaRPr>
          </a:p>
          <a:p>
            <a:pPr marL="0" lvl="0" indent="0">
              <a:buNone/>
            </a:pPr>
            <a:endParaRPr lang="en-GB" sz="3200" dirty="0" smtClean="0">
              <a:solidFill>
                <a:srgbClr val="336699"/>
              </a:solidFill>
            </a:endParaRPr>
          </a:p>
          <a:p>
            <a:pPr marL="0" lvl="0" indent="0">
              <a:buNone/>
            </a:pPr>
            <a:endParaRPr lang="en-GB" sz="3200" dirty="0">
              <a:solidFill>
                <a:srgbClr val="336699"/>
              </a:solidFill>
            </a:endParaRPr>
          </a:p>
          <a:p>
            <a:pPr marL="0" lvl="0" indent="0">
              <a:buNone/>
            </a:pPr>
            <a:endParaRPr lang="en-GB" sz="3200" dirty="0" smtClean="0">
              <a:solidFill>
                <a:srgbClr val="336699"/>
              </a:solidFill>
            </a:endParaRPr>
          </a:p>
          <a:p>
            <a:pPr marL="0" lvl="0" indent="0">
              <a:buNone/>
            </a:pPr>
            <a:endParaRPr lang="en-GB" sz="3200" dirty="0">
              <a:solidFill>
                <a:srgbClr val="336699"/>
              </a:solidFill>
            </a:endParaRPr>
          </a:p>
          <a:p>
            <a:pPr marL="0" lvl="0" indent="0">
              <a:buNone/>
            </a:pPr>
            <a:r>
              <a:rPr lang="en-GB" sz="3200" dirty="0" smtClean="0">
                <a:solidFill>
                  <a:srgbClr val="336699"/>
                </a:solidFill>
              </a:rPr>
              <a:t>When </a:t>
            </a:r>
            <a:r>
              <a:rPr lang="en-GB" sz="3200" dirty="0">
                <a:solidFill>
                  <a:srgbClr val="336699"/>
                </a:solidFill>
              </a:rPr>
              <a:t>the action force is </a:t>
            </a:r>
            <a:r>
              <a:rPr lang="en-GB" sz="3200" b="1" dirty="0">
                <a:solidFill>
                  <a:srgbClr val="336699"/>
                </a:solidFill>
              </a:rPr>
              <a:t>racquet on ball</a:t>
            </a:r>
            <a:r>
              <a:rPr lang="en-GB" sz="3200" dirty="0">
                <a:solidFill>
                  <a:srgbClr val="336699"/>
                </a:solidFill>
              </a:rPr>
              <a:t>, the reaction force is </a:t>
            </a:r>
            <a:r>
              <a:rPr lang="en-GB" sz="3200" b="1" dirty="0">
                <a:solidFill>
                  <a:srgbClr val="336699"/>
                </a:solidFill>
              </a:rPr>
              <a:t>ball on racquet.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5772" y="1825625"/>
            <a:ext cx="4655820" cy="310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459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Newton’s Laws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3200" dirty="0" smtClean="0">
                <a:solidFill>
                  <a:srgbClr val="336699"/>
                </a:solidFill>
              </a:rPr>
              <a:t>When the action force is </a:t>
            </a:r>
            <a:r>
              <a:rPr lang="en-GB" sz="3200" b="1" dirty="0" smtClean="0">
                <a:solidFill>
                  <a:srgbClr val="336699"/>
                </a:solidFill>
              </a:rPr>
              <a:t>racquet on ball</a:t>
            </a:r>
            <a:r>
              <a:rPr lang="en-GB" sz="3200" dirty="0" smtClean="0">
                <a:solidFill>
                  <a:srgbClr val="336699"/>
                </a:solidFill>
              </a:rPr>
              <a:t>, the reaction force is </a:t>
            </a:r>
            <a:r>
              <a:rPr lang="en-GB" sz="3200" b="1" dirty="0" smtClean="0">
                <a:solidFill>
                  <a:srgbClr val="336699"/>
                </a:solidFill>
              </a:rPr>
              <a:t>ball on racquet.</a:t>
            </a:r>
          </a:p>
          <a:p>
            <a:pPr marL="0" indent="0">
              <a:buNone/>
            </a:pPr>
            <a:r>
              <a:rPr lang="en-GB" sz="3200" dirty="0">
                <a:solidFill>
                  <a:srgbClr val="336699"/>
                </a:solidFill>
              </a:rPr>
              <a:t>When the action force is </a:t>
            </a:r>
            <a:r>
              <a:rPr lang="en-GB" sz="3200" b="1" dirty="0" smtClean="0">
                <a:solidFill>
                  <a:srgbClr val="336699"/>
                </a:solidFill>
              </a:rPr>
              <a:t>finger on wall</a:t>
            </a:r>
            <a:r>
              <a:rPr lang="en-GB" sz="3200" dirty="0" smtClean="0">
                <a:solidFill>
                  <a:srgbClr val="336699"/>
                </a:solidFill>
              </a:rPr>
              <a:t>, </a:t>
            </a:r>
            <a:r>
              <a:rPr lang="en-GB" sz="3200" dirty="0">
                <a:solidFill>
                  <a:srgbClr val="336699"/>
                </a:solidFill>
              </a:rPr>
              <a:t>the reaction force is </a:t>
            </a:r>
            <a:r>
              <a:rPr lang="en-GB" sz="3200" b="1" dirty="0" smtClean="0">
                <a:solidFill>
                  <a:srgbClr val="336699"/>
                </a:solidFill>
              </a:rPr>
              <a:t>wall </a:t>
            </a:r>
            <a:r>
              <a:rPr lang="en-GB" sz="3200" b="1" dirty="0">
                <a:solidFill>
                  <a:srgbClr val="336699"/>
                </a:solidFill>
              </a:rPr>
              <a:t>on </a:t>
            </a:r>
            <a:r>
              <a:rPr lang="en-GB" sz="3200" b="1" dirty="0" smtClean="0">
                <a:solidFill>
                  <a:srgbClr val="336699"/>
                </a:solidFill>
              </a:rPr>
              <a:t>finger.</a:t>
            </a:r>
          </a:p>
          <a:p>
            <a:pPr marL="0" indent="0">
              <a:buNone/>
            </a:pPr>
            <a:r>
              <a:rPr lang="en-GB" sz="3200" dirty="0">
                <a:solidFill>
                  <a:srgbClr val="336699"/>
                </a:solidFill>
              </a:rPr>
              <a:t>When the action force is </a:t>
            </a:r>
            <a:r>
              <a:rPr lang="en-GB" sz="3200" b="1" dirty="0" smtClean="0">
                <a:solidFill>
                  <a:srgbClr val="336699"/>
                </a:solidFill>
              </a:rPr>
              <a:t>book on desk</a:t>
            </a:r>
            <a:r>
              <a:rPr lang="en-GB" sz="3200" dirty="0" smtClean="0">
                <a:solidFill>
                  <a:srgbClr val="336699"/>
                </a:solidFill>
              </a:rPr>
              <a:t>, </a:t>
            </a:r>
            <a:r>
              <a:rPr lang="en-GB" sz="3200" dirty="0">
                <a:solidFill>
                  <a:srgbClr val="336699"/>
                </a:solidFill>
              </a:rPr>
              <a:t>the reaction force is </a:t>
            </a:r>
            <a:r>
              <a:rPr lang="en-GB" sz="3200" b="1" dirty="0" smtClean="0">
                <a:solidFill>
                  <a:srgbClr val="336699"/>
                </a:solidFill>
              </a:rPr>
              <a:t>desk </a:t>
            </a:r>
            <a:r>
              <a:rPr lang="en-GB" sz="3200" b="1" dirty="0">
                <a:solidFill>
                  <a:srgbClr val="336699"/>
                </a:solidFill>
              </a:rPr>
              <a:t>on </a:t>
            </a:r>
            <a:r>
              <a:rPr lang="en-GB" sz="3200" b="1" dirty="0" smtClean="0">
                <a:solidFill>
                  <a:srgbClr val="336699"/>
                </a:solidFill>
              </a:rPr>
              <a:t>book.</a:t>
            </a:r>
          </a:p>
          <a:p>
            <a:pPr marL="0" indent="0">
              <a:buNone/>
            </a:pPr>
            <a:r>
              <a:rPr lang="en-GB" sz="3200" dirty="0">
                <a:solidFill>
                  <a:srgbClr val="336699"/>
                </a:solidFill>
              </a:rPr>
              <a:t>When the action force is </a:t>
            </a:r>
            <a:r>
              <a:rPr lang="en-GB" sz="3200" b="1" dirty="0" smtClean="0">
                <a:solidFill>
                  <a:srgbClr val="336699"/>
                </a:solidFill>
              </a:rPr>
              <a:t>rocket on gases</a:t>
            </a:r>
            <a:r>
              <a:rPr lang="en-GB" sz="3200" dirty="0" smtClean="0">
                <a:solidFill>
                  <a:srgbClr val="336699"/>
                </a:solidFill>
              </a:rPr>
              <a:t>, </a:t>
            </a:r>
            <a:r>
              <a:rPr lang="en-GB" sz="3200" dirty="0">
                <a:solidFill>
                  <a:srgbClr val="336699"/>
                </a:solidFill>
              </a:rPr>
              <a:t>the reaction force is </a:t>
            </a:r>
            <a:r>
              <a:rPr lang="en-GB" sz="3200" b="1" dirty="0" smtClean="0">
                <a:solidFill>
                  <a:srgbClr val="336699"/>
                </a:solidFill>
              </a:rPr>
              <a:t>gases </a:t>
            </a:r>
            <a:r>
              <a:rPr lang="en-GB" sz="3200" b="1" dirty="0">
                <a:solidFill>
                  <a:srgbClr val="336699"/>
                </a:solidFill>
              </a:rPr>
              <a:t>on </a:t>
            </a:r>
            <a:r>
              <a:rPr lang="en-GB" sz="3200" b="1" dirty="0" smtClean="0">
                <a:solidFill>
                  <a:srgbClr val="336699"/>
                </a:solidFill>
              </a:rPr>
              <a:t>rocket.</a:t>
            </a:r>
            <a:endParaRPr lang="en-GB" sz="3200" b="1" dirty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5162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Newton’s Laws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 smtClean="0">
                <a:solidFill>
                  <a:srgbClr val="336699"/>
                </a:solidFill>
              </a:rPr>
              <a:t>Newton’s Third Law </a:t>
            </a:r>
            <a:r>
              <a:rPr lang="en-GB" dirty="0" smtClean="0">
                <a:solidFill>
                  <a:srgbClr val="336699"/>
                </a:solidFill>
              </a:rPr>
              <a:t>can be summarised as:</a:t>
            </a:r>
          </a:p>
          <a:p>
            <a:pPr marL="0" indent="0">
              <a:buNone/>
            </a:pPr>
            <a:endParaRPr lang="en-GB" dirty="0" smtClean="0">
              <a:solidFill>
                <a:srgbClr val="336699"/>
              </a:solidFill>
            </a:endParaRP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“For every action force there is an equal and opposite reaction force.”</a:t>
            </a:r>
          </a:p>
          <a:p>
            <a:pPr marL="0" indent="0">
              <a:buNone/>
            </a:pPr>
            <a:endParaRPr lang="en-GB" dirty="0">
              <a:solidFill>
                <a:srgbClr val="336699"/>
              </a:solidFill>
            </a:endParaRPr>
          </a:p>
          <a:p>
            <a:pPr marL="0" indent="0">
              <a:buNone/>
            </a:pPr>
            <a:r>
              <a:rPr lang="en-GB" b="1" dirty="0" smtClean="0">
                <a:solidFill>
                  <a:srgbClr val="336699"/>
                </a:solidFill>
              </a:rPr>
              <a:t>OR</a:t>
            </a:r>
          </a:p>
          <a:p>
            <a:pPr marL="0" indent="0">
              <a:buNone/>
            </a:pPr>
            <a:endParaRPr lang="en-GB" dirty="0" smtClean="0">
              <a:solidFill>
                <a:srgbClr val="336699"/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rgbClr val="336699"/>
                </a:solidFill>
              </a:rPr>
              <a:t>“If object A exerts a force on an object B, then B exerts a force on object A which is equal in size but in the opposite direction.”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4950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Newton’s Laws – Weight and Mass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>
                <a:solidFill>
                  <a:srgbClr val="336699"/>
                </a:solidFill>
              </a:rPr>
              <a:t>Weight is a force. </a:t>
            </a:r>
            <a:endParaRPr lang="en-GB" b="1" dirty="0" smtClean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en-GB" dirty="0" smtClean="0">
              <a:solidFill>
                <a:srgbClr val="336699"/>
              </a:solidFill>
            </a:endParaRP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The </a:t>
            </a:r>
            <a:r>
              <a:rPr lang="en-GB" dirty="0">
                <a:solidFill>
                  <a:srgbClr val="336699"/>
                </a:solidFill>
              </a:rPr>
              <a:t>weight of an object always </a:t>
            </a:r>
            <a:r>
              <a:rPr lang="en-GB" b="1" dirty="0">
                <a:solidFill>
                  <a:srgbClr val="336699"/>
                </a:solidFill>
              </a:rPr>
              <a:t>acts downwards</a:t>
            </a:r>
            <a:r>
              <a:rPr lang="en-GB" dirty="0">
                <a:solidFill>
                  <a:srgbClr val="336699"/>
                </a:solidFill>
              </a:rPr>
              <a:t>. </a:t>
            </a:r>
            <a:endParaRPr lang="en-GB" dirty="0" smtClean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en-GB" dirty="0" smtClean="0">
              <a:solidFill>
                <a:srgbClr val="336699"/>
              </a:solidFill>
            </a:endParaRP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Weight </a:t>
            </a:r>
            <a:r>
              <a:rPr lang="en-GB" dirty="0">
                <a:solidFill>
                  <a:srgbClr val="336699"/>
                </a:solidFill>
              </a:rPr>
              <a:t>is measured in </a:t>
            </a:r>
            <a:r>
              <a:rPr lang="en-GB" dirty="0" err="1">
                <a:solidFill>
                  <a:srgbClr val="336699"/>
                </a:solidFill>
              </a:rPr>
              <a:t>Newtons</a:t>
            </a:r>
            <a:r>
              <a:rPr lang="en-GB" dirty="0">
                <a:solidFill>
                  <a:srgbClr val="336699"/>
                </a:solidFill>
              </a:rPr>
              <a:t>. </a:t>
            </a:r>
            <a:endParaRPr lang="en-GB" dirty="0" smtClean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en-GB" dirty="0" smtClean="0">
              <a:solidFill>
                <a:srgbClr val="336699"/>
              </a:solidFill>
            </a:endParaRP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The </a:t>
            </a:r>
            <a:r>
              <a:rPr lang="en-GB" b="1" dirty="0">
                <a:solidFill>
                  <a:srgbClr val="336699"/>
                </a:solidFill>
              </a:rPr>
              <a:t>weight</a:t>
            </a:r>
            <a:r>
              <a:rPr lang="en-GB" dirty="0">
                <a:solidFill>
                  <a:srgbClr val="336699"/>
                </a:solidFill>
              </a:rPr>
              <a:t> of an object </a:t>
            </a:r>
            <a:r>
              <a:rPr lang="en-GB" b="1" dirty="0">
                <a:solidFill>
                  <a:srgbClr val="336699"/>
                </a:solidFill>
              </a:rPr>
              <a:t>can change</a:t>
            </a:r>
            <a:r>
              <a:rPr lang="en-GB" dirty="0">
                <a:solidFill>
                  <a:srgbClr val="336699"/>
                </a:solidFill>
              </a:rPr>
              <a:t>.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1780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Newton’s Laws – </a:t>
            </a:r>
            <a:r>
              <a:rPr lang="en-GB" b="1" dirty="0">
                <a:solidFill>
                  <a:srgbClr val="336699"/>
                </a:solidFill>
              </a:rPr>
              <a:t>W</a:t>
            </a:r>
            <a:r>
              <a:rPr lang="en-GB" b="1" dirty="0" smtClean="0">
                <a:solidFill>
                  <a:srgbClr val="336699"/>
                </a:solidFill>
              </a:rPr>
              <a:t>eight and Mass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>
                <a:solidFill>
                  <a:srgbClr val="336699"/>
                </a:solidFill>
              </a:rPr>
              <a:t>Mass</a:t>
            </a:r>
            <a:r>
              <a:rPr lang="en-GB" dirty="0">
                <a:solidFill>
                  <a:srgbClr val="336699"/>
                </a:solidFill>
              </a:rPr>
              <a:t> measures </a:t>
            </a:r>
            <a:r>
              <a:rPr lang="en-GB" b="1" dirty="0">
                <a:solidFill>
                  <a:srgbClr val="336699"/>
                </a:solidFill>
              </a:rPr>
              <a:t>how much matter </a:t>
            </a:r>
            <a:r>
              <a:rPr lang="en-GB" dirty="0">
                <a:solidFill>
                  <a:srgbClr val="336699"/>
                </a:solidFill>
              </a:rPr>
              <a:t>there is in an object. </a:t>
            </a:r>
            <a:endParaRPr lang="en-GB" dirty="0" smtClean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en-GB" dirty="0" smtClean="0">
              <a:solidFill>
                <a:srgbClr val="336699"/>
              </a:solidFill>
            </a:endParaRP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Mass </a:t>
            </a:r>
            <a:r>
              <a:rPr lang="en-GB" dirty="0">
                <a:solidFill>
                  <a:srgbClr val="336699"/>
                </a:solidFill>
              </a:rPr>
              <a:t>is measured in </a:t>
            </a:r>
            <a:r>
              <a:rPr lang="en-GB" b="1" dirty="0">
                <a:solidFill>
                  <a:srgbClr val="336699"/>
                </a:solidFill>
              </a:rPr>
              <a:t>kilograms</a:t>
            </a:r>
            <a:r>
              <a:rPr lang="en-GB" dirty="0">
                <a:solidFill>
                  <a:srgbClr val="336699"/>
                </a:solidFill>
              </a:rPr>
              <a:t>. </a:t>
            </a:r>
            <a:endParaRPr lang="en-GB" dirty="0" smtClean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en-GB" dirty="0" smtClean="0">
              <a:solidFill>
                <a:srgbClr val="336699"/>
              </a:solidFill>
            </a:endParaRP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The </a:t>
            </a:r>
            <a:r>
              <a:rPr lang="en-GB" b="1" dirty="0">
                <a:solidFill>
                  <a:srgbClr val="336699"/>
                </a:solidFill>
              </a:rPr>
              <a:t>mass</a:t>
            </a:r>
            <a:r>
              <a:rPr lang="en-GB" dirty="0">
                <a:solidFill>
                  <a:srgbClr val="336699"/>
                </a:solidFill>
              </a:rPr>
              <a:t> of an object </a:t>
            </a:r>
            <a:r>
              <a:rPr lang="en-GB" b="1" dirty="0">
                <a:solidFill>
                  <a:srgbClr val="336699"/>
                </a:solidFill>
              </a:rPr>
              <a:t>stays the same </a:t>
            </a:r>
            <a:r>
              <a:rPr lang="en-GB" dirty="0">
                <a:solidFill>
                  <a:srgbClr val="336699"/>
                </a:solidFill>
              </a:rPr>
              <a:t>at all places.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1733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Newton’s Laws – Weight and Mass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>
                <a:solidFill>
                  <a:srgbClr val="336699"/>
                </a:solidFill>
              </a:rPr>
              <a:t>Weight to mass ratio </a:t>
            </a:r>
            <a:r>
              <a:rPr lang="en-GB" dirty="0">
                <a:solidFill>
                  <a:srgbClr val="336699"/>
                </a:solidFill>
              </a:rPr>
              <a:t>is usually called </a:t>
            </a:r>
            <a:r>
              <a:rPr lang="en-GB" b="1" dirty="0">
                <a:solidFill>
                  <a:srgbClr val="336699"/>
                </a:solidFill>
              </a:rPr>
              <a:t>gravity.</a:t>
            </a:r>
            <a:r>
              <a:rPr lang="en-GB" dirty="0">
                <a:solidFill>
                  <a:srgbClr val="336699"/>
                </a:solidFill>
              </a:rPr>
              <a:t> </a:t>
            </a:r>
            <a:endParaRPr lang="en-GB" dirty="0" smtClean="0">
              <a:solidFill>
                <a:srgbClr val="336699"/>
              </a:solidFill>
            </a:endParaRP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Gravity </a:t>
            </a:r>
            <a:r>
              <a:rPr lang="en-GB" dirty="0">
                <a:solidFill>
                  <a:srgbClr val="336699"/>
                </a:solidFill>
              </a:rPr>
              <a:t>is the short way to write </a:t>
            </a:r>
            <a:r>
              <a:rPr lang="en-GB" b="1" dirty="0">
                <a:solidFill>
                  <a:srgbClr val="336699"/>
                </a:solidFill>
              </a:rPr>
              <a:t>gravitational field strength (gfs</a:t>
            </a:r>
            <a:r>
              <a:rPr lang="en-GB" b="1" dirty="0" smtClean="0">
                <a:solidFill>
                  <a:srgbClr val="336699"/>
                </a:solidFill>
              </a:rPr>
              <a:t>).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Gravity (gfs) </a:t>
            </a:r>
            <a:r>
              <a:rPr lang="en-GB" dirty="0">
                <a:solidFill>
                  <a:srgbClr val="336699"/>
                </a:solidFill>
              </a:rPr>
              <a:t>is measured in </a:t>
            </a:r>
            <a:r>
              <a:rPr lang="en-GB" b="1" dirty="0" err="1" smtClean="0">
                <a:solidFill>
                  <a:srgbClr val="336699"/>
                </a:solidFill>
              </a:rPr>
              <a:t>Newtons</a:t>
            </a:r>
            <a:r>
              <a:rPr lang="en-GB" b="1" dirty="0" smtClean="0">
                <a:solidFill>
                  <a:srgbClr val="336699"/>
                </a:solidFill>
              </a:rPr>
              <a:t> </a:t>
            </a:r>
            <a:r>
              <a:rPr lang="en-GB" b="1" dirty="0">
                <a:solidFill>
                  <a:srgbClr val="336699"/>
                </a:solidFill>
              </a:rPr>
              <a:t>per </a:t>
            </a:r>
            <a:r>
              <a:rPr lang="en-GB" b="1" dirty="0" smtClean="0">
                <a:solidFill>
                  <a:srgbClr val="336699"/>
                </a:solidFill>
              </a:rPr>
              <a:t>kilogram (Nkg</a:t>
            </a:r>
            <a:r>
              <a:rPr lang="en-GB" b="1" baseline="30000" dirty="0" smtClean="0">
                <a:solidFill>
                  <a:srgbClr val="336699"/>
                </a:solidFill>
              </a:rPr>
              <a:t>-1</a:t>
            </a:r>
            <a:r>
              <a:rPr lang="en-GB" b="1" dirty="0" smtClean="0">
                <a:solidFill>
                  <a:srgbClr val="336699"/>
                </a:solidFill>
              </a:rPr>
              <a:t>).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From practical work (or research) find the gfs value for planet Earth.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For each object find its…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…</a:t>
            </a:r>
            <a:r>
              <a:rPr lang="en-GB" b="1" dirty="0" smtClean="0">
                <a:solidFill>
                  <a:srgbClr val="336699"/>
                </a:solidFill>
              </a:rPr>
              <a:t>weight</a:t>
            </a:r>
            <a:r>
              <a:rPr lang="en-GB" dirty="0" smtClean="0">
                <a:solidFill>
                  <a:srgbClr val="336699"/>
                </a:solidFill>
              </a:rPr>
              <a:t> from a </a:t>
            </a:r>
            <a:r>
              <a:rPr lang="en-GB" b="1" dirty="0" smtClean="0">
                <a:solidFill>
                  <a:srgbClr val="336699"/>
                </a:solidFill>
              </a:rPr>
              <a:t>Newton balance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…</a:t>
            </a:r>
            <a:r>
              <a:rPr lang="en-GB" b="1" dirty="0" smtClean="0">
                <a:solidFill>
                  <a:srgbClr val="336699"/>
                </a:solidFill>
              </a:rPr>
              <a:t>mass </a:t>
            </a:r>
            <a:r>
              <a:rPr lang="en-GB" dirty="0" smtClean="0">
                <a:solidFill>
                  <a:srgbClr val="336699"/>
                </a:solidFill>
              </a:rPr>
              <a:t>from a set of </a:t>
            </a:r>
            <a:r>
              <a:rPr lang="en-GB" b="1" dirty="0" smtClean="0">
                <a:solidFill>
                  <a:srgbClr val="336699"/>
                </a:solidFill>
              </a:rPr>
              <a:t>scales</a:t>
            </a:r>
            <a:endParaRPr lang="en-GB" b="1" dirty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217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Newton’s Laws – Weight and Mass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A possible set of data from the practical work is shown below:</a:t>
            </a:r>
          </a:p>
          <a:p>
            <a:pPr marL="0" indent="0">
              <a:buNone/>
            </a:pPr>
            <a:endParaRPr lang="en-GB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5022982"/>
              </p:ext>
            </p:extLst>
          </p:nvPr>
        </p:nvGraphicFramePr>
        <p:xfrm>
          <a:off x="1761412" y="2602688"/>
          <a:ext cx="8128000" cy="3078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32000"/>
                <a:gridCol w="2032000"/>
                <a:gridCol w="2032000"/>
                <a:gridCol w="2032000"/>
              </a:tblGrid>
              <a:tr h="285704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336699"/>
                          </a:solidFill>
                        </a:rPr>
                        <a:t>Object</a:t>
                      </a:r>
                      <a:endParaRPr lang="en-GB" sz="2000" b="1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336699"/>
                          </a:solidFill>
                        </a:rPr>
                        <a:t>Weight</a:t>
                      </a:r>
                    </a:p>
                    <a:p>
                      <a:pPr algn="ctr"/>
                      <a:r>
                        <a:rPr lang="en-GB" sz="2000" b="1" dirty="0" smtClean="0">
                          <a:solidFill>
                            <a:srgbClr val="336699"/>
                          </a:solidFill>
                        </a:rPr>
                        <a:t>(N)</a:t>
                      </a:r>
                      <a:endParaRPr lang="en-GB" sz="2000" b="1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336699"/>
                          </a:solidFill>
                        </a:rPr>
                        <a:t>Mass</a:t>
                      </a:r>
                    </a:p>
                    <a:p>
                      <a:pPr algn="ctr"/>
                      <a:r>
                        <a:rPr lang="en-GB" sz="2000" b="1" dirty="0" smtClean="0">
                          <a:solidFill>
                            <a:srgbClr val="336699"/>
                          </a:solidFill>
                        </a:rPr>
                        <a:t>(kg)</a:t>
                      </a:r>
                      <a:endParaRPr lang="en-GB" sz="2000" b="1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u="sng" dirty="0" smtClean="0">
                          <a:solidFill>
                            <a:srgbClr val="336699"/>
                          </a:solidFill>
                        </a:rPr>
                        <a:t>Weight</a:t>
                      </a:r>
                    </a:p>
                    <a:p>
                      <a:pPr algn="ctr"/>
                      <a:r>
                        <a:rPr lang="en-GB" sz="2000" b="1" dirty="0" smtClean="0">
                          <a:solidFill>
                            <a:srgbClr val="336699"/>
                          </a:solidFill>
                        </a:rPr>
                        <a:t>Mass</a:t>
                      </a:r>
                      <a:endParaRPr lang="en-GB" sz="2000" b="1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</a:tr>
              <a:tr h="285704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rgbClr val="336699"/>
                          </a:solidFill>
                        </a:rPr>
                        <a:t>Mass carrier</a:t>
                      </a:r>
                      <a:endParaRPr lang="en-GB" sz="20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rgbClr val="336699"/>
                          </a:solidFill>
                        </a:rPr>
                        <a:t>9.2</a:t>
                      </a:r>
                      <a:endParaRPr lang="en-GB" sz="20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rgbClr val="336699"/>
                          </a:solidFill>
                        </a:rPr>
                        <a:t>1.045</a:t>
                      </a:r>
                      <a:endParaRPr lang="en-GB" sz="20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rgbClr val="336699"/>
                          </a:solidFill>
                        </a:rPr>
                        <a:t>8.8</a:t>
                      </a:r>
                      <a:endParaRPr lang="en-GB" sz="20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</a:tr>
              <a:tr h="285704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rgbClr val="336699"/>
                          </a:solidFill>
                        </a:rPr>
                        <a:t>Tripod stand</a:t>
                      </a:r>
                      <a:endParaRPr lang="en-GB" sz="20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rgbClr val="336699"/>
                          </a:solidFill>
                        </a:rPr>
                        <a:t>4</a:t>
                      </a:r>
                      <a:endParaRPr lang="en-GB" sz="20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rgbClr val="336699"/>
                          </a:solidFill>
                        </a:rPr>
                        <a:t>0.368</a:t>
                      </a:r>
                      <a:endParaRPr lang="en-GB" sz="20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rgbClr val="336699"/>
                          </a:solidFill>
                        </a:rPr>
                        <a:t>10.9</a:t>
                      </a:r>
                      <a:endParaRPr lang="en-GB" sz="20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</a:tr>
              <a:tr h="285704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rgbClr val="336699"/>
                          </a:solidFill>
                        </a:rPr>
                        <a:t>Newton balance</a:t>
                      </a:r>
                      <a:endParaRPr lang="en-GB" sz="20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rgbClr val="336699"/>
                          </a:solidFill>
                        </a:rPr>
                        <a:t>1.3</a:t>
                      </a:r>
                      <a:endParaRPr lang="en-GB" sz="20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rgbClr val="336699"/>
                          </a:solidFill>
                        </a:rPr>
                        <a:t>0.145</a:t>
                      </a:r>
                      <a:endParaRPr lang="en-GB" sz="20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rgbClr val="336699"/>
                          </a:solidFill>
                        </a:rPr>
                        <a:t>9.0</a:t>
                      </a:r>
                      <a:endParaRPr lang="en-GB" sz="20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</a:tr>
              <a:tr h="285704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rgbClr val="336699"/>
                          </a:solidFill>
                        </a:rPr>
                        <a:t>Goggles</a:t>
                      </a:r>
                      <a:endParaRPr lang="en-GB" sz="20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rgbClr val="336699"/>
                          </a:solidFill>
                        </a:rPr>
                        <a:t>0.6</a:t>
                      </a:r>
                      <a:endParaRPr lang="en-GB" sz="20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rgbClr val="336699"/>
                          </a:solidFill>
                        </a:rPr>
                        <a:t>0.06</a:t>
                      </a:r>
                      <a:endParaRPr lang="en-GB" sz="20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rgbClr val="336699"/>
                          </a:solidFill>
                        </a:rPr>
                        <a:t>10</a:t>
                      </a:r>
                      <a:endParaRPr lang="en-GB" sz="20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</a:tr>
              <a:tr h="285704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rgbClr val="336699"/>
                          </a:solidFill>
                        </a:rPr>
                        <a:t>Trolley</a:t>
                      </a:r>
                      <a:endParaRPr lang="en-GB" sz="20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rgbClr val="336699"/>
                          </a:solidFill>
                        </a:rPr>
                        <a:t>8.3</a:t>
                      </a:r>
                      <a:endParaRPr lang="en-GB" sz="20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rgbClr val="336699"/>
                          </a:solidFill>
                        </a:rPr>
                        <a:t>0.870</a:t>
                      </a:r>
                      <a:endParaRPr lang="en-GB" sz="20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rgbClr val="336699"/>
                          </a:solidFill>
                        </a:rPr>
                        <a:t>9.5</a:t>
                      </a:r>
                      <a:endParaRPr lang="en-GB" sz="20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</a:tr>
              <a:tr h="285704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rgbClr val="336699"/>
                          </a:solidFill>
                        </a:rPr>
                        <a:t>Craig</a:t>
                      </a:r>
                      <a:endParaRPr lang="en-GB" sz="20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rgbClr val="336699"/>
                          </a:solidFill>
                        </a:rPr>
                        <a:t>630</a:t>
                      </a:r>
                      <a:endParaRPr lang="en-GB" sz="20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rgbClr val="336699"/>
                          </a:solidFill>
                        </a:rPr>
                        <a:t>63</a:t>
                      </a:r>
                      <a:endParaRPr lang="en-GB" sz="20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rgbClr val="336699"/>
                          </a:solidFill>
                        </a:rPr>
                        <a:t>10.3</a:t>
                      </a:r>
                      <a:endParaRPr lang="en-GB" sz="20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3798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Newton’s Laws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u="sng" dirty="0" smtClean="0">
                <a:solidFill>
                  <a:srgbClr val="336699"/>
                </a:solidFill>
              </a:rPr>
              <a:t>Forces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Forces can be detected when they </a:t>
            </a:r>
            <a:r>
              <a:rPr lang="en-GB" b="1" dirty="0" smtClean="0">
                <a:solidFill>
                  <a:srgbClr val="336699"/>
                </a:solidFill>
              </a:rPr>
              <a:t>change the direction </a:t>
            </a:r>
            <a:r>
              <a:rPr lang="en-GB" dirty="0" smtClean="0">
                <a:solidFill>
                  <a:srgbClr val="336699"/>
                </a:solidFill>
              </a:rPr>
              <a:t>of an object.</a:t>
            </a:r>
          </a:p>
          <a:p>
            <a:pPr marL="0" indent="0" algn="ctr">
              <a:buNone/>
            </a:pPr>
            <a:endParaRPr lang="en-GB" dirty="0">
              <a:solidFill>
                <a:srgbClr val="336699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5973" y="2794064"/>
            <a:ext cx="5071872" cy="3382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01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Newton’s Laws – Weight and Mass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>
                <a:solidFill>
                  <a:srgbClr val="336699"/>
                </a:solidFill>
              </a:rPr>
              <a:t>Weight to mass ratio is known as gravitational field strength (</a:t>
            </a:r>
            <a:r>
              <a:rPr lang="en-GB" b="1" dirty="0" smtClean="0">
                <a:solidFill>
                  <a:srgbClr val="336699"/>
                </a:solidFill>
              </a:rPr>
              <a:t>gfs).</a:t>
            </a:r>
          </a:p>
          <a:p>
            <a:pPr marL="0" indent="0">
              <a:buNone/>
            </a:pPr>
            <a:endParaRPr lang="en-GB" dirty="0">
              <a:solidFill>
                <a:srgbClr val="336699"/>
              </a:solidFill>
            </a:endParaRPr>
          </a:p>
          <a:p>
            <a:pPr marL="0" indent="0">
              <a:buNone/>
            </a:pPr>
            <a:r>
              <a:rPr lang="en-GB" b="1" dirty="0" smtClean="0">
                <a:solidFill>
                  <a:srgbClr val="336699"/>
                </a:solidFill>
              </a:rPr>
              <a:t>gfs</a:t>
            </a:r>
            <a:r>
              <a:rPr lang="en-GB" dirty="0" smtClean="0">
                <a:solidFill>
                  <a:srgbClr val="336699"/>
                </a:solidFill>
              </a:rPr>
              <a:t> </a:t>
            </a:r>
            <a:r>
              <a:rPr lang="en-GB" dirty="0">
                <a:solidFill>
                  <a:srgbClr val="336699"/>
                </a:solidFill>
              </a:rPr>
              <a:t>is defined as the </a:t>
            </a:r>
            <a:r>
              <a:rPr lang="en-GB" b="1" dirty="0" smtClean="0">
                <a:solidFill>
                  <a:srgbClr val="336699"/>
                </a:solidFill>
              </a:rPr>
              <a:t>weight </a:t>
            </a:r>
            <a:r>
              <a:rPr lang="en-GB" b="1" dirty="0">
                <a:solidFill>
                  <a:srgbClr val="336699"/>
                </a:solidFill>
              </a:rPr>
              <a:t>per </a:t>
            </a:r>
            <a:r>
              <a:rPr lang="en-GB" b="1" dirty="0" smtClean="0">
                <a:solidFill>
                  <a:srgbClr val="336699"/>
                </a:solidFill>
              </a:rPr>
              <a:t>unit mass</a:t>
            </a:r>
            <a:r>
              <a:rPr lang="en-GB" dirty="0" smtClean="0">
                <a:solidFill>
                  <a:srgbClr val="336699"/>
                </a:solidFill>
              </a:rPr>
              <a:t>.</a:t>
            </a:r>
          </a:p>
          <a:p>
            <a:pPr marL="0" indent="0">
              <a:buNone/>
            </a:pPr>
            <a:endParaRPr lang="en-GB" dirty="0">
              <a:solidFill>
                <a:srgbClr val="336699"/>
              </a:solidFill>
            </a:endParaRP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For planet </a:t>
            </a:r>
            <a:r>
              <a:rPr lang="en-GB" b="1" dirty="0" smtClean="0">
                <a:solidFill>
                  <a:srgbClr val="336699"/>
                </a:solidFill>
              </a:rPr>
              <a:t>Earth</a:t>
            </a:r>
            <a:r>
              <a:rPr lang="en-GB" dirty="0" smtClean="0">
                <a:solidFill>
                  <a:srgbClr val="336699"/>
                </a:solidFill>
              </a:rPr>
              <a:t> the gfs is quoted as </a:t>
            </a:r>
            <a:r>
              <a:rPr lang="en-GB" b="1" dirty="0" smtClean="0">
                <a:solidFill>
                  <a:srgbClr val="336699"/>
                </a:solidFill>
              </a:rPr>
              <a:t>9.8 Nkg</a:t>
            </a:r>
            <a:r>
              <a:rPr lang="en-GB" b="1" baseline="30000" dirty="0" smtClean="0">
                <a:solidFill>
                  <a:srgbClr val="336699"/>
                </a:solidFill>
              </a:rPr>
              <a:t>-1</a:t>
            </a:r>
            <a:r>
              <a:rPr lang="en-GB" b="1" dirty="0" smtClean="0">
                <a:solidFill>
                  <a:srgbClr val="336699"/>
                </a:solidFill>
              </a:rPr>
              <a:t>.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This means that there is a downwards force of 9.8 N acting per one </a:t>
            </a:r>
            <a:r>
              <a:rPr lang="en-GB" dirty="0">
                <a:solidFill>
                  <a:srgbClr val="336699"/>
                </a:solidFill>
              </a:rPr>
              <a:t>kilogram of </a:t>
            </a:r>
            <a:r>
              <a:rPr lang="en-GB" dirty="0" smtClean="0">
                <a:solidFill>
                  <a:srgbClr val="336699"/>
                </a:solidFill>
              </a:rPr>
              <a:t>mass. </a:t>
            </a:r>
            <a:endParaRPr lang="en-GB" dirty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408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Newton’s Laws – Weight and Mass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rgbClr val="336699"/>
                </a:solidFill>
              </a:rPr>
              <a:t>g</a:t>
            </a:r>
            <a:r>
              <a:rPr lang="en-GB" dirty="0" smtClean="0">
                <a:solidFill>
                  <a:srgbClr val="336699"/>
                </a:solidFill>
              </a:rPr>
              <a:t>fs can vary depending on where you are on the surface of Earth.</a:t>
            </a:r>
          </a:p>
          <a:p>
            <a:pPr marL="0" indent="0">
              <a:buNone/>
            </a:pPr>
            <a:endParaRPr lang="en-GB" dirty="0">
              <a:solidFill>
                <a:srgbClr val="336699"/>
              </a:solidFill>
            </a:endParaRPr>
          </a:p>
          <a:p>
            <a:pPr marL="0" indent="0">
              <a:buNone/>
            </a:pPr>
            <a:r>
              <a:rPr lang="en-GB" b="1" dirty="0" smtClean="0">
                <a:solidFill>
                  <a:srgbClr val="336699"/>
                </a:solidFill>
              </a:rPr>
              <a:t>Altitude and latitude </a:t>
            </a:r>
            <a:r>
              <a:rPr lang="en-GB" dirty="0" smtClean="0">
                <a:solidFill>
                  <a:srgbClr val="336699"/>
                </a:solidFill>
              </a:rPr>
              <a:t>make a big difference.</a:t>
            </a:r>
          </a:p>
          <a:p>
            <a:pPr marL="0" indent="0">
              <a:buNone/>
            </a:pPr>
            <a:endParaRPr lang="en-GB" dirty="0">
              <a:solidFill>
                <a:srgbClr val="336699"/>
              </a:solidFill>
            </a:endParaRP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Try to find out where the gfs is greatest and least on the surface of Earth. 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227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Newton’s Laws – Weight and Mass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dirty="0">
                <a:solidFill>
                  <a:srgbClr val="336699"/>
                </a:solidFill>
              </a:rPr>
              <a:t>Weight can be calculated by using the equation</a:t>
            </a:r>
            <a:r>
              <a:rPr lang="en-GB" sz="2400" dirty="0" smtClean="0">
                <a:solidFill>
                  <a:srgbClr val="336699"/>
                </a:solidFill>
              </a:rPr>
              <a:t>:</a:t>
            </a:r>
          </a:p>
          <a:p>
            <a:pPr marL="0" indent="0">
              <a:buNone/>
            </a:pPr>
            <a:endParaRPr lang="en-GB" sz="2400" dirty="0">
              <a:solidFill>
                <a:srgbClr val="336699"/>
              </a:solidFill>
            </a:endParaRPr>
          </a:p>
          <a:p>
            <a:pPr marL="0" indent="0" algn="ctr">
              <a:buNone/>
            </a:pPr>
            <a:r>
              <a:rPr lang="en-GB" sz="3600" dirty="0">
                <a:solidFill>
                  <a:srgbClr val="336699"/>
                </a:solidFill>
              </a:rPr>
              <a:t>W = </a:t>
            </a:r>
            <a:r>
              <a:rPr lang="en-GB" sz="3600" dirty="0" smtClean="0">
                <a:solidFill>
                  <a:srgbClr val="336699"/>
                </a:solidFill>
              </a:rPr>
              <a:t>mg</a:t>
            </a:r>
          </a:p>
          <a:p>
            <a:pPr marL="0" indent="0" algn="ctr">
              <a:buNone/>
            </a:pPr>
            <a:endParaRPr lang="en-GB" sz="3600" dirty="0">
              <a:solidFill>
                <a:srgbClr val="336699"/>
              </a:solidFill>
            </a:endParaRPr>
          </a:p>
          <a:p>
            <a:pPr marL="0" indent="0">
              <a:buNone/>
            </a:pPr>
            <a:r>
              <a:rPr lang="en-GB" sz="2400" dirty="0">
                <a:solidFill>
                  <a:srgbClr val="336699"/>
                </a:solidFill>
              </a:rPr>
              <a:t>where,</a:t>
            </a:r>
          </a:p>
          <a:p>
            <a:pPr marL="0" indent="0">
              <a:buNone/>
            </a:pPr>
            <a:r>
              <a:rPr lang="en-GB" sz="2400" dirty="0">
                <a:solidFill>
                  <a:srgbClr val="336699"/>
                </a:solidFill>
              </a:rPr>
              <a:t>W is weight measured in </a:t>
            </a:r>
            <a:r>
              <a:rPr lang="en-GB" sz="2400" dirty="0" err="1" smtClean="0">
                <a:solidFill>
                  <a:srgbClr val="336699"/>
                </a:solidFill>
              </a:rPr>
              <a:t>Newtons</a:t>
            </a:r>
            <a:r>
              <a:rPr lang="en-GB" sz="2400" dirty="0" smtClean="0">
                <a:solidFill>
                  <a:srgbClr val="336699"/>
                </a:solidFill>
              </a:rPr>
              <a:t> (</a:t>
            </a:r>
            <a:r>
              <a:rPr lang="en-GB" sz="2400" dirty="0">
                <a:solidFill>
                  <a:srgbClr val="336699"/>
                </a:solidFill>
              </a:rPr>
              <a:t>N)</a:t>
            </a:r>
          </a:p>
          <a:p>
            <a:pPr marL="0" indent="0">
              <a:buNone/>
            </a:pPr>
            <a:r>
              <a:rPr lang="en-GB" sz="2400" dirty="0">
                <a:solidFill>
                  <a:srgbClr val="336699"/>
                </a:solidFill>
              </a:rPr>
              <a:t>m is mass measured in </a:t>
            </a:r>
            <a:r>
              <a:rPr lang="en-GB" sz="2400" dirty="0" smtClean="0">
                <a:solidFill>
                  <a:srgbClr val="336699"/>
                </a:solidFill>
              </a:rPr>
              <a:t>kilograms (</a:t>
            </a:r>
            <a:r>
              <a:rPr lang="en-GB" sz="2400" dirty="0">
                <a:solidFill>
                  <a:srgbClr val="336699"/>
                </a:solidFill>
              </a:rPr>
              <a:t>kg)</a:t>
            </a:r>
          </a:p>
          <a:p>
            <a:pPr marL="0" indent="0">
              <a:buNone/>
            </a:pPr>
            <a:r>
              <a:rPr lang="en-GB" sz="2400" dirty="0">
                <a:solidFill>
                  <a:srgbClr val="336699"/>
                </a:solidFill>
              </a:rPr>
              <a:t>g is gravitational field strength measured in </a:t>
            </a:r>
            <a:r>
              <a:rPr lang="en-GB" sz="2400" dirty="0" err="1">
                <a:solidFill>
                  <a:srgbClr val="336699"/>
                </a:solidFill>
              </a:rPr>
              <a:t>Newtons</a:t>
            </a:r>
            <a:r>
              <a:rPr lang="en-GB" sz="2400" dirty="0">
                <a:solidFill>
                  <a:srgbClr val="336699"/>
                </a:solidFill>
              </a:rPr>
              <a:t> per kilogram(Nkg</a:t>
            </a:r>
            <a:r>
              <a:rPr lang="en-GB" sz="2400" b="1" baseline="30000" dirty="0">
                <a:solidFill>
                  <a:srgbClr val="336699"/>
                </a:solidFill>
              </a:rPr>
              <a:t>-</a:t>
            </a:r>
            <a:r>
              <a:rPr lang="en-GB" sz="2400" baseline="30000" dirty="0">
                <a:solidFill>
                  <a:srgbClr val="336699"/>
                </a:solidFill>
              </a:rPr>
              <a:t>1</a:t>
            </a:r>
            <a:r>
              <a:rPr lang="en-GB" sz="2400" dirty="0">
                <a:solidFill>
                  <a:srgbClr val="336699"/>
                </a:solidFill>
              </a:rPr>
              <a:t>)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991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Newton’s Laws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This equation can also be written as a triangle:</a:t>
            </a:r>
          </a:p>
          <a:p>
            <a:pPr marL="0" indent="0" algn="ctr">
              <a:buNone/>
            </a:pPr>
            <a:endParaRPr lang="en-GB" dirty="0" smtClean="0">
              <a:solidFill>
                <a:srgbClr val="336699"/>
              </a:solidFill>
            </a:endParaRPr>
          </a:p>
          <a:p>
            <a:pPr marL="0" indent="0" algn="ctr">
              <a:buNone/>
            </a:pPr>
            <a:endParaRPr lang="en-GB" dirty="0">
              <a:solidFill>
                <a:srgbClr val="336699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283" y="2211006"/>
            <a:ext cx="6222380" cy="373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73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Newton’s Laws – Weight and Mass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u="sng" dirty="0" smtClean="0">
                <a:solidFill>
                  <a:srgbClr val="336699"/>
                </a:solidFill>
              </a:rPr>
              <a:t>Example One</a:t>
            </a:r>
          </a:p>
          <a:p>
            <a:pPr marL="0" indent="0">
              <a:buNone/>
            </a:pPr>
            <a:r>
              <a:rPr lang="en-GB" dirty="0">
                <a:solidFill>
                  <a:srgbClr val="336699"/>
                </a:solidFill>
              </a:rPr>
              <a:t>Craig, mass </a:t>
            </a:r>
            <a:r>
              <a:rPr lang="en-GB" dirty="0" smtClean="0">
                <a:solidFill>
                  <a:srgbClr val="336699"/>
                </a:solidFill>
              </a:rPr>
              <a:t>50 kg</a:t>
            </a:r>
            <a:r>
              <a:rPr lang="en-GB" dirty="0">
                <a:solidFill>
                  <a:srgbClr val="336699"/>
                </a:solidFill>
              </a:rPr>
              <a:t>, visits Mars which has a gfs of </a:t>
            </a:r>
            <a:r>
              <a:rPr lang="en-GB" dirty="0" smtClean="0">
                <a:solidFill>
                  <a:srgbClr val="336699"/>
                </a:solidFill>
              </a:rPr>
              <a:t>4 Nkg</a:t>
            </a:r>
            <a:r>
              <a:rPr lang="en-GB" baseline="30000" dirty="0" smtClean="0">
                <a:solidFill>
                  <a:srgbClr val="336699"/>
                </a:solidFill>
              </a:rPr>
              <a:t>-1</a:t>
            </a:r>
            <a:r>
              <a:rPr lang="en-GB" dirty="0">
                <a:solidFill>
                  <a:srgbClr val="336699"/>
                </a:solidFill>
              </a:rPr>
              <a:t>.</a:t>
            </a:r>
          </a:p>
          <a:p>
            <a:pPr marL="0" indent="0">
              <a:buNone/>
            </a:pPr>
            <a:r>
              <a:rPr lang="en-GB" b="1" dirty="0">
                <a:solidFill>
                  <a:srgbClr val="336699"/>
                </a:solidFill>
              </a:rPr>
              <a:t>a)</a:t>
            </a:r>
            <a:r>
              <a:rPr lang="en-GB" dirty="0">
                <a:solidFill>
                  <a:srgbClr val="336699"/>
                </a:solidFill>
              </a:rPr>
              <a:t> State his mass on </a:t>
            </a:r>
            <a:r>
              <a:rPr lang="en-GB" dirty="0" smtClean="0">
                <a:solidFill>
                  <a:srgbClr val="336699"/>
                </a:solidFill>
              </a:rPr>
              <a:t>Mars.            </a:t>
            </a:r>
            <a:r>
              <a:rPr lang="en-GB" b="1" dirty="0" smtClean="0">
                <a:solidFill>
                  <a:srgbClr val="336699"/>
                </a:solidFill>
              </a:rPr>
              <a:t>b</a:t>
            </a:r>
            <a:r>
              <a:rPr lang="en-GB" b="1" dirty="0">
                <a:solidFill>
                  <a:srgbClr val="336699"/>
                </a:solidFill>
              </a:rPr>
              <a:t>)</a:t>
            </a:r>
            <a:r>
              <a:rPr lang="en-GB" dirty="0">
                <a:solidFill>
                  <a:srgbClr val="336699"/>
                </a:solidFill>
              </a:rPr>
              <a:t> Calculate his weight on Mars</a:t>
            </a:r>
            <a:r>
              <a:rPr lang="en-GB" dirty="0" smtClean="0">
                <a:solidFill>
                  <a:srgbClr val="336699"/>
                </a:solidFill>
              </a:rPr>
              <a:t>.</a:t>
            </a:r>
          </a:p>
          <a:p>
            <a:pPr marL="0" indent="0">
              <a:buNone/>
            </a:pPr>
            <a:r>
              <a:rPr lang="en-GB" b="1" u="sng" dirty="0" smtClean="0">
                <a:solidFill>
                  <a:srgbClr val="336699"/>
                </a:solidFill>
              </a:rPr>
              <a:t>Solution</a:t>
            </a:r>
          </a:p>
          <a:p>
            <a:pPr marL="514350" indent="-514350">
              <a:buAutoNum type="alphaLcParenR"/>
            </a:pPr>
            <a:r>
              <a:rPr lang="en-GB" dirty="0" smtClean="0">
                <a:solidFill>
                  <a:srgbClr val="336699"/>
                </a:solidFill>
              </a:rPr>
              <a:t>50 kg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b)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W = m x g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W = 50 x 4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W = 200 N</a:t>
            </a:r>
            <a:endParaRPr lang="en-GB" dirty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9444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Newton’s Laws – Weight and Mass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b="1" u="sng" dirty="0" smtClean="0">
                <a:solidFill>
                  <a:srgbClr val="336699"/>
                </a:solidFill>
              </a:rPr>
              <a:t>Example Two</a:t>
            </a:r>
          </a:p>
          <a:p>
            <a:pPr marL="0" indent="0">
              <a:buNone/>
            </a:pPr>
            <a:r>
              <a:rPr lang="en-GB" dirty="0">
                <a:solidFill>
                  <a:srgbClr val="336699"/>
                </a:solidFill>
              </a:rPr>
              <a:t>Ross wins a trip to the Moon which has a gfs of </a:t>
            </a:r>
            <a:r>
              <a:rPr lang="en-GB" dirty="0" smtClean="0">
                <a:solidFill>
                  <a:srgbClr val="336699"/>
                </a:solidFill>
              </a:rPr>
              <a:t>1.6 Nkg</a:t>
            </a:r>
            <a:r>
              <a:rPr lang="en-GB" baseline="30000" dirty="0" smtClean="0">
                <a:solidFill>
                  <a:srgbClr val="336699"/>
                </a:solidFill>
              </a:rPr>
              <a:t>-1</a:t>
            </a:r>
            <a:r>
              <a:rPr lang="en-GB" dirty="0">
                <a:solidFill>
                  <a:srgbClr val="336699"/>
                </a:solidFill>
              </a:rPr>
              <a:t>. His weight on the moon is </a:t>
            </a:r>
            <a:r>
              <a:rPr lang="en-GB" dirty="0" smtClean="0">
                <a:solidFill>
                  <a:srgbClr val="336699"/>
                </a:solidFill>
              </a:rPr>
              <a:t>72 N</a:t>
            </a:r>
            <a:r>
              <a:rPr lang="en-GB" dirty="0">
                <a:solidFill>
                  <a:srgbClr val="336699"/>
                </a:solidFill>
              </a:rPr>
              <a:t>.</a:t>
            </a:r>
          </a:p>
          <a:p>
            <a:pPr marL="0" indent="0">
              <a:buNone/>
            </a:pPr>
            <a:r>
              <a:rPr lang="en-GB" b="1" dirty="0">
                <a:solidFill>
                  <a:srgbClr val="336699"/>
                </a:solidFill>
              </a:rPr>
              <a:t>a) </a:t>
            </a:r>
            <a:r>
              <a:rPr lang="en-GB" dirty="0">
                <a:solidFill>
                  <a:srgbClr val="336699"/>
                </a:solidFill>
              </a:rPr>
              <a:t>Calculate his mass on the </a:t>
            </a:r>
            <a:r>
              <a:rPr lang="en-GB" dirty="0" smtClean="0">
                <a:solidFill>
                  <a:srgbClr val="336699"/>
                </a:solidFill>
              </a:rPr>
              <a:t>moon.            </a:t>
            </a:r>
            <a:r>
              <a:rPr lang="en-GB" b="1" dirty="0" smtClean="0">
                <a:solidFill>
                  <a:srgbClr val="336699"/>
                </a:solidFill>
              </a:rPr>
              <a:t>b</a:t>
            </a:r>
            <a:r>
              <a:rPr lang="en-GB" b="1" dirty="0">
                <a:solidFill>
                  <a:srgbClr val="336699"/>
                </a:solidFill>
              </a:rPr>
              <a:t>)</a:t>
            </a:r>
            <a:r>
              <a:rPr lang="en-GB" dirty="0">
                <a:solidFill>
                  <a:srgbClr val="336699"/>
                </a:solidFill>
              </a:rPr>
              <a:t> State his mass on Earth.</a:t>
            </a:r>
          </a:p>
          <a:p>
            <a:pPr marL="0" indent="0">
              <a:buNone/>
            </a:pPr>
            <a:r>
              <a:rPr lang="en-GB" b="1" u="sng" dirty="0" smtClean="0">
                <a:solidFill>
                  <a:srgbClr val="336699"/>
                </a:solidFill>
              </a:rPr>
              <a:t>Solution</a:t>
            </a:r>
          </a:p>
          <a:p>
            <a:pPr marL="0" indent="0">
              <a:buNone/>
            </a:pPr>
            <a:r>
              <a:rPr lang="en-GB" b="1" dirty="0" smtClean="0">
                <a:solidFill>
                  <a:srgbClr val="336699"/>
                </a:solidFill>
              </a:rPr>
              <a:t>a)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W = m x g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72 = m x 1.6</a:t>
            </a:r>
          </a:p>
          <a:p>
            <a:pPr marL="0" indent="0">
              <a:buNone/>
            </a:pPr>
            <a:r>
              <a:rPr lang="en-GB" dirty="0">
                <a:solidFill>
                  <a:srgbClr val="336699"/>
                </a:solidFill>
              </a:rPr>
              <a:t>m</a:t>
            </a:r>
            <a:r>
              <a:rPr lang="en-GB" dirty="0" smtClean="0">
                <a:solidFill>
                  <a:srgbClr val="336699"/>
                </a:solidFill>
              </a:rPr>
              <a:t> = 72 / 1.6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m = 45 kg</a:t>
            </a:r>
          </a:p>
          <a:p>
            <a:pPr marL="0" indent="0">
              <a:buNone/>
            </a:pPr>
            <a:r>
              <a:rPr lang="en-GB" b="1" dirty="0" smtClean="0">
                <a:solidFill>
                  <a:srgbClr val="336699"/>
                </a:solidFill>
              </a:rPr>
              <a:t>b)</a:t>
            </a:r>
            <a:r>
              <a:rPr lang="en-GB" dirty="0" smtClean="0">
                <a:solidFill>
                  <a:srgbClr val="336699"/>
                </a:solidFill>
              </a:rPr>
              <a:t> 45kg</a:t>
            </a:r>
            <a:endParaRPr lang="en-GB" dirty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1169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Newton’s Laws – Weight and Mass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b="1" u="sng" dirty="0" smtClean="0">
                <a:solidFill>
                  <a:srgbClr val="336699"/>
                </a:solidFill>
              </a:rPr>
              <a:t>Example Three</a:t>
            </a:r>
          </a:p>
          <a:p>
            <a:pPr marL="0" indent="0">
              <a:buNone/>
            </a:pPr>
            <a:r>
              <a:rPr lang="en-GB" dirty="0">
                <a:solidFill>
                  <a:srgbClr val="336699"/>
                </a:solidFill>
              </a:rPr>
              <a:t>Mr Downie takes a trip to space but crash lands his spaceship. Mr </a:t>
            </a:r>
            <a:r>
              <a:rPr lang="en-GB" dirty="0" err="1">
                <a:solidFill>
                  <a:srgbClr val="336699"/>
                </a:solidFill>
              </a:rPr>
              <a:t>Downie’s</a:t>
            </a:r>
            <a:r>
              <a:rPr lang="en-GB" dirty="0">
                <a:solidFill>
                  <a:srgbClr val="336699"/>
                </a:solidFill>
              </a:rPr>
              <a:t> mass on Earth is </a:t>
            </a:r>
            <a:r>
              <a:rPr lang="en-GB" dirty="0" smtClean="0">
                <a:solidFill>
                  <a:srgbClr val="336699"/>
                </a:solidFill>
              </a:rPr>
              <a:t>65 kg </a:t>
            </a:r>
            <a:r>
              <a:rPr lang="en-GB" dirty="0">
                <a:solidFill>
                  <a:srgbClr val="336699"/>
                </a:solidFill>
              </a:rPr>
              <a:t>and his weight when he crashes is </a:t>
            </a:r>
            <a:r>
              <a:rPr lang="en-GB" dirty="0" smtClean="0">
                <a:solidFill>
                  <a:srgbClr val="336699"/>
                </a:solidFill>
              </a:rPr>
              <a:t>715 N</a:t>
            </a:r>
            <a:r>
              <a:rPr lang="en-GB" dirty="0">
                <a:solidFill>
                  <a:srgbClr val="336699"/>
                </a:solidFill>
              </a:rPr>
              <a:t>. Determine on which planet he crashes</a:t>
            </a:r>
            <a:r>
              <a:rPr lang="en-GB" dirty="0" smtClean="0">
                <a:solidFill>
                  <a:srgbClr val="336699"/>
                </a:solidFill>
              </a:rPr>
              <a:t>.</a:t>
            </a:r>
          </a:p>
          <a:p>
            <a:pPr marL="0" indent="0">
              <a:buNone/>
            </a:pPr>
            <a:r>
              <a:rPr lang="en-GB" b="1" u="sng" dirty="0" smtClean="0">
                <a:solidFill>
                  <a:srgbClr val="336699"/>
                </a:solidFill>
              </a:rPr>
              <a:t>Solution</a:t>
            </a:r>
            <a:endParaRPr lang="en-GB" dirty="0" smtClean="0">
              <a:solidFill>
                <a:srgbClr val="336699"/>
              </a:solidFill>
            </a:endParaRP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W = m x g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715 = 65 x g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g = 715 / 65</a:t>
            </a:r>
          </a:p>
          <a:p>
            <a:pPr marL="0" indent="0">
              <a:buNone/>
            </a:pPr>
            <a:r>
              <a:rPr lang="en-GB" dirty="0">
                <a:solidFill>
                  <a:srgbClr val="336699"/>
                </a:solidFill>
              </a:rPr>
              <a:t>g</a:t>
            </a:r>
            <a:r>
              <a:rPr lang="en-GB" dirty="0" smtClean="0">
                <a:solidFill>
                  <a:srgbClr val="336699"/>
                </a:solidFill>
              </a:rPr>
              <a:t> = 11 Nkg</a:t>
            </a:r>
            <a:r>
              <a:rPr lang="en-GB" baseline="30000" dirty="0" smtClean="0">
                <a:solidFill>
                  <a:srgbClr val="336699"/>
                </a:solidFill>
              </a:rPr>
              <a:t>-1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By looking up a Physics data sheet the planet must be Neptune. </a:t>
            </a:r>
            <a:r>
              <a:rPr lang="en-GB" dirty="0" smtClean="0"/>
              <a:t> 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2643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Newton’s Laws – Weight and Mass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Copy and complete the following table:</a:t>
            </a:r>
          </a:p>
          <a:p>
            <a:pPr marL="0" indent="0">
              <a:buNone/>
            </a:pPr>
            <a:endParaRPr lang="en-GB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5303623"/>
              </p:ext>
            </p:extLst>
          </p:nvPr>
        </p:nvGraphicFramePr>
        <p:xfrm>
          <a:off x="2032000" y="2519262"/>
          <a:ext cx="8127999" cy="3200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09333"/>
                <a:gridCol w="2709333"/>
                <a:gridCol w="2709333"/>
              </a:tblGrid>
              <a:tr h="413213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rgbClr val="336699"/>
                          </a:solidFill>
                        </a:rPr>
                        <a:t>Weight (N)</a:t>
                      </a:r>
                      <a:endParaRPr lang="en-GB" sz="2400" b="1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rgbClr val="336699"/>
                          </a:solidFill>
                        </a:rPr>
                        <a:t>Mass (kg)</a:t>
                      </a:r>
                      <a:endParaRPr lang="en-GB" sz="2400" b="1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rgbClr val="336699"/>
                          </a:solidFill>
                        </a:rPr>
                        <a:t>gfs (Nkg</a:t>
                      </a:r>
                      <a:r>
                        <a:rPr lang="en-GB" sz="2400" b="1" baseline="30000" dirty="0" smtClean="0">
                          <a:solidFill>
                            <a:srgbClr val="336699"/>
                          </a:solidFill>
                        </a:rPr>
                        <a:t>-1</a:t>
                      </a:r>
                      <a:r>
                        <a:rPr lang="en-GB" sz="2400" b="1" dirty="0" smtClean="0">
                          <a:solidFill>
                            <a:srgbClr val="336699"/>
                          </a:solidFill>
                        </a:rPr>
                        <a:t>)</a:t>
                      </a:r>
                      <a:endParaRPr lang="en-GB" sz="2400" b="1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</a:tr>
              <a:tr h="413213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rgbClr val="336699"/>
                          </a:solidFill>
                        </a:rPr>
                        <a:t>50</a:t>
                      </a:r>
                      <a:endParaRPr lang="en-GB" sz="24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rgbClr val="336699"/>
                          </a:solidFill>
                        </a:rPr>
                        <a:t>9</a:t>
                      </a:r>
                      <a:endParaRPr lang="en-GB" sz="24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</a:tr>
              <a:tr h="413213"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rgbClr val="336699"/>
                          </a:solidFill>
                        </a:rPr>
                        <a:t>35</a:t>
                      </a:r>
                      <a:endParaRPr lang="en-GB" sz="24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rgbClr val="336699"/>
                          </a:solidFill>
                        </a:rPr>
                        <a:t>6</a:t>
                      </a:r>
                      <a:endParaRPr lang="en-GB" sz="24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</a:tr>
              <a:tr h="413213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rgbClr val="336699"/>
                          </a:solidFill>
                        </a:rPr>
                        <a:t>92.5</a:t>
                      </a:r>
                      <a:endParaRPr lang="en-GB" sz="24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rgbClr val="336699"/>
                          </a:solidFill>
                        </a:rPr>
                        <a:t>3.7</a:t>
                      </a:r>
                      <a:endParaRPr lang="en-GB" sz="24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</a:tr>
              <a:tr h="413213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rgbClr val="336699"/>
                          </a:solidFill>
                        </a:rPr>
                        <a:t>356</a:t>
                      </a:r>
                      <a:endParaRPr lang="en-GB" sz="24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rgbClr val="336699"/>
                          </a:solidFill>
                        </a:rPr>
                        <a:t>8.9</a:t>
                      </a:r>
                      <a:endParaRPr lang="en-GB" sz="24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</a:tr>
              <a:tr h="413213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rgbClr val="336699"/>
                          </a:solidFill>
                        </a:rPr>
                        <a:t>115</a:t>
                      </a:r>
                      <a:endParaRPr lang="en-GB" sz="24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rgbClr val="336699"/>
                          </a:solidFill>
                        </a:rPr>
                        <a:t>5</a:t>
                      </a:r>
                      <a:endParaRPr lang="en-GB" sz="24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</a:tr>
              <a:tr h="413213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rgbClr val="336699"/>
                          </a:solidFill>
                        </a:rPr>
                        <a:t>360</a:t>
                      </a:r>
                      <a:endParaRPr lang="en-GB" sz="24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rgbClr val="336699"/>
                          </a:solidFill>
                        </a:rPr>
                        <a:t>40</a:t>
                      </a:r>
                      <a:endParaRPr lang="en-GB" sz="24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9912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Newton’s Laws – Weight and Mass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Copy and complete the following table:</a:t>
            </a:r>
          </a:p>
          <a:p>
            <a:pPr marL="0" indent="0">
              <a:buNone/>
            </a:pPr>
            <a:endParaRPr lang="en-GB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325974"/>
              </p:ext>
            </p:extLst>
          </p:nvPr>
        </p:nvGraphicFramePr>
        <p:xfrm>
          <a:off x="2032000" y="2519262"/>
          <a:ext cx="8127999" cy="3200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09333"/>
                <a:gridCol w="2709333"/>
                <a:gridCol w="2709333"/>
              </a:tblGrid>
              <a:tr h="413213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rgbClr val="336699"/>
                          </a:solidFill>
                        </a:rPr>
                        <a:t>Weight (N)</a:t>
                      </a:r>
                      <a:endParaRPr lang="en-GB" sz="2400" b="1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rgbClr val="336699"/>
                          </a:solidFill>
                        </a:rPr>
                        <a:t>Mass (kg)</a:t>
                      </a:r>
                      <a:endParaRPr lang="en-GB" sz="2400" b="1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rgbClr val="336699"/>
                          </a:solidFill>
                        </a:rPr>
                        <a:t>gfs (Nkg</a:t>
                      </a:r>
                      <a:r>
                        <a:rPr lang="en-GB" sz="2400" b="1" baseline="30000" dirty="0" smtClean="0">
                          <a:solidFill>
                            <a:srgbClr val="336699"/>
                          </a:solidFill>
                        </a:rPr>
                        <a:t>-1</a:t>
                      </a:r>
                      <a:r>
                        <a:rPr lang="en-GB" sz="2400" b="1" dirty="0" smtClean="0">
                          <a:solidFill>
                            <a:srgbClr val="336699"/>
                          </a:solidFill>
                        </a:rPr>
                        <a:t>)</a:t>
                      </a:r>
                      <a:endParaRPr lang="en-GB" sz="2400" b="1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</a:tr>
              <a:tr h="413213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rgbClr val="336699"/>
                          </a:solidFill>
                        </a:rPr>
                        <a:t>450</a:t>
                      </a:r>
                      <a:endParaRPr lang="en-GB" sz="2400" b="1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rgbClr val="336699"/>
                          </a:solidFill>
                        </a:rPr>
                        <a:t>50</a:t>
                      </a:r>
                      <a:endParaRPr lang="en-GB" sz="24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rgbClr val="336699"/>
                          </a:solidFill>
                        </a:rPr>
                        <a:t>9</a:t>
                      </a:r>
                      <a:endParaRPr lang="en-GB" sz="24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</a:tr>
              <a:tr h="413213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rgbClr val="336699"/>
                          </a:solidFill>
                        </a:rPr>
                        <a:t>210</a:t>
                      </a:r>
                      <a:endParaRPr lang="en-GB" sz="2400" b="1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rgbClr val="336699"/>
                          </a:solidFill>
                        </a:rPr>
                        <a:t>35</a:t>
                      </a:r>
                      <a:endParaRPr lang="en-GB" sz="24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rgbClr val="336699"/>
                          </a:solidFill>
                        </a:rPr>
                        <a:t>6</a:t>
                      </a:r>
                      <a:endParaRPr lang="en-GB" sz="24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</a:tr>
              <a:tr h="413213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rgbClr val="336699"/>
                          </a:solidFill>
                        </a:rPr>
                        <a:t>92.5</a:t>
                      </a:r>
                      <a:endParaRPr lang="en-GB" sz="24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rgbClr val="336699"/>
                          </a:solidFill>
                        </a:rPr>
                        <a:t>25</a:t>
                      </a:r>
                      <a:endParaRPr lang="en-GB" sz="2400" b="1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rgbClr val="336699"/>
                          </a:solidFill>
                        </a:rPr>
                        <a:t>3.7</a:t>
                      </a:r>
                      <a:endParaRPr lang="en-GB" sz="24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</a:tr>
              <a:tr h="413213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rgbClr val="336699"/>
                          </a:solidFill>
                        </a:rPr>
                        <a:t>356</a:t>
                      </a:r>
                      <a:endParaRPr lang="en-GB" sz="24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rgbClr val="336699"/>
                          </a:solidFill>
                        </a:rPr>
                        <a:t>40</a:t>
                      </a:r>
                      <a:endParaRPr lang="en-GB" sz="2400" b="1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rgbClr val="336699"/>
                          </a:solidFill>
                        </a:rPr>
                        <a:t>8.9</a:t>
                      </a:r>
                      <a:endParaRPr lang="en-GB" sz="24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</a:tr>
              <a:tr h="413213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rgbClr val="336699"/>
                          </a:solidFill>
                        </a:rPr>
                        <a:t>115</a:t>
                      </a:r>
                      <a:endParaRPr lang="en-GB" sz="24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rgbClr val="336699"/>
                          </a:solidFill>
                        </a:rPr>
                        <a:t>5</a:t>
                      </a:r>
                      <a:endParaRPr lang="en-GB" sz="24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rgbClr val="336699"/>
                          </a:solidFill>
                        </a:rPr>
                        <a:t>23</a:t>
                      </a:r>
                      <a:endParaRPr lang="en-GB" sz="2400" b="1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</a:tr>
              <a:tr h="413213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rgbClr val="336699"/>
                          </a:solidFill>
                        </a:rPr>
                        <a:t>348</a:t>
                      </a:r>
                      <a:endParaRPr lang="en-GB" sz="24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rgbClr val="336699"/>
                          </a:solidFill>
                        </a:rPr>
                        <a:t>40</a:t>
                      </a:r>
                      <a:endParaRPr lang="en-GB" sz="24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rgbClr val="336699"/>
                          </a:solidFill>
                        </a:rPr>
                        <a:t>8.7</a:t>
                      </a:r>
                      <a:endParaRPr lang="en-GB" sz="2400" b="1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6383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Newton’s Laws – Free Fall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When an object is falling freely due to the force of gravity.</a:t>
            </a:r>
          </a:p>
          <a:p>
            <a:pPr marL="0" indent="0" algn="ctr">
              <a:buNone/>
            </a:pPr>
            <a:endParaRPr lang="en-GB" dirty="0">
              <a:solidFill>
                <a:srgbClr val="336699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7015" y="2680590"/>
            <a:ext cx="6155473" cy="335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10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Newton’s Laws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The magnitude (size) of a force can be measured using a </a:t>
            </a:r>
            <a:r>
              <a:rPr lang="en-GB" b="1" dirty="0" smtClean="0">
                <a:solidFill>
                  <a:srgbClr val="336699"/>
                </a:solidFill>
              </a:rPr>
              <a:t>Newton Balance.</a:t>
            </a:r>
          </a:p>
          <a:p>
            <a:pPr marL="0" indent="0" algn="ctr">
              <a:buNone/>
            </a:pPr>
            <a:endParaRPr lang="en-GB" b="1" dirty="0" smtClean="0">
              <a:solidFill>
                <a:srgbClr val="336699"/>
              </a:solidFill>
            </a:endParaRPr>
          </a:p>
          <a:p>
            <a:pPr marL="0" indent="0" algn="ctr">
              <a:buNone/>
            </a:pPr>
            <a:endParaRPr lang="en-GB" b="1" dirty="0">
              <a:solidFill>
                <a:srgbClr val="336699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5400000">
            <a:off x="3842401" y="1912425"/>
            <a:ext cx="3767506" cy="476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95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Newton’s Laws – Terminal Velocity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A constant velocity created when the driving force is balanced by the frictional force.</a:t>
            </a:r>
          </a:p>
          <a:p>
            <a:pPr marL="0" indent="0">
              <a:buNone/>
            </a:pPr>
            <a:endParaRPr lang="en-GB" dirty="0">
              <a:solidFill>
                <a:srgbClr val="336699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3494" y="2772588"/>
            <a:ext cx="6289286" cy="328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072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Newton’s Laws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rgbClr val="336699"/>
                </a:solidFill>
              </a:rPr>
              <a:t>The graph </a:t>
            </a:r>
            <a:r>
              <a:rPr lang="en-GB" dirty="0" smtClean="0">
                <a:solidFill>
                  <a:srgbClr val="336699"/>
                </a:solidFill>
              </a:rPr>
              <a:t>on the next slide shows </a:t>
            </a:r>
            <a:r>
              <a:rPr lang="en-GB" dirty="0">
                <a:solidFill>
                  <a:srgbClr val="336699"/>
                </a:solidFill>
              </a:rPr>
              <a:t>how the velocity of a parachutist varies with time from the start of the jump until they reach the ground. Explain each section of the graph using Newton’s Laws of Motion</a:t>
            </a:r>
            <a:r>
              <a:rPr lang="en-GB" dirty="0" smtClean="0">
                <a:solidFill>
                  <a:srgbClr val="336699"/>
                </a:solidFill>
              </a:rPr>
              <a:t>.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Your explanation should include the terms:</a:t>
            </a:r>
          </a:p>
          <a:p>
            <a:r>
              <a:rPr lang="en-GB" dirty="0" smtClean="0">
                <a:solidFill>
                  <a:srgbClr val="336699"/>
                </a:solidFill>
              </a:rPr>
              <a:t>Balanced</a:t>
            </a:r>
          </a:p>
          <a:p>
            <a:r>
              <a:rPr lang="en-GB" dirty="0" smtClean="0">
                <a:solidFill>
                  <a:srgbClr val="336699"/>
                </a:solidFill>
              </a:rPr>
              <a:t>Unbalanced</a:t>
            </a:r>
          </a:p>
          <a:p>
            <a:r>
              <a:rPr lang="en-GB" dirty="0" smtClean="0">
                <a:solidFill>
                  <a:srgbClr val="336699"/>
                </a:solidFill>
              </a:rPr>
              <a:t>Free Fall</a:t>
            </a:r>
          </a:p>
          <a:p>
            <a:r>
              <a:rPr lang="en-GB" dirty="0" smtClean="0">
                <a:solidFill>
                  <a:srgbClr val="336699"/>
                </a:solidFill>
              </a:rPr>
              <a:t>Terminal Velocity</a:t>
            </a:r>
            <a:endParaRPr lang="en-GB" dirty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858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Newton’s Laws</a:t>
            </a:r>
            <a:endParaRPr lang="en-GB" b="1" dirty="0">
              <a:solidFill>
                <a:srgbClr val="336699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1589" y="1888216"/>
            <a:ext cx="10505782" cy="4019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109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7063" y="747132"/>
            <a:ext cx="10114157" cy="542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69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Newton’s Laws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u="sng" dirty="0" smtClean="0">
                <a:solidFill>
                  <a:srgbClr val="336699"/>
                </a:solidFill>
              </a:rPr>
              <a:t>Section O to A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When the parachutist leaves the aircraft they will be in </a:t>
            </a:r>
            <a:r>
              <a:rPr lang="en-GB" b="1" dirty="0" smtClean="0">
                <a:solidFill>
                  <a:srgbClr val="336699"/>
                </a:solidFill>
              </a:rPr>
              <a:t>free fall</a:t>
            </a:r>
            <a:r>
              <a:rPr lang="en-GB" dirty="0" smtClean="0">
                <a:solidFill>
                  <a:srgbClr val="336699"/>
                </a:solidFill>
              </a:rPr>
              <a:t>.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The frictional force (called air resistance) will be less than weight.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There will be an </a:t>
            </a:r>
            <a:r>
              <a:rPr lang="en-GB" b="1" dirty="0" smtClean="0">
                <a:solidFill>
                  <a:srgbClr val="336699"/>
                </a:solidFill>
              </a:rPr>
              <a:t>unbalanced force </a:t>
            </a:r>
            <a:r>
              <a:rPr lang="en-GB" dirty="0" smtClean="0">
                <a:solidFill>
                  <a:srgbClr val="336699"/>
                </a:solidFill>
              </a:rPr>
              <a:t>acting on the parachutist.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According to </a:t>
            </a:r>
            <a:r>
              <a:rPr lang="en-GB" b="1" dirty="0" smtClean="0">
                <a:solidFill>
                  <a:srgbClr val="336699"/>
                </a:solidFill>
              </a:rPr>
              <a:t>Newton’s Second Law </a:t>
            </a:r>
            <a:r>
              <a:rPr lang="en-GB" dirty="0" smtClean="0">
                <a:solidFill>
                  <a:srgbClr val="336699"/>
                </a:solidFill>
              </a:rPr>
              <a:t>the parachutist will accelerate.</a:t>
            </a:r>
            <a:endParaRPr lang="en-GB" dirty="0">
              <a:solidFill>
                <a:srgbClr val="33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19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3971" y="858644"/>
            <a:ext cx="10069551" cy="526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01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Newton’s Laws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u="sng" dirty="0" smtClean="0">
                <a:solidFill>
                  <a:srgbClr val="336699"/>
                </a:solidFill>
              </a:rPr>
              <a:t>Section A to B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At point A the air resistance has increased to become equal to the weight of the parachutist.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The forces are </a:t>
            </a:r>
            <a:r>
              <a:rPr lang="en-GB" b="1" dirty="0" smtClean="0">
                <a:solidFill>
                  <a:srgbClr val="336699"/>
                </a:solidFill>
              </a:rPr>
              <a:t>balanced</a:t>
            </a:r>
            <a:r>
              <a:rPr lang="en-GB" dirty="0" smtClean="0">
                <a:solidFill>
                  <a:srgbClr val="336699"/>
                </a:solidFill>
              </a:rPr>
              <a:t>. The acceleration is now zero.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According to </a:t>
            </a:r>
            <a:r>
              <a:rPr lang="en-GB" b="1" dirty="0" smtClean="0">
                <a:solidFill>
                  <a:srgbClr val="336699"/>
                </a:solidFill>
              </a:rPr>
              <a:t>Newton’s First Law </a:t>
            </a:r>
            <a:r>
              <a:rPr lang="en-GB" dirty="0" smtClean="0">
                <a:solidFill>
                  <a:srgbClr val="336699"/>
                </a:solidFill>
              </a:rPr>
              <a:t>the parachutist Is travelling with a constant velocity called </a:t>
            </a:r>
            <a:r>
              <a:rPr lang="en-GB" b="1" dirty="0" smtClean="0">
                <a:solidFill>
                  <a:srgbClr val="336699"/>
                </a:solidFill>
              </a:rPr>
              <a:t>terminal velocity</a:t>
            </a:r>
            <a:r>
              <a:rPr lang="en-GB" dirty="0" smtClean="0">
                <a:solidFill>
                  <a:srgbClr val="336699"/>
                </a:solidFill>
              </a:rPr>
              <a:t>.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At point B the parachute is opened.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4309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3610" y="747132"/>
            <a:ext cx="10181063" cy="542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09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Newton’s Laws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u="sng" dirty="0" smtClean="0">
                <a:solidFill>
                  <a:srgbClr val="336699"/>
                </a:solidFill>
              </a:rPr>
              <a:t>Section C to D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There is a rapid increase in air resistance when the parachute is opened. The upwards force is now greater than weight for a short time.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At point C the air resistance and weight have become </a:t>
            </a:r>
            <a:r>
              <a:rPr lang="en-GB" b="1" dirty="0" smtClean="0">
                <a:solidFill>
                  <a:srgbClr val="336699"/>
                </a:solidFill>
              </a:rPr>
              <a:t>balanced </a:t>
            </a:r>
            <a:r>
              <a:rPr lang="en-GB" dirty="0" smtClean="0">
                <a:solidFill>
                  <a:srgbClr val="336699"/>
                </a:solidFill>
              </a:rPr>
              <a:t>again.</a:t>
            </a:r>
          </a:p>
          <a:p>
            <a:pPr marL="0" indent="0">
              <a:buNone/>
            </a:pPr>
            <a:r>
              <a:rPr lang="en-GB" dirty="0">
                <a:solidFill>
                  <a:srgbClr val="336699"/>
                </a:solidFill>
              </a:rPr>
              <a:t>The acceleration is now zero</a:t>
            </a:r>
            <a:r>
              <a:rPr lang="en-GB" dirty="0" smtClean="0">
                <a:solidFill>
                  <a:srgbClr val="336699"/>
                </a:solidFill>
              </a:rPr>
              <a:t>. 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The constant velocity is much lower.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At point D the parachutist reaches the ground.</a:t>
            </a:r>
            <a:endParaRPr lang="en-GB" dirty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1392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Newton’s Laws – Review Questions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 smtClean="0">
                <a:solidFill>
                  <a:srgbClr val="336699"/>
                </a:solidFill>
              </a:rPr>
              <a:t>Q.1.</a:t>
            </a:r>
            <a:r>
              <a:rPr lang="en-GB" dirty="0" smtClean="0">
                <a:solidFill>
                  <a:srgbClr val="336699"/>
                </a:solidFill>
              </a:rPr>
              <a:t> An unbalanced force of 96 </a:t>
            </a:r>
            <a:r>
              <a:rPr lang="en-GB" dirty="0" err="1" smtClean="0">
                <a:solidFill>
                  <a:srgbClr val="336699"/>
                </a:solidFill>
              </a:rPr>
              <a:t>kN</a:t>
            </a:r>
            <a:r>
              <a:rPr lang="en-GB" dirty="0" smtClean="0">
                <a:solidFill>
                  <a:srgbClr val="336699"/>
                </a:solidFill>
              </a:rPr>
              <a:t> acts on train, which accelerates at 1.2 ms</a:t>
            </a:r>
            <a:r>
              <a:rPr lang="en-GB" baseline="30000" dirty="0" smtClean="0">
                <a:solidFill>
                  <a:srgbClr val="336699"/>
                </a:solidFill>
              </a:rPr>
              <a:t>-2</a:t>
            </a:r>
            <a:r>
              <a:rPr lang="en-GB" dirty="0" smtClean="0">
                <a:solidFill>
                  <a:srgbClr val="336699"/>
                </a:solidFill>
              </a:rPr>
              <a:t>. Calculate the mass of the train.</a:t>
            </a:r>
          </a:p>
          <a:p>
            <a:pPr marL="0" indent="0">
              <a:buNone/>
            </a:pPr>
            <a:endParaRPr lang="en-GB" dirty="0" smtClean="0">
              <a:solidFill>
                <a:srgbClr val="336699"/>
              </a:solidFill>
            </a:endParaRPr>
          </a:p>
          <a:p>
            <a:pPr marL="0" indent="0">
              <a:buNone/>
            </a:pPr>
            <a:r>
              <a:rPr lang="en-GB" b="1" dirty="0" smtClean="0">
                <a:solidFill>
                  <a:srgbClr val="336699"/>
                </a:solidFill>
              </a:rPr>
              <a:t>Q.2.</a:t>
            </a:r>
            <a:r>
              <a:rPr lang="en-GB" dirty="0" smtClean="0">
                <a:solidFill>
                  <a:srgbClr val="336699"/>
                </a:solidFill>
              </a:rPr>
              <a:t> A satellite, mass 50 kg, is being moved to a new location in space. The forces acting on the satellite are shown below.</a:t>
            </a:r>
          </a:p>
          <a:p>
            <a:pPr marL="0" indent="0">
              <a:buNone/>
            </a:pPr>
            <a:endParaRPr lang="en-GB" dirty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en-GB" dirty="0" smtClean="0">
              <a:solidFill>
                <a:srgbClr val="336699"/>
              </a:solidFill>
            </a:endParaRP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Calculate the acceleration of the satellite.</a:t>
            </a:r>
          </a:p>
          <a:p>
            <a:pPr marL="0" indent="0" algn="ctr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7480" y="4133559"/>
            <a:ext cx="4562475" cy="90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99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Newton’s Laws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The unit used to measure force is the </a:t>
            </a:r>
            <a:r>
              <a:rPr lang="en-GB" b="1" dirty="0" smtClean="0">
                <a:solidFill>
                  <a:srgbClr val="336699"/>
                </a:solidFill>
              </a:rPr>
              <a:t>Newton (N).</a:t>
            </a:r>
          </a:p>
          <a:p>
            <a:pPr marL="0" indent="0" algn="ctr">
              <a:buNone/>
            </a:pPr>
            <a:endParaRPr lang="en-GB" b="1" dirty="0">
              <a:solidFill>
                <a:srgbClr val="336699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1195" y="2290763"/>
            <a:ext cx="38862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658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Newton’s Laws – Review Questions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 smtClean="0">
                <a:solidFill>
                  <a:srgbClr val="336699"/>
                </a:solidFill>
              </a:rPr>
              <a:t>Q.3. </a:t>
            </a:r>
            <a:r>
              <a:rPr lang="en-GB" dirty="0" smtClean="0">
                <a:solidFill>
                  <a:srgbClr val="336699"/>
                </a:solidFill>
              </a:rPr>
              <a:t>A skydiver, mass 75 kg, is shown below.</a:t>
            </a:r>
          </a:p>
          <a:p>
            <a:pPr marL="0" indent="0" algn="ctr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3659" y="2445884"/>
            <a:ext cx="3086100" cy="353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92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Newton’s Laws – Review Questions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 smtClean="0">
                <a:solidFill>
                  <a:srgbClr val="336699"/>
                </a:solidFill>
              </a:rPr>
              <a:t>Q.3. (continued)</a:t>
            </a:r>
          </a:p>
          <a:p>
            <a:pPr marL="0" indent="0">
              <a:buNone/>
            </a:pPr>
            <a:r>
              <a:rPr lang="en-GB" b="1" dirty="0" smtClean="0">
                <a:solidFill>
                  <a:srgbClr val="336699"/>
                </a:solidFill>
              </a:rPr>
              <a:t>a)</a:t>
            </a:r>
            <a:r>
              <a:rPr lang="en-GB" dirty="0" smtClean="0">
                <a:solidFill>
                  <a:srgbClr val="336699"/>
                </a:solidFill>
              </a:rPr>
              <a:t> Copy the diagram and add the labels for the forces acting on the skydiver.</a:t>
            </a:r>
          </a:p>
          <a:p>
            <a:pPr marL="0" indent="0">
              <a:buNone/>
            </a:pPr>
            <a:r>
              <a:rPr lang="en-GB" b="1" dirty="0" smtClean="0">
                <a:solidFill>
                  <a:srgbClr val="336699"/>
                </a:solidFill>
              </a:rPr>
              <a:t>b)</a:t>
            </a:r>
            <a:r>
              <a:rPr lang="en-GB" dirty="0" smtClean="0">
                <a:solidFill>
                  <a:srgbClr val="336699"/>
                </a:solidFill>
              </a:rPr>
              <a:t> Calculate the weight of the skydiver.</a:t>
            </a:r>
          </a:p>
          <a:p>
            <a:pPr marL="0" indent="0">
              <a:buNone/>
            </a:pPr>
            <a:r>
              <a:rPr lang="en-GB" b="1" dirty="0" smtClean="0">
                <a:solidFill>
                  <a:srgbClr val="336699"/>
                </a:solidFill>
              </a:rPr>
              <a:t>c) </a:t>
            </a:r>
            <a:r>
              <a:rPr lang="en-GB" dirty="0" smtClean="0">
                <a:solidFill>
                  <a:srgbClr val="336699"/>
                </a:solidFill>
              </a:rPr>
              <a:t>The unbalanced force on the skydiver is 185 N. Calculate the acceleration of the skydiver.</a:t>
            </a:r>
          </a:p>
          <a:p>
            <a:pPr marL="0" indent="0">
              <a:buNone/>
            </a:pPr>
            <a:r>
              <a:rPr lang="en-GB" b="1" dirty="0" smtClean="0">
                <a:solidFill>
                  <a:srgbClr val="336699"/>
                </a:solidFill>
              </a:rPr>
              <a:t>d)</a:t>
            </a:r>
            <a:r>
              <a:rPr lang="en-GB" dirty="0" smtClean="0">
                <a:solidFill>
                  <a:srgbClr val="336699"/>
                </a:solidFill>
              </a:rPr>
              <a:t> State the value of air resistance acting on the skydiver.</a:t>
            </a:r>
            <a:endParaRPr lang="en-GB" dirty="0">
              <a:solidFill>
                <a:srgbClr val="33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47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Newton’s Laws – Review Questions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 smtClean="0">
                <a:solidFill>
                  <a:srgbClr val="336699"/>
                </a:solidFill>
              </a:rPr>
              <a:t>Q.4.</a:t>
            </a:r>
          </a:p>
          <a:p>
            <a:pPr marL="0" indent="0">
              <a:buNone/>
            </a:pPr>
            <a:r>
              <a:rPr lang="en-GB" b="1" dirty="0" smtClean="0">
                <a:solidFill>
                  <a:srgbClr val="336699"/>
                </a:solidFill>
              </a:rPr>
              <a:t>a)</a:t>
            </a:r>
            <a:r>
              <a:rPr lang="en-GB" dirty="0" smtClean="0">
                <a:solidFill>
                  <a:srgbClr val="336699"/>
                </a:solidFill>
              </a:rPr>
              <a:t> Use Newton’s First Law to explain why a space vehicle does not need to have it’s engines switched on in outer space.</a:t>
            </a:r>
          </a:p>
          <a:p>
            <a:pPr marL="0" indent="0">
              <a:buNone/>
            </a:pPr>
            <a:endParaRPr lang="en-GB" b="1" u="sng" dirty="0" smtClean="0">
              <a:solidFill>
                <a:srgbClr val="336699"/>
              </a:solidFill>
            </a:endParaRPr>
          </a:p>
          <a:p>
            <a:pPr marL="0" indent="0">
              <a:buNone/>
            </a:pPr>
            <a:r>
              <a:rPr lang="en-GB" b="1" dirty="0" smtClean="0">
                <a:solidFill>
                  <a:srgbClr val="336699"/>
                </a:solidFill>
              </a:rPr>
              <a:t>b)</a:t>
            </a:r>
            <a:r>
              <a:rPr lang="en-GB" dirty="0" smtClean="0">
                <a:solidFill>
                  <a:srgbClr val="336699"/>
                </a:solidFill>
              </a:rPr>
              <a:t> Use Newton’s Second Law to explain how a space probe is able to land on an object in space.</a:t>
            </a:r>
          </a:p>
          <a:p>
            <a:pPr marL="0" indent="0">
              <a:buNone/>
            </a:pPr>
            <a:endParaRPr lang="en-GB" b="1" u="sng" dirty="0" smtClean="0">
              <a:solidFill>
                <a:srgbClr val="336699"/>
              </a:solidFill>
            </a:endParaRPr>
          </a:p>
          <a:p>
            <a:pPr marL="0" indent="0">
              <a:buNone/>
            </a:pPr>
            <a:r>
              <a:rPr lang="en-GB" b="1" dirty="0" smtClean="0">
                <a:solidFill>
                  <a:srgbClr val="336699"/>
                </a:solidFill>
              </a:rPr>
              <a:t>c)</a:t>
            </a:r>
            <a:r>
              <a:rPr lang="en-GB" dirty="0" smtClean="0">
                <a:solidFill>
                  <a:srgbClr val="336699"/>
                </a:solidFill>
              </a:rPr>
              <a:t> Use Newton’s Third Law to explain how a rocket is launched.</a:t>
            </a:r>
            <a:endParaRPr lang="en-GB" dirty="0">
              <a:solidFill>
                <a:srgbClr val="33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28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Newton’s Laws – Review Answers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 smtClean="0">
                <a:solidFill>
                  <a:srgbClr val="336699"/>
                </a:solidFill>
              </a:rPr>
              <a:t>Q.1.</a:t>
            </a:r>
            <a:r>
              <a:rPr lang="en-GB" dirty="0" smtClean="0">
                <a:solidFill>
                  <a:srgbClr val="336699"/>
                </a:solidFill>
              </a:rPr>
              <a:t> 80000 kg</a:t>
            </a:r>
          </a:p>
          <a:p>
            <a:pPr marL="0" indent="0">
              <a:buNone/>
            </a:pPr>
            <a:r>
              <a:rPr lang="en-GB" b="1" dirty="0" smtClean="0">
                <a:solidFill>
                  <a:srgbClr val="336699"/>
                </a:solidFill>
              </a:rPr>
              <a:t>Q.2.</a:t>
            </a:r>
            <a:r>
              <a:rPr lang="en-GB" dirty="0" smtClean="0">
                <a:solidFill>
                  <a:srgbClr val="336699"/>
                </a:solidFill>
              </a:rPr>
              <a:t> 0.2 ms</a:t>
            </a:r>
            <a:r>
              <a:rPr lang="en-GB" baseline="30000" dirty="0" smtClean="0">
                <a:solidFill>
                  <a:srgbClr val="336699"/>
                </a:solidFill>
              </a:rPr>
              <a:t>-2</a:t>
            </a:r>
          </a:p>
          <a:p>
            <a:pPr marL="0" indent="0">
              <a:buNone/>
            </a:pPr>
            <a:r>
              <a:rPr lang="en-GB" b="1" dirty="0" smtClean="0">
                <a:solidFill>
                  <a:srgbClr val="336699"/>
                </a:solidFill>
              </a:rPr>
              <a:t>Q.3.</a:t>
            </a:r>
            <a:r>
              <a:rPr lang="en-GB" dirty="0" smtClean="0">
                <a:solidFill>
                  <a:srgbClr val="336699"/>
                </a:solidFill>
              </a:rPr>
              <a:t> a)  Air resistance</a:t>
            </a:r>
          </a:p>
          <a:p>
            <a:pPr marL="0" indent="0">
              <a:buNone/>
            </a:pPr>
            <a:endParaRPr lang="en-GB" dirty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en-GB" dirty="0" smtClean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en-GB" dirty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en-GB" dirty="0" smtClean="0">
              <a:solidFill>
                <a:srgbClr val="336699"/>
              </a:solidFill>
            </a:endParaRP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                  Weight                                       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9577" y="3367147"/>
            <a:ext cx="1823655" cy="208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863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Newton’s Laws – Review Answers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 smtClean="0">
                <a:solidFill>
                  <a:srgbClr val="336699"/>
                </a:solidFill>
              </a:rPr>
              <a:t>Q.3. b) </a:t>
            </a:r>
            <a:r>
              <a:rPr lang="en-GB" dirty="0" smtClean="0">
                <a:solidFill>
                  <a:srgbClr val="336699"/>
                </a:solidFill>
              </a:rPr>
              <a:t>735 N</a:t>
            </a:r>
          </a:p>
          <a:p>
            <a:pPr marL="0" indent="0">
              <a:buNone/>
            </a:pPr>
            <a:r>
              <a:rPr lang="en-GB" b="1" dirty="0" smtClean="0">
                <a:solidFill>
                  <a:srgbClr val="336699"/>
                </a:solidFill>
              </a:rPr>
              <a:t>Q.3. c) </a:t>
            </a:r>
            <a:r>
              <a:rPr lang="en-GB" dirty="0" smtClean="0">
                <a:solidFill>
                  <a:srgbClr val="336699"/>
                </a:solidFill>
              </a:rPr>
              <a:t>2.5 ms</a:t>
            </a:r>
            <a:r>
              <a:rPr lang="en-GB" baseline="30000" dirty="0" smtClean="0">
                <a:solidFill>
                  <a:srgbClr val="336699"/>
                </a:solidFill>
              </a:rPr>
              <a:t>-2</a:t>
            </a:r>
          </a:p>
          <a:p>
            <a:pPr marL="0" indent="0">
              <a:buNone/>
            </a:pPr>
            <a:r>
              <a:rPr lang="en-GB" b="1" dirty="0" smtClean="0">
                <a:solidFill>
                  <a:srgbClr val="336699"/>
                </a:solidFill>
              </a:rPr>
              <a:t>Q.3. d) </a:t>
            </a:r>
            <a:r>
              <a:rPr lang="en-GB" dirty="0" smtClean="0">
                <a:solidFill>
                  <a:srgbClr val="336699"/>
                </a:solidFill>
              </a:rPr>
              <a:t>550 N </a:t>
            </a:r>
          </a:p>
          <a:p>
            <a:pPr marL="0" indent="0">
              <a:buNone/>
            </a:pPr>
            <a:r>
              <a:rPr lang="en-GB" b="1" dirty="0" smtClean="0">
                <a:solidFill>
                  <a:srgbClr val="336699"/>
                </a:solidFill>
              </a:rPr>
              <a:t>Q.4. a) </a:t>
            </a:r>
            <a:r>
              <a:rPr lang="en-GB" dirty="0" smtClean="0">
                <a:solidFill>
                  <a:srgbClr val="336699"/>
                </a:solidFill>
              </a:rPr>
              <a:t>No frictional forces, means space vehicle will continue with a constant speed. (No unbalanced force to cause an acceleration.)</a:t>
            </a:r>
          </a:p>
          <a:p>
            <a:pPr marL="0" indent="0">
              <a:buNone/>
            </a:pPr>
            <a:r>
              <a:rPr lang="en-GB" b="1" dirty="0" smtClean="0">
                <a:solidFill>
                  <a:srgbClr val="336699"/>
                </a:solidFill>
              </a:rPr>
              <a:t>Q.4. b) </a:t>
            </a:r>
            <a:r>
              <a:rPr lang="en-GB" dirty="0" smtClean="0">
                <a:solidFill>
                  <a:srgbClr val="336699"/>
                </a:solidFill>
              </a:rPr>
              <a:t>Thrusters can create an unbalanced force which will allow the space probe to decelerate and/or change direction allowing it to land.</a:t>
            </a:r>
          </a:p>
          <a:p>
            <a:pPr marL="0" indent="0">
              <a:buNone/>
            </a:pPr>
            <a:r>
              <a:rPr lang="en-GB" b="1" dirty="0" smtClean="0">
                <a:solidFill>
                  <a:srgbClr val="336699"/>
                </a:solidFill>
              </a:rPr>
              <a:t>Q.4. c) </a:t>
            </a:r>
            <a:r>
              <a:rPr lang="en-GB" dirty="0">
                <a:solidFill>
                  <a:srgbClr val="336699"/>
                </a:solidFill>
              </a:rPr>
              <a:t>When the action force is rocket on gases, the reaction force is gases on rocket</a:t>
            </a:r>
            <a:r>
              <a:rPr lang="en-GB" b="1" dirty="0">
                <a:solidFill>
                  <a:srgbClr val="336699"/>
                </a:solidFill>
              </a:rPr>
              <a:t>.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1210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Newton’s Laws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u="sng" dirty="0" smtClean="0">
                <a:solidFill>
                  <a:srgbClr val="336699"/>
                </a:solidFill>
              </a:rPr>
              <a:t>Friction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Friction causes </a:t>
            </a:r>
            <a:r>
              <a:rPr lang="en-GB" b="1" dirty="0" smtClean="0">
                <a:solidFill>
                  <a:srgbClr val="336699"/>
                </a:solidFill>
              </a:rPr>
              <a:t>a force </a:t>
            </a:r>
            <a:r>
              <a:rPr lang="en-GB" dirty="0" smtClean="0">
                <a:solidFill>
                  <a:srgbClr val="336699"/>
                </a:solidFill>
              </a:rPr>
              <a:t>that </a:t>
            </a:r>
            <a:r>
              <a:rPr lang="en-GB" b="1" dirty="0" smtClean="0">
                <a:solidFill>
                  <a:srgbClr val="336699"/>
                </a:solidFill>
              </a:rPr>
              <a:t>opposes the motion </a:t>
            </a:r>
            <a:r>
              <a:rPr lang="en-GB" dirty="0" smtClean="0">
                <a:solidFill>
                  <a:srgbClr val="336699"/>
                </a:solidFill>
              </a:rPr>
              <a:t>of an object.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Friction is caused by the contact between two surfaces.</a:t>
            </a:r>
          </a:p>
          <a:p>
            <a:pPr marL="0" indent="0" algn="ctr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800" y="3529623"/>
            <a:ext cx="10496000" cy="253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07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Newton’s Laws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u="sng" dirty="0" smtClean="0">
                <a:solidFill>
                  <a:srgbClr val="336699"/>
                </a:solidFill>
              </a:rPr>
              <a:t>High Friction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The force of friction can be increased by making the surfaces rougher.</a:t>
            </a:r>
          </a:p>
          <a:p>
            <a:pPr marL="0" indent="0" algn="ctr">
              <a:buNone/>
            </a:pPr>
            <a:endParaRPr lang="en-GB" dirty="0">
              <a:solidFill>
                <a:srgbClr val="336699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3869" y="2812013"/>
            <a:ext cx="639147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628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1099</TotalTime>
  <Words>3069</Words>
  <Application>Microsoft Office PowerPoint</Application>
  <PresentationFormat>Widescreen</PresentationFormat>
  <Paragraphs>577</Paragraphs>
  <Slides>74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78" baseType="lpstr">
      <vt:lpstr>Arial</vt:lpstr>
      <vt:lpstr>Calibri</vt:lpstr>
      <vt:lpstr>Calibri Light</vt:lpstr>
      <vt:lpstr>Office Theme</vt:lpstr>
      <vt:lpstr>S3/S4 Physics</vt:lpstr>
      <vt:lpstr>PowerPoint Presentation</vt:lpstr>
      <vt:lpstr>Newton’s Laws</vt:lpstr>
      <vt:lpstr>Newton’s Laws</vt:lpstr>
      <vt:lpstr>Newton’s Laws</vt:lpstr>
      <vt:lpstr>Newton’s Laws</vt:lpstr>
      <vt:lpstr>Newton’s Laws</vt:lpstr>
      <vt:lpstr>Newton’s Laws</vt:lpstr>
      <vt:lpstr>Newton’s Laws</vt:lpstr>
      <vt:lpstr>Newton’s Laws</vt:lpstr>
      <vt:lpstr>Newton’s Laws</vt:lpstr>
      <vt:lpstr>Newton’s Laws</vt:lpstr>
      <vt:lpstr>Newton’s Laws</vt:lpstr>
      <vt:lpstr>Newton’s Laws</vt:lpstr>
      <vt:lpstr>Newton’s Laws</vt:lpstr>
      <vt:lpstr>Newton’s Laws</vt:lpstr>
      <vt:lpstr>Newton’s Laws – Calculations Part One</vt:lpstr>
      <vt:lpstr>Newton’s Laws – Calculations Part One</vt:lpstr>
      <vt:lpstr>Newton’s Laws – Calculations Part One</vt:lpstr>
      <vt:lpstr>Newton’s Laws – Calculations Part One</vt:lpstr>
      <vt:lpstr>Newton’s Laws – Calculations Part One</vt:lpstr>
      <vt:lpstr>Newton’s Laws – Calculations Part Two</vt:lpstr>
      <vt:lpstr>Newton’s Laws – Calculations Part Two</vt:lpstr>
      <vt:lpstr>Newton’s Laws - Calculations Part Two</vt:lpstr>
      <vt:lpstr>Newton’s Laws – Calculations Part Two</vt:lpstr>
      <vt:lpstr>Newton’s Laws – Calculations Part Two</vt:lpstr>
      <vt:lpstr>Newton’s Laws – Calculations Part Two</vt:lpstr>
      <vt:lpstr>Newton’s Laws – Calculations Part Two</vt:lpstr>
      <vt:lpstr>Newton’s Laws – Calculations Part Two</vt:lpstr>
      <vt:lpstr>Newton’s Laws – Calculations Part Three</vt:lpstr>
      <vt:lpstr>Newton’s Laws – Calculations Part Three</vt:lpstr>
      <vt:lpstr>Newton’s Laws – Calculations Part Three</vt:lpstr>
      <vt:lpstr>Newton’s Laws – Calculations Part Three</vt:lpstr>
      <vt:lpstr>Newton’s Laws – Calculations Part Three</vt:lpstr>
      <vt:lpstr>Newton’s Laws – Calculations Part Three</vt:lpstr>
      <vt:lpstr>Newton’s Laws – Calculations Part Three</vt:lpstr>
      <vt:lpstr>Newton’s Laws</vt:lpstr>
      <vt:lpstr>Newton’s Laws</vt:lpstr>
      <vt:lpstr>Newton’s Laws</vt:lpstr>
      <vt:lpstr>Newton’s Laws</vt:lpstr>
      <vt:lpstr>Newton’s Laws</vt:lpstr>
      <vt:lpstr>Newton’s Laws</vt:lpstr>
      <vt:lpstr>Newton’s Laws</vt:lpstr>
      <vt:lpstr>Newton’s Laws</vt:lpstr>
      <vt:lpstr>Newton’s Laws</vt:lpstr>
      <vt:lpstr>Newton’s Laws – Weight and Mass</vt:lpstr>
      <vt:lpstr>Newton’s Laws – Weight and Mass</vt:lpstr>
      <vt:lpstr>Newton’s Laws – Weight and Mass</vt:lpstr>
      <vt:lpstr>Newton’s Laws – Weight and Mass</vt:lpstr>
      <vt:lpstr>Newton’s Laws – Weight and Mass</vt:lpstr>
      <vt:lpstr>Newton’s Laws – Weight and Mass</vt:lpstr>
      <vt:lpstr>Newton’s Laws – Weight and Mass</vt:lpstr>
      <vt:lpstr>Newton’s Laws</vt:lpstr>
      <vt:lpstr>Newton’s Laws – Weight and Mass</vt:lpstr>
      <vt:lpstr>Newton’s Laws – Weight and Mass</vt:lpstr>
      <vt:lpstr>Newton’s Laws – Weight and Mass</vt:lpstr>
      <vt:lpstr>Newton’s Laws – Weight and Mass</vt:lpstr>
      <vt:lpstr>Newton’s Laws – Weight and Mass</vt:lpstr>
      <vt:lpstr>Newton’s Laws – Free Fall</vt:lpstr>
      <vt:lpstr>Newton’s Laws – Terminal Velocity</vt:lpstr>
      <vt:lpstr>Newton’s Laws</vt:lpstr>
      <vt:lpstr>Newton’s Laws</vt:lpstr>
      <vt:lpstr>PowerPoint Presentation</vt:lpstr>
      <vt:lpstr>Newton’s Laws</vt:lpstr>
      <vt:lpstr>PowerPoint Presentation</vt:lpstr>
      <vt:lpstr>Newton’s Laws</vt:lpstr>
      <vt:lpstr>PowerPoint Presentation</vt:lpstr>
      <vt:lpstr>Newton’s Laws</vt:lpstr>
      <vt:lpstr>Newton’s Laws – Review Questions</vt:lpstr>
      <vt:lpstr>Newton’s Laws – Review Questions</vt:lpstr>
      <vt:lpstr>Newton’s Laws – Review Questions</vt:lpstr>
      <vt:lpstr>Newton’s Laws – Review Questions</vt:lpstr>
      <vt:lpstr>Newton’s Laws – Review Answers</vt:lpstr>
      <vt:lpstr>Newton’s Laws – Review Answers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N5 Physics</dc:title>
  <dc:creator>Ian Downie</dc:creator>
  <cp:lastModifiedBy>Ian Downie</cp:lastModifiedBy>
  <cp:revision>78</cp:revision>
  <dcterms:created xsi:type="dcterms:W3CDTF">2015-07-28T18:40:09Z</dcterms:created>
  <dcterms:modified xsi:type="dcterms:W3CDTF">2020-07-31T07:46:31Z</dcterms:modified>
</cp:coreProperties>
</file>