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6" d="100"/>
          <a:sy n="86" d="100"/>
        </p:scale>
        <p:origin x="90"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04FD5CF-1A60-4577-936E-7C4AE8220760}"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59616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4FD5CF-1A60-4577-936E-7C4AE8220760}"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977637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4FD5CF-1A60-4577-936E-7C4AE8220760}"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370189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4FD5CF-1A60-4577-936E-7C4AE8220760}"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87205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4FD5CF-1A60-4577-936E-7C4AE8220760}"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278587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04FD5CF-1A60-4577-936E-7C4AE8220760}"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126446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04FD5CF-1A60-4577-936E-7C4AE8220760}" type="datetimeFigureOut">
              <a:rPr lang="en-GB" smtClean="0"/>
              <a:t>01/06/2020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445768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04FD5CF-1A60-4577-936E-7C4AE8220760}"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750647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FD5CF-1A60-4577-936E-7C4AE8220760}" type="datetimeFigureOut">
              <a:rPr lang="en-GB" smtClean="0"/>
              <a:t>01/06/2020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203623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FD5CF-1A60-4577-936E-7C4AE8220760}"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352167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FD5CF-1A60-4577-936E-7C4AE8220760}"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8720EC-2616-4811-9D5F-7EFD8C65575A}" type="slidenum">
              <a:rPr lang="en-GB" smtClean="0"/>
              <a:t>‹#›</a:t>
            </a:fld>
            <a:endParaRPr lang="en-GB"/>
          </a:p>
        </p:txBody>
      </p:sp>
    </p:spTree>
    <p:extLst>
      <p:ext uri="{BB962C8B-B14F-4D97-AF65-F5344CB8AC3E}">
        <p14:creationId xmlns:p14="http://schemas.microsoft.com/office/powerpoint/2010/main" val="4058248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FD5CF-1A60-4577-936E-7C4AE8220760}" type="datetimeFigureOut">
              <a:rPr lang="en-GB" smtClean="0"/>
              <a:t>01/06/2020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720EC-2616-4811-9D5F-7EFD8C65575A}" type="slidenum">
              <a:rPr lang="en-GB" smtClean="0"/>
              <a:t>‹#›</a:t>
            </a:fld>
            <a:endParaRPr lang="en-GB"/>
          </a:p>
        </p:txBody>
      </p:sp>
    </p:spTree>
    <p:extLst>
      <p:ext uri="{BB962C8B-B14F-4D97-AF65-F5344CB8AC3E}">
        <p14:creationId xmlns:p14="http://schemas.microsoft.com/office/powerpoint/2010/main" val="261561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336699"/>
                </a:solidFill>
              </a:rPr>
              <a:t>S3/S4 Physics</a:t>
            </a:r>
            <a:endParaRPr lang="en-GB" dirty="0">
              <a:solidFill>
                <a:srgbClr val="336699"/>
              </a:solidFill>
            </a:endParaRPr>
          </a:p>
        </p:txBody>
      </p:sp>
      <p:sp>
        <p:nvSpPr>
          <p:cNvPr id="3" name="Subtitle 2"/>
          <p:cNvSpPr>
            <a:spLocks noGrp="1"/>
          </p:cNvSpPr>
          <p:nvPr>
            <p:ph type="subTitle" idx="1"/>
          </p:nvPr>
        </p:nvSpPr>
        <p:spPr/>
        <p:txBody>
          <a:bodyPr/>
          <a:lstStyle/>
          <a:p>
            <a:r>
              <a:rPr lang="en-GB" dirty="0" smtClean="0">
                <a:solidFill>
                  <a:srgbClr val="336699"/>
                </a:solidFill>
              </a:rPr>
              <a:t>Ohm’s Law</a:t>
            </a:r>
            <a:endParaRPr lang="en-GB" dirty="0">
              <a:solidFill>
                <a:srgbClr val="336699"/>
              </a:solidFill>
            </a:endParaRPr>
          </a:p>
        </p:txBody>
      </p:sp>
    </p:spTree>
    <p:extLst>
      <p:ext uri="{BB962C8B-B14F-4D97-AF65-F5344CB8AC3E}">
        <p14:creationId xmlns:p14="http://schemas.microsoft.com/office/powerpoint/2010/main" val="4034526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6699"/>
                </a:solidFill>
              </a:rPr>
              <a:t>Ohm’s Law</a:t>
            </a:r>
            <a:endParaRPr lang="en-GB" b="1" dirty="0">
              <a:solidFill>
                <a:srgbClr val="336699"/>
              </a:solidFill>
            </a:endParaRPr>
          </a:p>
        </p:txBody>
      </p:sp>
      <p:sp>
        <p:nvSpPr>
          <p:cNvPr id="3" name="Content Placeholder 2"/>
          <p:cNvSpPr>
            <a:spLocks noGrp="1"/>
          </p:cNvSpPr>
          <p:nvPr>
            <p:ph idx="1"/>
          </p:nvPr>
        </p:nvSpPr>
        <p:spPr/>
        <p:txBody>
          <a:bodyPr/>
          <a:lstStyle/>
          <a:p>
            <a:pPr marL="0" indent="0">
              <a:buNone/>
            </a:pPr>
            <a:r>
              <a:rPr lang="en-GB" b="1" u="sng" dirty="0" smtClean="0">
                <a:solidFill>
                  <a:srgbClr val="336699"/>
                </a:solidFill>
              </a:rPr>
              <a:t>Graphical Analysis</a:t>
            </a:r>
          </a:p>
          <a:p>
            <a:pPr marL="0" indent="0">
              <a:buNone/>
            </a:pPr>
            <a:r>
              <a:rPr lang="en-GB" dirty="0" smtClean="0">
                <a:solidFill>
                  <a:srgbClr val="336699"/>
                </a:solidFill>
              </a:rPr>
              <a:t>This time when the data is analysed it can be shown that the resistance of the conducting wire in the filament will increase as the potential difference (voltage) across it is increased.</a:t>
            </a:r>
          </a:p>
          <a:p>
            <a:pPr marL="0" indent="0">
              <a:buNone/>
            </a:pPr>
            <a:r>
              <a:rPr lang="en-GB" b="1" dirty="0" smtClean="0">
                <a:solidFill>
                  <a:srgbClr val="336699"/>
                </a:solidFill>
              </a:rPr>
              <a:t>V / I gives a greater number (resistance) when the calculation is carried out further from the origin.</a:t>
            </a:r>
          </a:p>
          <a:p>
            <a:pPr marL="0" indent="0">
              <a:buNone/>
            </a:pPr>
            <a:endParaRPr lang="en-GB" dirty="0">
              <a:solidFill>
                <a:srgbClr val="336699"/>
              </a:solidFill>
            </a:endParaRPr>
          </a:p>
          <a:p>
            <a:pPr marL="0" indent="0">
              <a:buNone/>
            </a:pPr>
            <a:r>
              <a:rPr lang="en-GB" b="1" dirty="0" smtClean="0">
                <a:solidFill>
                  <a:srgbClr val="336699"/>
                </a:solidFill>
              </a:rPr>
              <a:t>Note</a:t>
            </a:r>
            <a:r>
              <a:rPr lang="en-GB" b="1" smtClean="0">
                <a:solidFill>
                  <a:srgbClr val="336699"/>
                </a:solidFill>
              </a:rPr>
              <a:t>:</a:t>
            </a:r>
            <a:r>
              <a:rPr lang="en-GB" smtClean="0">
                <a:solidFill>
                  <a:srgbClr val="336699"/>
                </a:solidFill>
              </a:rPr>
              <a:t> A </a:t>
            </a:r>
            <a:r>
              <a:rPr lang="en-GB" dirty="0" smtClean="0">
                <a:solidFill>
                  <a:srgbClr val="336699"/>
                </a:solidFill>
              </a:rPr>
              <a:t>similar analysis could be carried out to show that the </a:t>
            </a:r>
            <a:r>
              <a:rPr lang="en-GB" b="1" dirty="0" smtClean="0">
                <a:solidFill>
                  <a:srgbClr val="336699"/>
                </a:solidFill>
              </a:rPr>
              <a:t>resistance of a conductor is likely to increase with temperature.</a:t>
            </a:r>
            <a:endParaRPr lang="en-GB" b="1" dirty="0">
              <a:solidFill>
                <a:srgbClr val="336699"/>
              </a:solidFill>
            </a:endParaRPr>
          </a:p>
        </p:txBody>
      </p:sp>
    </p:spTree>
    <p:extLst>
      <p:ext uri="{BB962C8B-B14F-4D97-AF65-F5344CB8AC3E}">
        <p14:creationId xmlns:p14="http://schemas.microsoft.com/office/powerpoint/2010/main" val="368843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solidFill>
                  <a:srgbClr val="336699"/>
                </a:solidFill>
              </a:rPr>
              <a:t>Ohm’s Law</a:t>
            </a:r>
            <a:endParaRPr lang="en-GB" sz="4800" b="1" dirty="0">
              <a:solidFill>
                <a:srgbClr val="336699"/>
              </a:solidFill>
            </a:endParaRPr>
          </a:p>
        </p:txBody>
      </p:sp>
      <p:sp>
        <p:nvSpPr>
          <p:cNvPr id="3" name="Content Placeholder 2"/>
          <p:cNvSpPr>
            <a:spLocks noGrp="1"/>
          </p:cNvSpPr>
          <p:nvPr>
            <p:ph idx="1"/>
          </p:nvPr>
        </p:nvSpPr>
        <p:spPr/>
        <p:txBody>
          <a:bodyPr/>
          <a:lstStyle/>
          <a:p>
            <a:pPr marL="0" indent="0">
              <a:buNone/>
            </a:pPr>
            <a:r>
              <a:rPr lang="en-GB" sz="3600" dirty="0" smtClean="0">
                <a:solidFill>
                  <a:srgbClr val="336699"/>
                </a:solidFill>
              </a:rPr>
              <a:t>Ohm’s law refers to the relationship between </a:t>
            </a:r>
            <a:r>
              <a:rPr lang="en-GB" sz="3600" b="1" dirty="0" smtClean="0">
                <a:solidFill>
                  <a:srgbClr val="336699"/>
                </a:solidFill>
              </a:rPr>
              <a:t>potential difference (voltage), current and resistance.</a:t>
            </a:r>
          </a:p>
          <a:p>
            <a:pPr marL="0" indent="0">
              <a:buNone/>
            </a:pPr>
            <a:r>
              <a:rPr lang="en-GB" sz="3600" dirty="0" smtClean="0">
                <a:solidFill>
                  <a:srgbClr val="336699"/>
                </a:solidFill>
              </a:rPr>
              <a:t>Ohm’s law can be checked in the lab using a power supply, a voltmeter, an ammeter and a resistive component.</a:t>
            </a:r>
          </a:p>
          <a:p>
            <a:pPr marL="0" indent="0">
              <a:buNone/>
            </a:pPr>
            <a:r>
              <a:rPr lang="en-GB" sz="3600" dirty="0" smtClean="0">
                <a:solidFill>
                  <a:srgbClr val="336699"/>
                </a:solidFill>
              </a:rPr>
              <a:t>The circuit that could be set up is shown on the next slide.</a:t>
            </a:r>
          </a:p>
          <a:p>
            <a:pPr marL="0" indent="0">
              <a:buNone/>
            </a:pPr>
            <a:endParaRPr lang="en-GB" dirty="0"/>
          </a:p>
        </p:txBody>
      </p:sp>
    </p:spTree>
    <p:extLst>
      <p:ext uri="{BB962C8B-B14F-4D97-AF65-F5344CB8AC3E}">
        <p14:creationId xmlns:p14="http://schemas.microsoft.com/office/powerpoint/2010/main" val="52694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solidFill>
                  <a:srgbClr val="336699"/>
                </a:solidFill>
              </a:rPr>
              <a:t>Ohm’s Law</a:t>
            </a:r>
            <a:endParaRPr lang="en-GB" sz="4800" b="1" dirty="0">
              <a:solidFill>
                <a:srgbClr val="336699"/>
              </a:solidFill>
            </a:endParaRPr>
          </a:p>
        </p:txBody>
      </p:sp>
      <p:pic>
        <p:nvPicPr>
          <p:cNvPr id="5" name="Content Placeholder 4"/>
          <p:cNvPicPr>
            <a:picLocks noGrp="1" noChangeAspect="1"/>
          </p:cNvPicPr>
          <p:nvPr>
            <p:ph idx="1"/>
          </p:nvPr>
        </p:nvPicPr>
        <p:blipFill>
          <a:blip r:embed="rId2"/>
          <a:stretch>
            <a:fillRect/>
          </a:stretch>
        </p:blipFill>
        <p:spPr>
          <a:xfrm>
            <a:off x="3890954" y="2034378"/>
            <a:ext cx="5292090" cy="4720590"/>
          </a:xfrm>
          <a:prstGeom prst="rect">
            <a:avLst/>
          </a:prstGeom>
        </p:spPr>
      </p:pic>
    </p:spTree>
    <p:extLst>
      <p:ext uri="{BB962C8B-B14F-4D97-AF65-F5344CB8AC3E}">
        <p14:creationId xmlns:p14="http://schemas.microsoft.com/office/powerpoint/2010/main" val="419024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solidFill>
                  <a:srgbClr val="336699"/>
                </a:solidFill>
              </a:rPr>
              <a:t>Ohm’s Law</a:t>
            </a:r>
            <a:endParaRPr lang="en-GB" sz="4800" b="1" dirty="0">
              <a:solidFill>
                <a:srgbClr val="336699"/>
              </a:solidFill>
            </a:endParaRPr>
          </a:p>
        </p:txBody>
      </p:sp>
      <p:sp>
        <p:nvSpPr>
          <p:cNvPr id="3" name="Content Placeholder 2"/>
          <p:cNvSpPr>
            <a:spLocks noGrp="1"/>
          </p:cNvSpPr>
          <p:nvPr>
            <p:ph idx="1"/>
          </p:nvPr>
        </p:nvSpPr>
        <p:spPr/>
        <p:txBody>
          <a:bodyPr>
            <a:normAutofit/>
          </a:bodyPr>
          <a:lstStyle/>
          <a:p>
            <a:pPr marL="0" indent="0">
              <a:buNone/>
            </a:pPr>
            <a:r>
              <a:rPr lang="en-GB" sz="4400" dirty="0" smtClean="0">
                <a:solidFill>
                  <a:srgbClr val="336699"/>
                </a:solidFill>
              </a:rPr>
              <a:t>The potential difference from the supply is varied. At each new setting the following readings are taken:</a:t>
            </a:r>
          </a:p>
          <a:p>
            <a:r>
              <a:rPr lang="en-GB" sz="4400" b="1" dirty="0" smtClean="0">
                <a:solidFill>
                  <a:srgbClr val="336699"/>
                </a:solidFill>
              </a:rPr>
              <a:t>Current</a:t>
            </a:r>
            <a:r>
              <a:rPr lang="en-GB" sz="4400" dirty="0" smtClean="0">
                <a:solidFill>
                  <a:srgbClr val="336699"/>
                </a:solidFill>
              </a:rPr>
              <a:t> from the </a:t>
            </a:r>
            <a:r>
              <a:rPr lang="en-GB" sz="4400" b="1" dirty="0" smtClean="0">
                <a:solidFill>
                  <a:srgbClr val="336699"/>
                </a:solidFill>
              </a:rPr>
              <a:t>ammeter (meter Z)</a:t>
            </a:r>
          </a:p>
          <a:p>
            <a:r>
              <a:rPr lang="en-GB" sz="4400" b="1" dirty="0" smtClean="0">
                <a:solidFill>
                  <a:srgbClr val="336699"/>
                </a:solidFill>
              </a:rPr>
              <a:t>Potential difference (voltage) </a:t>
            </a:r>
            <a:r>
              <a:rPr lang="en-GB" sz="4400" dirty="0" smtClean="0">
                <a:solidFill>
                  <a:srgbClr val="336699"/>
                </a:solidFill>
              </a:rPr>
              <a:t>from the </a:t>
            </a:r>
            <a:r>
              <a:rPr lang="en-GB" sz="4400" b="1" dirty="0" smtClean="0">
                <a:solidFill>
                  <a:srgbClr val="336699"/>
                </a:solidFill>
              </a:rPr>
              <a:t>voltmeter (meter Y)</a:t>
            </a:r>
          </a:p>
        </p:txBody>
      </p:sp>
    </p:spTree>
    <p:extLst>
      <p:ext uri="{BB962C8B-B14F-4D97-AF65-F5344CB8AC3E}">
        <p14:creationId xmlns:p14="http://schemas.microsoft.com/office/powerpoint/2010/main" val="366990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solidFill>
                  <a:srgbClr val="336699"/>
                </a:solidFill>
              </a:rPr>
              <a:t>Ohm’s Law</a:t>
            </a:r>
            <a:endParaRPr lang="en-GB" sz="4800" b="1" dirty="0">
              <a:solidFill>
                <a:srgbClr val="336699"/>
              </a:solidFill>
            </a:endParaRPr>
          </a:p>
        </p:txBody>
      </p:sp>
      <p:sp>
        <p:nvSpPr>
          <p:cNvPr id="3" name="Content Placeholder 2"/>
          <p:cNvSpPr>
            <a:spLocks noGrp="1"/>
          </p:cNvSpPr>
          <p:nvPr>
            <p:ph idx="1"/>
          </p:nvPr>
        </p:nvSpPr>
        <p:spPr/>
        <p:txBody>
          <a:bodyPr/>
          <a:lstStyle/>
          <a:p>
            <a:pPr marL="0" indent="0">
              <a:buNone/>
            </a:pPr>
            <a:r>
              <a:rPr lang="en-GB" dirty="0" smtClean="0">
                <a:solidFill>
                  <a:srgbClr val="336699"/>
                </a:solidFill>
              </a:rPr>
              <a:t>A possible set of results is shown below.</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646513910"/>
              </p:ext>
            </p:extLst>
          </p:nvPr>
        </p:nvGraphicFramePr>
        <p:xfrm>
          <a:off x="2888164" y="2578948"/>
          <a:ext cx="4728118" cy="3108960"/>
        </p:xfrm>
        <a:graphic>
          <a:graphicData uri="http://schemas.openxmlformats.org/drawingml/2006/table">
            <a:tbl>
              <a:tblPr firstRow="1" bandRow="1">
                <a:tableStyleId>{5940675A-B579-460E-94D1-54222C63F5DA}</a:tableStyleId>
              </a:tblPr>
              <a:tblGrid>
                <a:gridCol w="2364059"/>
                <a:gridCol w="2364059"/>
              </a:tblGrid>
              <a:tr h="334668">
                <a:tc>
                  <a:txBody>
                    <a:bodyPr/>
                    <a:lstStyle/>
                    <a:p>
                      <a:pPr algn="ctr"/>
                      <a:r>
                        <a:rPr lang="en-GB" sz="2400" dirty="0" smtClean="0">
                          <a:solidFill>
                            <a:srgbClr val="336699"/>
                          </a:solidFill>
                        </a:rPr>
                        <a:t>Current</a:t>
                      </a:r>
                      <a:r>
                        <a:rPr lang="en-GB" sz="2400" baseline="0" dirty="0" smtClean="0">
                          <a:solidFill>
                            <a:srgbClr val="336699"/>
                          </a:solidFill>
                        </a:rPr>
                        <a:t> (A)</a:t>
                      </a:r>
                      <a:endParaRPr lang="en-GB" sz="2400" dirty="0">
                        <a:solidFill>
                          <a:srgbClr val="336699"/>
                        </a:solidFill>
                      </a:endParaRPr>
                    </a:p>
                  </a:txBody>
                  <a:tcPr/>
                </a:tc>
                <a:tc>
                  <a:txBody>
                    <a:bodyPr/>
                    <a:lstStyle/>
                    <a:p>
                      <a:pPr algn="ctr"/>
                      <a:r>
                        <a:rPr lang="en-GB" sz="2400" dirty="0" smtClean="0">
                          <a:solidFill>
                            <a:srgbClr val="336699"/>
                          </a:solidFill>
                        </a:rPr>
                        <a:t>Potential Difference (V)</a:t>
                      </a:r>
                      <a:endParaRPr lang="en-GB" sz="2400" dirty="0">
                        <a:solidFill>
                          <a:srgbClr val="336699"/>
                        </a:solidFill>
                      </a:endParaRPr>
                    </a:p>
                  </a:txBody>
                  <a:tcPr/>
                </a:tc>
              </a:tr>
              <a:tr h="334668">
                <a:tc>
                  <a:txBody>
                    <a:bodyPr/>
                    <a:lstStyle/>
                    <a:p>
                      <a:pPr algn="ctr"/>
                      <a:r>
                        <a:rPr lang="en-GB" sz="2400" dirty="0" smtClean="0">
                          <a:solidFill>
                            <a:srgbClr val="336699"/>
                          </a:solidFill>
                        </a:rPr>
                        <a:t>1.30</a:t>
                      </a:r>
                      <a:endParaRPr lang="en-GB" sz="2400" dirty="0">
                        <a:solidFill>
                          <a:srgbClr val="336699"/>
                        </a:solidFill>
                      </a:endParaRPr>
                    </a:p>
                  </a:txBody>
                  <a:tcPr/>
                </a:tc>
                <a:tc>
                  <a:txBody>
                    <a:bodyPr/>
                    <a:lstStyle/>
                    <a:p>
                      <a:pPr algn="ctr"/>
                      <a:r>
                        <a:rPr lang="en-GB" sz="2400" dirty="0" smtClean="0">
                          <a:solidFill>
                            <a:srgbClr val="336699"/>
                          </a:solidFill>
                        </a:rPr>
                        <a:t>10</a:t>
                      </a:r>
                      <a:endParaRPr lang="en-GB" sz="2400" dirty="0">
                        <a:solidFill>
                          <a:srgbClr val="336699"/>
                        </a:solidFill>
                      </a:endParaRPr>
                    </a:p>
                  </a:txBody>
                  <a:tcPr/>
                </a:tc>
              </a:tr>
              <a:tr h="334668">
                <a:tc>
                  <a:txBody>
                    <a:bodyPr/>
                    <a:lstStyle/>
                    <a:p>
                      <a:pPr algn="ctr"/>
                      <a:r>
                        <a:rPr lang="en-GB" sz="2400" dirty="0" smtClean="0">
                          <a:solidFill>
                            <a:srgbClr val="336699"/>
                          </a:solidFill>
                        </a:rPr>
                        <a:t>1.90</a:t>
                      </a:r>
                      <a:endParaRPr lang="en-GB" sz="2400" dirty="0">
                        <a:solidFill>
                          <a:srgbClr val="336699"/>
                        </a:solidFill>
                      </a:endParaRPr>
                    </a:p>
                  </a:txBody>
                  <a:tcPr/>
                </a:tc>
                <a:tc>
                  <a:txBody>
                    <a:bodyPr/>
                    <a:lstStyle/>
                    <a:p>
                      <a:pPr algn="ctr"/>
                      <a:r>
                        <a:rPr lang="en-GB" sz="2400" dirty="0" smtClean="0">
                          <a:solidFill>
                            <a:srgbClr val="336699"/>
                          </a:solidFill>
                        </a:rPr>
                        <a:t>15</a:t>
                      </a:r>
                      <a:endParaRPr lang="en-GB" sz="2400" dirty="0">
                        <a:solidFill>
                          <a:srgbClr val="336699"/>
                        </a:solidFill>
                      </a:endParaRPr>
                    </a:p>
                  </a:txBody>
                  <a:tcPr/>
                </a:tc>
              </a:tr>
              <a:tr h="334668">
                <a:tc>
                  <a:txBody>
                    <a:bodyPr/>
                    <a:lstStyle/>
                    <a:p>
                      <a:pPr algn="ctr"/>
                      <a:r>
                        <a:rPr lang="en-GB" sz="2400" dirty="0" smtClean="0">
                          <a:solidFill>
                            <a:srgbClr val="336699"/>
                          </a:solidFill>
                        </a:rPr>
                        <a:t>2.55</a:t>
                      </a:r>
                      <a:endParaRPr lang="en-GB" sz="2400" dirty="0">
                        <a:solidFill>
                          <a:srgbClr val="336699"/>
                        </a:solidFill>
                      </a:endParaRPr>
                    </a:p>
                  </a:txBody>
                  <a:tcPr/>
                </a:tc>
                <a:tc>
                  <a:txBody>
                    <a:bodyPr/>
                    <a:lstStyle/>
                    <a:p>
                      <a:pPr algn="ctr"/>
                      <a:r>
                        <a:rPr lang="en-GB" sz="2400" dirty="0" smtClean="0">
                          <a:solidFill>
                            <a:srgbClr val="336699"/>
                          </a:solidFill>
                        </a:rPr>
                        <a:t>20</a:t>
                      </a:r>
                      <a:endParaRPr lang="en-GB" sz="2400" dirty="0">
                        <a:solidFill>
                          <a:srgbClr val="336699"/>
                        </a:solidFill>
                      </a:endParaRPr>
                    </a:p>
                  </a:txBody>
                  <a:tcPr/>
                </a:tc>
              </a:tr>
              <a:tr h="334668">
                <a:tc>
                  <a:txBody>
                    <a:bodyPr/>
                    <a:lstStyle/>
                    <a:p>
                      <a:pPr algn="ctr"/>
                      <a:r>
                        <a:rPr lang="en-GB" sz="2400" dirty="0" smtClean="0">
                          <a:solidFill>
                            <a:srgbClr val="336699"/>
                          </a:solidFill>
                        </a:rPr>
                        <a:t>3.25</a:t>
                      </a:r>
                      <a:endParaRPr lang="en-GB" sz="2400" dirty="0">
                        <a:solidFill>
                          <a:srgbClr val="336699"/>
                        </a:solidFill>
                      </a:endParaRPr>
                    </a:p>
                  </a:txBody>
                  <a:tcPr/>
                </a:tc>
                <a:tc>
                  <a:txBody>
                    <a:bodyPr/>
                    <a:lstStyle/>
                    <a:p>
                      <a:pPr algn="ctr"/>
                      <a:r>
                        <a:rPr lang="en-GB" sz="2400" dirty="0" smtClean="0">
                          <a:solidFill>
                            <a:srgbClr val="336699"/>
                          </a:solidFill>
                        </a:rPr>
                        <a:t>25</a:t>
                      </a:r>
                      <a:endParaRPr lang="en-GB" sz="2400" dirty="0">
                        <a:solidFill>
                          <a:srgbClr val="336699"/>
                        </a:solidFill>
                      </a:endParaRPr>
                    </a:p>
                  </a:txBody>
                  <a:tcPr/>
                </a:tc>
              </a:tr>
              <a:tr h="334668">
                <a:tc>
                  <a:txBody>
                    <a:bodyPr/>
                    <a:lstStyle/>
                    <a:p>
                      <a:pPr algn="ctr"/>
                      <a:r>
                        <a:rPr lang="en-GB" sz="2400" dirty="0" smtClean="0">
                          <a:solidFill>
                            <a:srgbClr val="336699"/>
                          </a:solidFill>
                        </a:rPr>
                        <a:t>3.75</a:t>
                      </a:r>
                      <a:endParaRPr lang="en-GB" sz="2400" dirty="0">
                        <a:solidFill>
                          <a:srgbClr val="336699"/>
                        </a:solidFill>
                      </a:endParaRPr>
                    </a:p>
                  </a:txBody>
                  <a:tcPr/>
                </a:tc>
                <a:tc>
                  <a:txBody>
                    <a:bodyPr/>
                    <a:lstStyle/>
                    <a:p>
                      <a:pPr algn="ctr"/>
                      <a:r>
                        <a:rPr lang="en-GB" sz="2400" dirty="0" smtClean="0">
                          <a:solidFill>
                            <a:srgbClr val="336699"/>
                          </a:solidFill>
                        </a:rPr>
                        <a:t>30</a:t>
                      </a:r>
                      <a:endParaRPr lang="en-GB" sz="2400" dirty="0">
                        <a:solidFill>
                          <a:srgbClr val="336699"/>
                        </a:solidFill>
                      </a:endParaRPr>
                    </a:p>
                  </a:txBody>
                  <a:tcPr/>
                </a:tc>
              </a:tr>
            </a:tbl>
          </a:graphicData>
        </a:graphic>
      </p:graphicFrame>
    </p:spTree>
    <p:extLst>
      <p:ext uri="{BB962C8B-B14F-4D97-AF65-F5344CB8AC3E}">
        <p14:creationId xmlns:p14="http://schemas.microsoft.com/office/powerpoint/2010/main" val="50063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solidFill>
                  <a:srgbClr val="336699"/>
                </a:solidFill>
              </a:rPr>
              <a:t>Ohm’s Law</a:t>
            </a:r>
            <a:endParaRPr lang="en-GB" sz="4800" b="1" dirty="0">
              <a:solidFill>
                <a:srgbClr val="336699"/>
              </a:solidFill>
            </a:endParaRPr>
          </a:p>
        </p:txBody>
      </p:sp>
      <p:sp>
        <p:nvSpPr>
          <p:cNvPr id="3" name="Content Placeholder 2"/>
          <p:cNvSpPr>
            <a:spLocks noGrp="1"/>
          </p:cNvSpPr>
          <p:nvPr>
            <p:ph idx="1"/>
          </p:nvPr>
        </p:nvSpPr>
        <p:spPr/>
        <p:txBody>
          <a:bodyPr>
            <a:normAutofit/>
          </a:bodyPr>
          <a:lstStyle/>
          <a:p>
            <a:pPr marL="0" indent="0">
              <a:buNone/>
            </a:pPr>
            <a:r>
              <a:rPr lang="en-GB" sz="3600" dirty="0" smtClean="0">
                <a:solidFill>
                  <a:srgbClr val="336699"/>
                </a:solidFill>
              </a:rPr>
              <a:t>The </a:t>
            </a:r>
            <a:r>
              <a:rPr lang="en-GB" sz="3600" b="1" dirty="0" smtClean="0">
                <a:solidFill>
                  <a:srgbClr val="336699"/>
                </a:solidFill>
              </a:rPr>
              <a:t>analysis</a:t>
            </a:r>
            <a:r>
              <a:rPr lang="en-GB" sz="3600" dirty="0" smtClean="0">
                <a:solidFill>
                  <a:srgbClr val="336699"/>
                </a:solidFill>
              </a:rPr>
              <a:t> of the data can be carried out numerically or graphically.</a:t>
            </a:r>
          </a:p>
          <a:p>
            <a:pPr marL="0" indent="0">
              <a:buNone/>
            </a:pPr>
            <a:r>
              <a:rPr lang="en-GB" sz="3600" b="1" dirty="0" smtClean="0">
                <a:solidFill>
                  <a:srgbClr val="336699"/>
                </a:solidFill>
              </a:rPr>
              <a:t>Numerically</a:t>
            </a:r>
            <a:r>
              <a:rPr lang="en-GB" sz="3600" dirty="0" smtClean="0">
                <a:solidFill>
                  <a:srgbClr val="336699"/>
                </a:solidFill>
              </a:rPr>
              <a:t> – divide each potential difference value by the matching current value</a:t>
            </a:r>
          </a:p>
          <a:p>
            <a:pPr marL="0" indent="0">
              <a:buNone/>
            </a:pPr>
            <a:r>
              <a:rPr lang="en-GB" sz="3600" b="1" dirty="0" smtClean="0">
                <a:solidFill>
                  <a:srgbClr val="336699"/>
                </a:solidFill>
              </a:rPr>
              <a:t>Graphically</a:t>
            </a:r>
            <a:r>
              <a:rPr lang="en-GB" sz="3600" dirty="0" smtClean="0">
                <a:solidFill>
                  <a:srgbClr val="336699"/>
                </a:solidFill>
              </a:rPr>
              <a:t> – plot a line graph of potential difference (y-axis) against current (x-axis) and draw a line of best fit</a:t>
            </a:r>
            <a:endParaRPr lang="en-GB" sz="3600" dirty="0">
              <a:solidFill>
                <a:srgbClr val="336699"/>
              </a:solidFill>
            </a:endParaRPr>
          </a:p>
        </p:txBody>
      </p:sp>
    </p:spTree>
    <p:extLst>
      <p:ext uri="{BB962C8B-B14F-4D97-AF65-F5344CB8AC3E}">
        <p14:creationId xmlns:p14="http://schemas.microsoft.com/office/powerpoint/2010/main" val="328974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solidFill>
                  <a:srgbClr val="336699"/>
                </a:solidFill>
              </a:rPr>
              <a:t>Ohm’s Law</a:t>
            </a:r>
            <a:endParaRPr lang="en-GB" sz="4800" b="1" dirty="0">
              <a:solidFill>
                <a:srgbClr val="336699"/>
              </a:solidFill>
            </a:endParaRPr>
          </a:p>
        </p:txBody>
      </p:sp>
      <p:sp>
        <p:nvSpPr>
          <p:cNvPr id="3" name="Content Placeholder 2"/>
          <p:cNvSpPr>
            <a:spLocks noGrp="1"/>
          </p:cNvSpPr>
          <p:nvPr>
            <p:ph idx="1"/>
          </p:nvPr>
        </p:nvSpPr>
        <p:spPr/>
        <p:txBody>
          <a:bodyPr/>
          <a:lstStyle/>
          <a:p>
            <a:pPr marL="0" indent="0">
              <a:buNone/>
            </a:pPr>
            <a:r>
              <a:rPr lang="en-GB" b="1" u="sng" dirty="0" smtClean="0">
                <a:solidFill>
                  <a:srgbClr val="336699"/>
                </a:solidFill>
              </a:rPr>
              <a:t>Numerical Analysis</a:t>
            </a:r>
          </a:p>
          <a:p>
            <a:pPr marL="0" indent="0">
              <a:buNone/>
            </a:pPr>
            <a:r>
              <a:rPr lang="en-GB" dirty="0" smtClean="0">
                <a:solidFill>
                  <a:srgbClr val="336699"/>
                </a:solidFill>
              </a:rPr>
              <a:t>10 /1.30 = 7.7                    15 / 1.90 = 7.9                     20 / 2.55 = 7.8</a:t>
            </a:r>
          </a:p>
          <a:p>
            <a:pPr marL="0" indent="0">
              <a:buNone/>
            </a:pPr>
            <a:r>
              <a:rPr lang="en-GB" dirty="0" smtClean="0">
                <a:solidFill>
                  <a:srgbClr val="336699"/>
                </a:solidFill>
              </a:rPr>
              <a:t>25 / 3.25 = 7.7                   30 / 3.75 = 8.0</a:t>
            </a:r>
          </a:p>
          <a:p>
            <a:pPr marL="0" indent="0">
              <a:buNone/>
            </a:pPr>
            <a:r>
              <a:rPr lang="en-GB" dirty="0" smtClean="0">
                <a:solidFill>
                  <a:srgbClr val="336699"/>
                </a:solidFill>
              </a:rPr>
              <a:t>The trend in the answers is to give a value that is approximately the same (or constant) every time.</a:t>
            </a:r>
          </a:p>
          <a:p>
            <a:pPr marL="0" indent="0">
              <a:buNone/>
            </a:pPr>
            <a:r>
              <a:rPr lang="en-GB" b="1" dirty="0" smtClean="0">
                <a:solidFill>
                  <a:srgbClr val="336699"/>
                </a:solidFill>
              </a:rPr>
              <a:t>This statement is normally written as:</a:t>
            </a:r>
          </a:p>
          <a:p>
            <a:pPr marL="0" indent="0" algn="ctr">
              <a:buNone/>
            </a:pPr>
            <a:r>
              <a:rPr lang="en-GB" b="1" dirty="0" smtClean="0">
                <a:solidFill>
                  <a:srgbClr val="336699"/>
                </a:solidFill>
              </a:rPr>
              <a:t>Voltage  /   Current     =    a constant</a:t>
            </a:r>
          </a:p>
          <a:p>
            <a:pPr marL="0" indent="0">
              <a:buNone/>
            </a:pPr>
            <a:r>
              <a:rPr lang="en-GB" b="1" dirty="0" smtClean="0">
                <a:solidFill>
                  <a:srgbClr val="336699"/>
                </a:solidFill>
              </a:rPr>
              <a:t>Where the name of the constant is called resistance.</a:t>
            </a:r>
            <a:endParaRPr lang="en-GB" b="1" dirty="0">
              <a:solidFill>
                <a:srgbClr val="336699"/>
              </a:solidFill>
            </a:endParaRPr>
          </a:p>
        </p:txBody>
      </p:sp>
    </p:spTree>
    <p:extLst>
      <p:ext uri="{BB962C8B-B14F-4D97-AF65-F5344CB8AC3E}">
        <p14:creationId xmlns:p14="http://schemas.microsoft.com/office/powerpoint/2010/main" val="95409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solidFill>
                  <a:srgbClr val="336699"/>
                </a:solidFill>
              </a:rPr>
              <a:t>Ohm’s Law</a:t>
            </a:r>
            <a:endParaRPr lang="en-GB" sz="4800" b="1" dirty="0">
              <a:solidFill>
                <a:srgbClr val="336699"/>
              </a:solidFill>
            </a:endParaRPr>
          </a:p>
        </p:txBody>
      </p:sp>
      <p:sp>
        <p:nvSpPr>
          <p:cNvPr id="3" name="Content Placeholder 2"/>
          <p:cNvSpPr>
            <a:spLocks noGrp="1"/>
          </p:cNvSpPr>
          <p:nvPr>
            <p:ph idx="1"/>
          </p:nvPr>
        </p:nvSpPr>
        <p:spPr/>
        <p:txBody>
          <a:bodyPr/>
          <a:lstStyle/>
          <a:p>
            <a:pPr marL="0" indent="0">
              <a:buNone/>
            </a:pPr>
            <a:r>
              <a:rPr lang="en-GB" b="1" u="sng" dirty="0" smtClean="0">
                <a:solidFill>
                  <a:srgbClr val="336699"/>
                </a:solidFill>
              </a:rPr>
              <a:t>Graphical Analysis</a:t>
            </a:r>
          </a:p>
          <a:p>
            <a:pPr marL="0" indent="0">
              <a:buNone/>
            </a:pPr>
            <a:r>
              <a:rPr lang="en-GB" dirty="0" smtClean="0">
                <a:solidFill>
                  <a:srgbClr val="336699"/>
                </a:solidFill>
              </a:rPr>
              <a:t>The line of best fit should be a straight line which passes directly through the origin. </a:t>
            </a:r>
            <a:r>
              <a:rPr lang="en-GB" b="1" dirty="0" smtClean="0">
                <a:solidFill>
                  <a:srgbClr val="336699"/>
                </a:solidFill>
              </a:rPr>
              <a:t>This means that potential difference (voltage) is directly proportional to current.</a:t>
            </a:r>
          </a:p>
          <a:p>
            <a:pPr marL="0" indent="0">
              <a:buNone/>
            </a:pPr>
            <a:r>
              <a:rPr lang="en-GB" b="1" dirty="0" smtClean="0">
                <a:solidFill>
                  <a:srgbClr val="336699"/>
                </a:solidFill>
              </a:rPr>
              <a:t>This statement can also be written as:</a:t>
            </a:r>
          </a:p>
          <a:p>
            <a:pPr marL="0" indent="0" algn="ctr">
              <a:buNone/>
            </a:pPr>
            <a:r>
              <a:rPr lang="en-GB" b="1" dirty="0" smtClean="0">
                <a:solidFill>
                  <a:srgbClr val="336699"/>
                </a:solidFill>
              </a:rPr>
              <a:t>Voltage  /   Current     =    a constant</a:t>
            </a:r>
          </a:p>
          <a:p>
            <a:pPr marL="0" indent="0">
              <a:buNone/>
            </a:pPr>
            <a:r>
              <a:rPr lang="en-GB" b="1" dirty="0" smtClean="0">
                <a:solidFill>
                  <a:srgbClr val="336699"/>
                </a:solidFill>
              </a:rPr>
              <a:t>Where the name of the constant is called resistance.</a:t>
            </a:r>
          </a:p>
          <a:p>
            <a:pPr marL="0" indent="0">
              <a:buNone/>
            </a:pPr>
            <a:r>
              <a:rPr lang="en-GB" dirty="0" smtClean="0">
                <a:solidFill>
                  <a:srgbClr val="336699"/>
                </a:solidFill>
              </a:rPr>
              <a:t>(To calculate the value of the resistance you need to find the </a:t>
            </a:r>
            <a:r>
              <a:rPr lang="en-GB" b="1" dirty="0" smtClean="0">
                <a:solidFill>
                  <a:srgbClr val="336699"/>
                </a:solidFill>
              </a:rPr>
              <a:t>gradient</a:t>
            </a:r>
            <a:r>
              <a:rPr lang="en-GB" dirty="0" smtClean="0">
                <a:solidFill>
                  <a:srgbClr val="336699"/>
                </a:solidFill>
              </a:rPr>
              <a:t> of the line of best fit – N5 content)</a:t>
            </a:r>
          </a:p>
          <a:p>
            <a:pPr marL="0" indent="0">
              <a:buNone/>
            </a:pPr>
            <a:endParaRPr lang="en-GB" dirty="0"/>
          </a:p>
        </p:txBody>
      </p:sp>
    </p:spTree>
    <p:extLst>
      <p:ext uri="{BB962C8B-B14F-4D97-AF65-F5344CB8AC3E}">
        <p14:creationId xmlns:p14="http://schemas.microsoft.com/office/powerpoint/2010/main" val="127542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6699"/>
                </a:solidFill>
              </a:rPr>
              <a:t>Ohm’s Law</a:t>
            </a:r>
            <a:endParaRPr lang="en-GB" b="1" dirty="0">
              <a:solidFill>
                <a:srgbClr val="336699"/>
              </a:solidFill>
            </a:endParaRPr>
          </a:p>
        </p:txBody>
      </p:sp>
      <p:sp>
        <p:nvSpPr>
          <p:cNvPr id="3" name="Content Placeholder 2"/>
          <p:cNvSpPr>
            <a:spLocks noGrp="1"/>
          </p:cNvSpPr>
          <p:nvPr>
            <p:ph idx="1"/>
          </p:nvPr>
        </p:nvSpPr>
        <p:spPr/>
        <p:txBody>
          <a:bodyPr/>
          <a:lstStyle/>
          <a:p>
            <a:pPr marL="0" indent="0">
              <a:buNone/>
            </a:pPr>
            <a:r>
              <a:rPr lang="en-GB" dirty="0" smtClean="0">
                <a:solidFill>
                  <a:srgbClr val="336699"/>
                </a:solidFill>
              </a:rPr>
              <a:t>Not all conductors will give a straight line graph passing through the origin. The graph below is for the </a:t>
            </a:r>
            <a:r>
              <a:rPr lang="en-GB" b="1" dirty="0" smtClean="0">
                <a:solidFill>
                  <a:srgbClr val="336699"/>
                </a:solidFill>
              </a:rPr>
              <a:t>conducting wire in a filament lamp.</a:t>
            </a:r>
          </a:p>
          <a:p>
            <a:pPr marL="0" indent="0" algn="ctr">
              <a:buNone/>
            </a:pPr>
            <a:endParaRPr lang="en-GB" dirty="0">
              <a:solidFill>
                <a:srgbClr val="336699"/>
              </a:solidFill>
            </a:endParaRPr>
          </a:p>
        </p:txBody>
      </p:sp>
      <p:pic>
        <p:nvPicPr>
          <p:cNvPr id="4" name="Picture 3"/>
          <p:cNvPicPr>
            <a:picLocks noChangeAspect="1"/>
          </p:cNvPicPr>
          <p:nvPr/>
        </p:nvPicPr>
        <p:blipFill>
          <a:blip r:embed="rId2"/>
          <a:stretch>
            <a:fillRect/>
          </a:stretch>
        </p:blipFill>
        <p:spPr>
          <a:xfrm>
            <a:off x="1996068" y="3025346"/>
            <a:ext cx="8133766" cy="3028950"/>
          </a:xfrm>
          <a:prstGeom prst="rect">
            <a:avLst/>
          </a:prstGeom>
        </p:spPr>
      </p:pic>
    </p:spTree>
    <p:extLst>
      <p:ext uri="{BB962C8B-B14F-4D97-AF65-F5344CB8AC3E}">
        <p14:creationId xmlns:p14="http://schemas.microsoft.com/office/powerpoint/2010/main" val="147830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453</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S3/S4 Physics</vt:lpstr>
      <vt:lpstr>Ohm’s Law</vt:lpstr>
      <vt:lpstr>Ohm’s Law</vt:lpstr>
      <vt:lpstr>Ohm’s Law</vt:lpstr>
      <vt:lpstr>Ohm’s Law</vt:lpstr>
      <vt:lpstr>Ohm’s Law</vt:lpstr>
      <vt:lpstr>Ohm’s Law</vt:lpstr>
      <vt:lpstr>Ohm’s Law</vt:lpstr>
      <vt:lpstr>Ohm’s Law</vt:lpstr>
      <vt:lpstr>Ohm’s Law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S3/S4 Physics</dc:title>
  <dc:creator>Ian Downie</dc:creator>
  <cp:lastModifiedBy>Ian Downie</cp:lastModifiedBy>
  <cp:revision>10</cp:revision>
  <dcterms:created xsi:type="dcterms:W3CDTF">2020-05-28T18:10:42Z</dcterms:created>
  <dcterms:modified xsi:type="dcterms:W3CDTF">2020-06-01T15:30:38Z</dcterms:modified>
</cp:coreProperties>
</file>