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57" r:id="rId6"/>
    <p:sldId id="258" r:id="rId7"/>
    <p:sldId id="260" r:id="rId8"/>
    <p:sldId id="261" r:id="rId9"/>
    <p:sldId id="270" r:id="rId10"/>
    <p:sldId id="262" r:id="rId11"/>
    <p:sldId id="266" r:id="rId12"/>
    <p:sldId id="267" r:id="rId13"/>
    <p:sldId id="268" r:id="rId14"/>
    <p:sldId id="26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3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8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4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1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2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E910-AE94-4375-A141-E2E977E83E6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10B9-C6B3-477A-9BA2-5EFF057E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 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Output Devices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Can you classify each of the following output devices as analogue or digital?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954"/>
              </p:ext>
            </p:extLst>
          </p:nvPr>
        </p:nvGraphicFramePr>
        <p:xfrm>
          <a:off x="1761413" y="2619466"/>
          <a:ext cx="8128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236"/>
                <a:gridCol w="4113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Output Device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Analogue or Digital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LED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Lamp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Loudspeaker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Buzzer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Motor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Relay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4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 - LEDS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LEDs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LEDs are low voltage output devices which operate on small currents of about 60mA.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An LED must be placed correctly in a circuit or it will not light up.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When correctly positioned the current in the circuit will flow into the tip of the triangle in the LED symbol.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is shown </a:t>
            </a:r>
            <a:r>
              <a:rPr lang="en-GB" dirty="0" smtClean="0">
                <a:solidFill>
                  <a:srgbClr val="336699"/>
                </a:solidFill>
              </a:rPr>
              <a:t>on the next slide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 - LEDs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319" y="2084711"/>
            <a:ext cx="37147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 - LEDs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LEDs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resistor, R, protects the LED by </a:t>
            </a:r>
            <a:r>
              <a:rPr lang="en-GB" b="1" dirty="0" smtClean="0">
                <a:solidFill>
                  <a:srgbClr val="336699"/>
                </a:solidFill>
              </a:rPr>
              <a:t>limiting the current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stops the LED from overheating.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LEDs are often used as indicator lights.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the following circuit the LED is rated at 2V, 100mA. Calculate the resistance of resistor R.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 - LEDs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650" y="2372519"/>
            <a:ext cx="56007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 - LEDs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As this is a series circuit the current in the LED will be the same as the current in resistor R – 100 mA (remember “m or </a:t>
            </a:r>
            <a:r>
              <a:rPr lang="en-GB" dirty="0" err="1" smtClean="0">
                <a:solidFill>
                  <a:srgbClr val="336699"/>
                </a:solidFill>
              </a:rPr>
              <a:t>milli</a:t>
            </a:r>
            <a:r>
              <a:rPr lang="en-GB" dirty="0" smtClean="0">
                <a:solidFill>
                  <a:srgbClr val="336699"/>
                </a:solidFill>
              </a:rPr>
              <a:t>” means x 10</a:t>
            </a:r>
            <a:r>
              <a:rPr lang="en-GB" baseline="30000" dirty="0" smtClean="0">
                <a:solidFill>
                  <a:srgbClr val="336699"/>
                </a:solidFill>
              </a:rPr>
              <a:t>-3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There are 6 V available from the supply. The LED operates at 2 V. This means there are 4 V (6 – 2 = 4) for the resistor. Apply Ohm’s Law.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V = I x 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4 = 100 x 10</a:t>
            </a:r>
            <a:r>
              <a:rPr lang="en-GB" baseline="30000" dirty="0" smtClean="0">
                <a:solidFill>
                  <a:srgbClr val="336699"/>
                </a:solidFill>
              </a:rPr>
              <a:t>-3</a:t>
            </a:r>
            <a:r>
              <a:rPr lang="en-GB" dirty="0" smtClean="0">
                <a:solidFill>
                  <a:srgbClr val="336699"/>
                </a:solidFill>
              </a:rPr>
              <a:t> x 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 = 4 / 100 x10</a:t>
            </a:r>
            <a:r>
              <a:rPr lang="en-GB" baseline="30000" dirty="0" smtClean="0">
                <a:solidFill>
                  <a:srgbClr val="336699"/>
                </a:solidFill>
              </a:rPr>
              <a:t>-3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 = 40 </a:t>
            </a:r>
            <a:r>
              <a:rPr lang="el-GR" dirty="0" smtClean="0">
                <a:solidFill>
                  <a:srgbClr val="336699"/>
                </a:solidFill>
              </a:rPr>
              <a:t>Ω</a:t>
            </a: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2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Electrical and electronic systems can be split into three parts: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51" y="1910213"/>
            <a:ext cx="6793850" cy="39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The </a:t>
            </a:r>
            <a:r>
              <a:rPr lang="en-GB" sz="4400" b="1" dirty="0" smtClean="0">
                <a:solidFill>
                  <a:srgbClr val="336699"/>
                </a:solidFill>
              </a:rPr>
              <a:t>input</a:t>
            </a:r>
            <a:r>
              <a:rPr lang="en-GB" sz="4400" dirty="0" smtClean="0">
                <a:solidFill>
                  <a:srgbClr val="336699"/>
                </a:solidFill>
              </a:rPr>
              <a:t> part, detects or senses or </a:t>
            </a:r>
            <a:r>
              <a:rPr lang="en-GB" sz="4400" b="1" dirty="0" smtClean="0">
                <a:solidFill>
                  <a:srgbClr val="336699"/>
                </a:solidFill>
              </a:rPr>
              <a:t>takes in </a:t>
            </a:r>
            <a:r>
              <a:rPr lang="en-GB" sz="4400" dirty="0" smtClean="0">
                <a:solidFill>
                  <a:srgbClr val="336699"/>
                </a:solidFill>
              </a:rPr>
              <a:t>a type of energy.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The </a:t>
            </a:r>
            <a:r>
              <a:rPr lang="en-GB" sz="4400" b="1" dirty="0" smtClean="0">
                <a:solidFill>
                  <a:srgbClr val="336699"/>
                </a:solidFill>
              </a:rPr>
              <a:t>process</a:t>
            </a:r>
            <a:r>
              <a:rPr lang="en-GB" sz="4400" dirty="0" smtClean="0">
                <a:solidFill>
                  <a:srgbClr val="336699"/>
                </a:solidFill>
              </a:rPr>
              <a:t> part, </a:t>
            </a:r>
            <a:r>
              <a:rPr lang="en-GB" sz="4400" b="1" dirty="0" smtClean="0">
                <a:solidFill>
                  <a:srgbClr val="336699"/>
                </a:solidFill>
              </a:rPr>
              <a:t>processes </a:t>
            </a:r>
            <a:r>
              <a:rPr lang="en-GB" sz="4400" dirty="0" smtClean="0">
                <a:solidFill>
                  <a:srgbClr val="336699"/>
                </a:solidFill>
              </a:rPr>
              <a:t>electrical energy.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The </a:t>
            </a:r>
            <a:r>
              <a:rPr lang="en-GB" sz="4400" b="1" dirty="0" smtClean="0">
                <a:solidFill>
                  <a:srgbClr val="336699"/>
                </a:solidFill>
              </a:rPr>
              <a:t>output</a:t>
            </a:r>
            <a:r>
              <a:rPr lang="en-GB" sz="4400" dirty="0" smtClean="0">
                <a:solidFill>
                  <a:srgbClr val="336699"/>
                </a:solidFill>
              </a:rPr>
              <a:t> part, </a:t>
            </a:r>
            <a:r>
              <a:rPr lang="en-GB" sz="4400" b="1" dirty="0" smtClean="0">
                <a:solidFill>
                  <a:srgbClr val="336699"/>
                </a:solidFill>
              </a:rPr>
              <a:t>gives out </a:t>
            </a:r>
            <a:r>
              <a:rPr lang="en-GB" sz="4400" dirty="0" smtClean="0">
                <a:solidFill>
                  <a:srgbClr val="336699"/>
                </a:solidFill>
              </a:rPr>
              <a:t>a useful type of energy.</a:t>
            </a:r>
            <a:endParaRPr lang="en-GB" sz="4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26" y="622446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46" y="2787805"/>
            <a:ext cx="463296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5" y="365125"/>
            <a:ext cx="3943350" cy="298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475" y="2949965"/>
            <a:ext cx="3321844" cy="332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518" y="365125"/>
            <a:ext cx="342528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Output devices convert electrical energy into another useful energy.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Examples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LED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Motor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Loudspeaker (Buzzer)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Relay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Lamp</a:t>
            </a:r>
          </a:p>
          <a:p>
            <a:r>
              <a:rPr lang="en-GB" dirty="0" smtClean="0">
                <a:solidFill>
                  <a:srgbClr val="336699"/>
                </a:solidFill>
              </a:rPr>
              <a:t>Solenoid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From practical work and/or research complete the following table: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37978"/>
              </p:ext>
            </p:extLst>
          </p:nvPr>
        </p:nvGraphicFramePr>
        <p:xfrm>
          <a:off x="1845388" y="2481942"/>
          <a:ext cx="81280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Device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Symbol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Energy</a:t>
                      </a:r>
                      <a:r>
                        <a:rPr lang="en-GB" sz="2800" b="1" baseline="0" dirty="0" smtClean="0">
                          <a:solidFill>
                            <a:srgbClr val="336699"/>
                          </a:solidFill>
                        </a:rPr>
                        <a:t> Output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Possible Use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LED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Motor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Loudspeaker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Relay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2590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Lamp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Output devices can also be classified as </a:t>
            </a:r>
            <a:r>
              <a:rPr lang="en-GB" b="1" dirty="0" smtClean="0">
                <a:solidFill>
                  <a:srgbClr val="336699"/>
                </a:solidFill>
              </a:rPr>
              <a:t>digital </a:t>
            </a:r>
            <a:r>
              <a:rPr lang="en-GB" dirty="0" smtClean="0">
                <a:solidFill>
                  <a:srgbClr val="336699"/>
                </a:solidFill>
              </a:rPr>
              <a:t>or </a:t>
            </a:r>
            <a:r>
              <a:rPr lang="en-GB" b="1" dirty="0" smtClean="0">
                <a:solidFill>
                  <a:srgbClr val="336699"/>
                </a:solidFill>
              </a:rPr>
              <a:t>analogue.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Digital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digital output </a:t>
            </a:r>
            <a:r>
              <a:rPr lang="en-GB" b="1" dirty="0" smtClean="0">
                <a:solidFill>
                  <a:srgbClr val="336699"/>
                </a:solidFill>
              </a:rPr>
              <a:t>switches directly </a:t>
            </a:r>
            <a:r>
              <a:rPr lang="en-GB" dirty="0" smtClean="0">
                <a:solidFill>
                  <a:srgbClr val="336699"/>
                </a:solidFill>
              </a:rPr>
              <a:t>from one value to the next value e.g. from on to off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Analogue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An analogue output has a </a:t>
            </a:r>
            <a:r>
              <a:rPr lang="en-GB" b="1" dirty="0" smtClean="0">
                <a:solidFill>
                  <a:srgbClr val="336699"/>
                </a:solidFill>
              </a:rPr>
              <a:t>continuous range </a:t>
            </a:r>
            <a:r>
              <a:rPr lang="en-GB" dirty="0" smtClean="0">
                <a:solidFill>
                  <a:srgbClr val="336699"/>
                </a:solidFill>
              </a:rPr>
              <a:t>of conditions that it can display 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589" y="2694626"/>
            <a:ext cx="4972050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899" y="607741"/>
            <a:ext cx="3095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Output Devices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336699"/>
                </a:solidFill>
              </a:rPr>
              <a:t>The </a:t>
            </a:r>
            <a:r>
              <a:rPr lang="en-GB" sz="4000" b="1" dirty="0" smtClean="0">
                <a:solidFill>
                  <a:srgbClr val="336699"/>
                </a:solidFill>
              </a:rPr>
              <a:t>clock</a:t>
            </a:r>
            <a:r>
              <a:rPr lang="en-GB" sz="4000" dirty="0" smtClean="0">
                <a:solidFill>
                  <a:srgbClr val="336699"/>
                </a:solidFill>
              </a:rPr>
              <a:t> is </a:t>
            </a:r>
            <a:r>
              <a:rPr lang="en-GB" sz="4000" b="1" dirty="0" smtClean="0">
                <a:solidFill>
                  <a:srgbClr val="336699"/>
                </a:solidFill>
              </a:rPr>
              <a:t>digital</a:t>
            </a:r>
            <a:r>
              <a:rPr lang="en-GB" sz="4000" dirty="0" smtClean="0">
                <a:solidFill>
                  <a:srgbClr val="336699"/>
                </a:solidFill>
              </a:rPr>
              <a:t>. It </a:t>
            </a:r>
            <a:r>
              <a:rPr lang="en-GB" sz="4000" b="1" dirty="0" smtClean="0">
                <a:solidFill>
                  <a:srgbClr val="336699"/>
                </a:solidFill>
              </a:rPr>
              <a:t>switches directly </a:t>
            </a:r>
            <a:r>
              <a:rPr lang="en-GB" sz="4000" dirty="0" smtClean="0">
                <a:solidFill>
                  <a:srgbClr val="336699"/>
                </a:solidFill>
              </a:rPr>
              <a:t>from 10.33 to 10.34.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336699"/>
                </a:solidFill>
              </a:rPr>
              <a:t>The </a:t>
            </a:r>
            <a:r>
              <a:rPr lang="en-GB" sz="4000" b="1" dirty="0" smtClean="0">
                <a:solidFill>
                  <a:srgbClr val="336699"/>
                </a:solidFill>
              </a:rPr>
              <a:t>thermometer</a:t>
            </a:r>
            <a:r>
              <a:rPr lang="en-GB" sz="4000" dirty="0" smtClean="0">
                <a:solidFill>
                  <a:srgbClr val="336699"/>
                </a:solidFill>
              </a:rPr>
              <a:t> is </a:t>
            </a:r>
            <a:r>
              <a:rPr lang="en-GB" sz="4000" b="1" dirty="0" smtClean="0">
                <a:solidFill>
                  <a:srgbClr val="336699"/>
                </a:solidFill>
              </a:rPr>
              <a:t>analogue</a:t>
            </a:r>
            <a:r>
              <a:rPr lang="en-GB" sz="4000" dirty="0" smtClean="0">
                <a:solidFill>
                  <a:srgbClr val="336699"/>
                </a:solidFill>
              </a:rPr>
              <a:t>. It has a </a:t>
            </a:r>
            <a:r>
              <a:rPr lang="en-GB" sz="4000" b="1" dirty="0" smtClean="0">
                <a:solidFill>
                  <a:srgbClr val="336699"/>
                </a:solidFill>
              </a:rPr>
              <a:t>continuous range</a:t>
            </a:r>
            <a:r>
              <a:rPr lang="en-GB" sz="4000" dirty="0" smtClean="0">
                <a:solidFill>
                  <a:srgbClr val="336699"/>
                </a:solidFill>
              </a:rPr>
              <a:t>. The mercury can stop anywhere on the scale. It could stop in-between numbers on the scale.</a:t>
            </a:r>
            <a:endParaRPr lang="en-GB" sz="4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444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S3/S4 Physics</vt:lpstr>
      <vt:lpstr>Output Devices</vt:lpstr>
      <vt:lpstr>Output Devices</vt:lpstr>
      <vt:lpstr>PowerPoint Presentation</vt:lpstr>
      <vt:lpstr>Output Devices</vt:lpstr>
      <vt:lpstr>Output Devices</vt:lpstr>
      <vt:lpstr>Output Devices</vt:lpstr>
      <vt:lpstr>PowerPoint Presentation</vt:lpstr>
      <vt:lpstr>Output Devices</vt:lpstr>
      <vt:lpstr>Output Devices</vt:lpstr>
      <vt:lpstr>Output Devices - LEDS</vt:lpstr>
      <vt:lpstr>Output Devices - LEDs</vt:lpstr>
      <vt:lpstr>Output Devices - LEDs</vt:lpstr>
      <vt:lpstr>Output Devices - LEDs</vt:lpstr>
      <vt:lpstr>Output Devices - LEDs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S3/S4 Physics</dc:title>
  <dc:creator>Ian Downie</dc:creator>
  <cp:lastModifiedBy>Ian Downie</cp:lastModifiedBy>
  <cp:revision>9</cp:revision>
  <dcterms:created xsi:type="dcterms:W3CDTF">2020-06-04T13:34:26Z</dcterms:created>
  <dcterms:modified xsi:type="dcterms:W3CDTF">2020-06-07T12:45:57Z</dcterms:modified>
</cp:coreProperties>
</file>