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2" r:id="rId35"/>
    <p:sldId id="286" r:id="rId36"/>
    <p:sldId id="287" r:id="rId37"/>
    <p:sldId id="28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3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1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8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3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75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6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76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8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3712-809D-4826-8FEC-7EB808B152B4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C254-D74B-4C71-B97E-64F927B1D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S3/S4 Physics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336699"/>
                </a:solidFill>
              </a:rPr>
              <a:t>Process Devices</a:t>
            </a:r>
          </a:p>
        </p:txBody>
      </p:sp>
    </p:spTree>
    <p:extLst>
      <p:ext uri="{BB962C8B-B14F-4D97-AF65-F5344CB8AC3E}">
        <p14:creationId xmlns:p14="http://schemas.microsoft.com/office/powerpoint/2010/main" val="333263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OR-gate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Symbol                                                   has a curved back like an “O”.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OR-gate will give an output when input A </a:t>
            </a:r>
            <a:r>
              <a:rPr lang="en-GB" b="1" dirty="0">
                <a:solidFill>
                  <a:srgbClr val="336699"/>
                </a:solidFill>
              </a:rPr>
              <a:t>OR</a:t>
            </a:r>
            <a:r>
              <a:rPr lang="en-GB" dirty="0">
                <a:solidFill>
                  <a:srgbClr val="336699"/>
                </a:solidFill>
              </a:rPr>
              <a:t> input B </a:t>
            </a:r>
            <a:r>
              <a:rPr lang="en-GB" b="1" dirty="0">
                <a:solidFill>
                  <a:srgbClr val="336699"/>
                </a:solidFill>
              </a:rPr>
              <a:t>OR</a:t>
            </a:r>
            <a:r>
              <a:rPr lang="en-GB" dirty="0">
                <a:solidFill>
                  <a:srgbClr val="336699"/>
                </a:solidFill>
              </a:rPr>
              <a:t> both inputs are switched on.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statement can be shown in a Truth Table.</a:t>
            </a:r>
          </a:p>
          <a:p>
            <a:pPr marL="0" indent="0" algn="ctr">
              <a:buNone/>
            </a:pPr>
            <a:endParaRPr lang="en-GB" b="1" u="sng" dirty="0">
              <a:solidFill>
                <a:srgbClr val="336699"/>
              </a:solidFill>
            </a:endParaRPr>
          </a:p>
          <a:p>
            <a:pPr marL="0" indent="0" algn="ctr">
              <a:buNone/>
            </a:pPr>
            <a:endParaRPr lang="en-GB" b="1" u="sng" dirty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05" y="2296593"/>
            <a:ext cx="2849525" cy="194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478" y="1784194"/>
            <a:ext cx="7649737" cy="45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AND-gate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Symbol                                              has a straight back like a “D”.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AND-gate will only give a symbol when input A </a:t>
            </a:r>
            <a:r>
              <a:rPr lang="en-GB" b="1" dirty="0">
                <a:solidFill>
                  <a:srgbClr val="336699"/>
                </a:solidFill>
              </a:rPr>
              <a:t>AND</a:t>
            </a:r>
            <a:r>
              <a:rPr lang="en-GB" dirty="0">
                <a:solidFill>
                  <a:srgbClr val="336699"/>
                </a:solidFill>
              </a:rPr>
              <a:t> input B are switched on.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statement can be shown in a Truth Table.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72" y="2345990"/>
            <a:ext cx="2614857" cy="18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054" y="1825625"/>
            <a:ext cx="92555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48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336699"/>
                </a:solidFill>
              </a:rPr>
              <a:t>Logic circuits are used in many electronic systems.</a:t>
            </a:r>
          </a:p>
          <a:p>
            <a:pPr marL="0" indent="0" algn="ctr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336699"/>
                </a:solidFill>
              </a:rPr>
              <a:t>To design these circuits you need to think </a:t>
            </a:r>
            <a:r>
              <a:rPr lang="en-GB" sz="4000" b="1" dirty="0">
                <a:solidFill>
                  <a:srgbClr val="336699"/>
                </a:solidFill>
              </a:rPr>
              <a:t>LOGICALLY</a:t>
            </a:r>
            <a:r>
              <a:rPr lang="en-GB" sz="4000" dirty="0">
                <a:solidFill>
                  <a:srgbClr val="336699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60" y="2245073"/>
            <a:ext cx="8773954" cy="333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6634" y="365125"/>
            <a:ext cx="9935737" cy="6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336699"/>
                </a:solidFill>
              </a:rPr>
              <a:t>Process Devices –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b="1" u="sng" dirty="0">
                <a:solidFill>
                  <a:srgbClr val="336699"/>
                </a:solidFill>
              </a:rPr>
              <a:t>Examples of logical thinking</a:t>
            </a:r>
          </a:p>
          <a:p>
            <a:pPr marL="0" indent="0">
              <a:buNone/>
            </a:pPr>
            <a:endParaRPr lang="en-GB" sz="4000" b="1" u="sng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336699"/>
                </a:solidFill>
              </a:rPr>
              <a:t>When you see the word </a:t>
            </a:r>
            <a:r>
              <a:rPr lang="en-GB" sz="4000" b="1" dirty="0">
                <a:solidFill>
                  <a:srgbClr val="336699"/>
                </a:solidFill>
              </a:rPr>
              <a:t>DARK</a:t>
            </a:r>
            <a:r>
              <a:rPr lang="en-GB" sz="4000" dirty="0">
                <a:solidFill>
                  <a:srgbClr val="336699"/>
                </a:solidFill>
              </a:rPr>
              <a:t> think </a:t>
            </a:r>
            <a:r>
              <a:rPr lang="en-GB" sz="4000" b="1" dirty="0">
                <a:solidFill>
                  <a:srgbClr val="336699"/>
                </a:solidFill>
              </a:rPr>
              <a:t>NOT LIGHT.</a:t>
            </a:r>
          </a:p>
          <a:p>
            <a:pPr marL="0" indent="0">
              <a:buNone/>
            </a:pPr>
            <a:endParaRPr lang="en-GB" sz="4000" b="1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sz="4000" dirty="0">
                <a:solidFill>
                  <a:srgbClr val="336699"/>
                </a:solidFill>
              </a:rPr>
              <a:t>When you see the word </a:t>
            </a:r>
            <a:r>
              <a:rPr lang="en-GB" sz="4000" b="1" dirty="0">
                <a:solidFill>
                  <a:srgbClr val="336699"/>
                </a:solidFill>
              </a:rPr>
              <a:t>COLD</a:t>
            </a:r>
            <a:r>
              <a:rPr lang="en-GB" sz="4000" dirty="0">
                <a:solidFill>
                  <a:srgbClr val="336699"/>
                </a:solidFill>
              </a:rPr>
              <a:t> think </a:t>
            </a:r>
            <a:r>
              <a:rPr lang="en-GB" sz="4000" b="1" dirty="0">
                <a:solidFill>
                  <a:srgbClr val="336699"/>
                </a:solidFill>
              </a:rPr>
              <a:t>NOT HOT</a:t>
            </a:r>
            <a:r>
              <a:rPr lang="en-GB" sz="4000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3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–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An electronic device used for a party produces a changing light pattern when it detects music, but only when it is dark.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Draw the logic circuit for this electronic device.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90" y="2997474"/>
            <a:ext cx="2565464" cy="25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–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Remember to think logically!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device needs to detect music </a:t>
            </a:r>
            <a:r>
              <a:rPr lang="en-GB" b="1" dirty="0">
                <a:solidFill>
                  <a:srgbClr val="336699"/>
                </a:solidFill>
              </a:rPr>
              <a:t>AND</a:t>
            </a:r>
            <a:r>
              <a:rPr lang="en-GB" dirty="0">
                <a:solidFill>
                  <a:srgbClr val="336699"/>
                </a:solidFill>
              </a:rPr>
              <a:t> dark.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Thinking logically - dark is </a:t>
            </a:r>
            <a:r>
              <a:rPr lang="en-GB" b="1" dirty="0">
                <a:solidFill>
                  <a:srgbClr val="336699"/>
                </a:solidFill>
              </a:rPr>
              <a:t>NOT</a:t>
            </a:r>
            <a:r>
              <a:rPr lang="en-GB" dirty="0">
                <a:solidFill>
                  <a:srgbClr val="336699"/>
                </a:solidFill>
              </a:rPr>
              <a:t> light.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logic circuit must use an AND-gate and a NOT-gate could look like this.</a:t>
            </a:r>
          </a:p>
        </p:txBody>
      </p:sp>
    </p:spTree>
    <p:extLst>
      <p:ext uri="{BB962C8B-B14F-4D97-AF65-F5344CB8AC3E}">
        <p14:creationId xmlns:p14="http://schemas.microsoft.com/office/powerpoint/2010/main" val="34547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137" y="1427357"/>
            <a:ext cx="9367024" cy="45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Electrical and electronic systems can be split into three parts: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51" y="1910213"/>
            <a:ext cx="6793850" cy="39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–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336699"/>
                </a:solidFill>
              </a:rPr>
              <a:t>Draw a logic diagram for a seat-belt warning display. When the seat-belt is not in place (switch is in off position) and the ignition switch is in the on position a warning must be displayed.</a:t>
            </a:r>
          </a:p>
          <a:p>
            <a:pPr marL="0" indent="0">
              <a:buNone/>
            </a:pPr>
            <a:r>
              <a:rPr lang="en-GB" sz="3200" b="1" u="sng" dirty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336699"/>
                </a:solidFill>
              </a:rPr>
              <a:t>Remember to think logically!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336699"/>
                </a:solidFill>
              </a:rPr>
              <a:t>For the warning to be given one switch must be </a:t>
            </a:r>
            <a:r>
              <a:rPr lang="en-GB" sz="3200" b="1" dirty="0">
                <a:solidFill>
                  <a:srgbClr val="336699"/>
                </a:solidFill>
              </a:rPr>
              <a:t>NOT</a:t>
            </a:r>
            <a:r>
              <a:rPr lang="en-GB" sz="3200" dirty="0">
                <a:solidFill>
                  <a:srgbClr val="336699"/>
                </a:solidFill>
              </a:rPr>
              <a:t> on, </a:t>
            </a:r>
            <a:r>
              <a:rPr lang="en-GB" sz="3200" b="1" dirty="0">
                <a:solidFill>
                  <a:srgbClr val="336699"/>
                </a:solidFill>
              </a:rPr>
              <a:t>AND</a:t>
            </a:r>
            <a:r>
              <a:rPr lang="en-GB" sz="3200" dirty="0">
                <a:solidFill>
                  <a:srgbClr val="336699"/>
                </a:solidFill>
              </a:rPr>
              <a:t> the other switch is on. The logic circuit must use an AND-gate and a </a:t>
            </a:r>
            <a:r>
              <a:rPr lang="en-GB" sz="3200">
                <a:solidFill>
                  <a:srgbClr val="336699"/>
                </a:solidFill>
              </a:rPr>
              <a:t>NOT-gate and could </a:t>
            </a:r>
            <a:r>
              <a:rPr lang="en-GB" sz="3200" dirty="0">
                <a:solidFill>
                  <a:srgbClr val="336699"/>
                </a:solidFill>
              </a:rPr>
              <a:t>look like this.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0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155" y="858644"/>
            <a:ext cx="10292577" cy="52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  <a:r>
              <a:rPr lang="en-GB" dirty="0">
                <a:solidFill>
                  <a:srgbClr val="336699"/>
                </a:solidFill>
              </a:rPr>
              <a:t> </a:t>
            </a:r>
            <a:r>
              <a:rPr lang="en-GB" b="1" dirty="0">
                <a:solidFill>
                  <a:srgbClr val="336699"/>
                </a:solidFill>
              </a:rPr>
              <a:t>–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next five slides have other logic problems to solve. But there is an extra challenge!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Can you work out which input devices and output devices should be used with each logic diagram?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Good luck : )</a:t>
            </a:r>
          </a:p>
        </p:txBody>
      </p:sp>
    </p:spTree>
    <p:extLst>
      <p:ext uri="{BB962C8B-B14F-4D97-AF65-F5344CB8AC3E}">
        <p14:creationId xmlns:p14="http://schemas.microsoft.com/office/powerpoint/2010/main" val="40277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Solving Logic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Design a logic circuit for a set of straighteners.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An indicator light comes on when the straighteners have been switched on and they have reached the correct temperature.</a:t>
            </a:r>
          </a:p>
        </p:txBody>
      </p:sp>
    </p:spTree>
    <p:extLst>
      <p:ext uri="{BB962C8B-B14F-4D97-AF65-F5344CB8AC3E}">
        <p14:creationId xmlns:p14="http://schemas.microsoft.com/office/powerpoint/2010/main" val="34317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Solving Logic Problems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Design a logic circuit for a door bell.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door bell has only to work when it is switched on at night time.</a:t>
            </a:r>
          </a:p>
        </p:txBody>
      </p:sp>
    </p:spTree>
    <p:extLst>
      <p:ext uri="{BB962C8B-B14F-4D97-AF65-F5344CB8AC3E}">
        <p14:creationId xmlns:p14="http://schemas.microsoft.com/office/powerpoint/2010/main" val="23636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Solving Logic Problems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Three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Design a logic circuit for a baby alarm.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alarm has to give an output when it is switched on and the baby makes any kind of sound. </a:t>
            </a:r>
          </a:p>
        </p:txBody>
      </p:sp>
    </p:spTree>
    <p:extLst>
      <p:ext uri="{BB962C8B-B14F-4D97-AF65-F5344CB8AC3E}">
        <p14:creationId xmlns:p14="http://schemas.microsoft.com/office/powerpoint/2010/main" val="19661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Solving Logic Problems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Four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Design a logic circuit for an interior light in a car. 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light should come on when the passenger door or the driver door or both are opened.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6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Solving Logic Problems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Five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Design a logic circuit for turning on a heating fan at night when the temperature is too cold.</a:t>
            </a:r>
          </a:p>
        </p:txBody>
      </p:sp>
    </p:spTree>
    <p:extLst>
      <p:ext uri="{BB962C8B-B14F-4D97-AF65-F5344CB8AC3E}">
        <p14:creationId xmlns:p14="http://schemas.microsoft.com/office/powerpoint/2010/main" val="42889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There are many types of transistor.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In this course we will study two types of transistor.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4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NPN Bipolar Transistor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MOSFET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32" y="2277334"/>
            <a:ext cx="3248025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44" y="4379458"/>
            <a:ext cx="32670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336699"/>
                </a:solidFill>
              </a:rPr>
              <a:t>The </a:t>
            </a:r>
            <a:r>
              <a:rPr lang="en-GB" sz="4400" b="1" dirty="0">
                <a:solidFill>
                  <a:srgbClr val="336699"/>
                </a:solidFill>
              </a:rPr>
              <a:t>input</a:t>
            </a:r>
            <a:r>
              <a:rPr lang="en-GB" sz="4400" dirty="0">
                <a:solidFill>
                  <a:srgbClr val="336699"/>
                </a:solidFill>
              </a:rPr>
              <a:t> part, detects or senses or </a:t>
            </a:r>
            <a:r>
              <a:rPr lang="en-GB" sz="4400" b="1" dirty="0">
                <a:solidFill>
                  <a:srgbClr val="336699"/>
                </a:solidFill>
              </a:rPr>
              <a:t>takes in </a:t>
            </a:r>
            <a:r>
              <a:rPr lang="en-GB" sz="4400" dirty="0">
                <a:solidFill>
                  <a:srgbClr val="336699"/>
                </a:solidFill>
              </a:rPr>
              <a:t>a type of energy.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336699"/>
                </a:solidFill>
              </a:rPr>
              <a:t>The </a:t>
            </a:r>
            <a:r>
              <a:rPr lang="en-GB" sz="4400" b="1" dirty="0">
                <a:solidFill>
                  <a:srgbClr val="336699"/>
                </a:solidFill>
              </a:rPr>
              <a:t>process</a:t>
            </a:r>
            <a:r>
              <a:rPr lang="en-GB" sz="4400" dirty="0">
                <a:solidFill>
                  <a:srgbClr val="336699"/>
                </a:solidFill>
              </a:rPr>
              <a:t> part, </a:t>
            </a:r>
            <a:r>
              <a:rPr lang="en-GB" sz="4400" b="1" dirty="0">
                <a:solidFill>
                  <a:srgbClr val="336699"/>
                </a:solidFill>
              </a:rPr>
              <a:t>processes </a:t>
            </a:r>
            <a:r>
              <a:rPr lang="en-GB" sz="4400" dirty="0">
                <a:solidFill>
                  <a:srgbClr val="336699"/>
                </a:solidFill>
              </a:rPr>
              <a:t>electrical energy.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336699"/>
                </a:solidFill>
              </a:rPr>
              <a:t>The </a:t>
            </a:r>
            <a:r>
              <a:rPr lang="en-GB" sz="4400" b="1" dirty="0">
                <a:solidFill>
                  <a:srgbClr val="336699"/>
                </a:solidFill>
              </a:rPr>
              <a:t>output</a:t>
            </a:r>
            <a:r>
              <a:rPr lang="en-GB" sz="4400" dirty="0">
                <a:solidFill>
                  <a:srgbClr val="336699"/>
                </a:solidFill>
              </a:rPr>
              <a:t> part, </a:t>
            </a:r>
            <a:r>
              <a:rPr lang="en-GB" sz="4400" b="1" dirty="0">
                <a:solidFill>
                  <a:srgbClr val="336699"/>
                </a:solidFill>
              </a:rPr>
              <a:t>gives out </a:t>
            </a:r>
            <a:r>
              <a:rPr lang="en-GB" sz="4400" dirty="0">
                <a:solidFill>
                  <a:srgbClr val="336699"/>
                </a:solidFill>
              </a:rPr>
              <a:t>a useful type of energy.</a:t>
            </a:r>
          </a:p>
        </p:txBody>
      </p:sp>
    </p:spTree>
    <p:extLst>
      <p:ext uri="{BB962C8B-B14F-4D97-AF65-F5344CB8AC3E}">
        <p14:creationId xmlns:p14="http://schemas.microsoft.com/office/powerpoint/2010/main" val="26161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Transistors act like an </a:t>
            </a:r>
            <a:r>
              <a:rPr lang="en-GB" b="1" dirty="0">
                <a:solidFill>
                  <a:srgbClr val="336699"/>
                </a:solidFill>
              </a:rPr>
              <a:t>electronic switch.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They switch on when they receive a high enough voltage.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typical </a:t>
            </a:r>
            <a:r>
              <a:rPr lang="en-GB" dirty="0" err="1">
                <a:solidFill>
                  <a:srgbClr val="336699"/>
                </a:solidFill>
              </a:rPr>
              <a:t>npn</a:t>
            </a:r>
            <a:r>
              <a:rPr lang="en-GB" dirty="0">
                <a:solidFill>
                  <a:srgbClr val="336699"/>
                </a:solidFill>
              </a:rPr>
              <a:t> bipolar transistor will switch on at around 0.7V.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 typical MOSFET will switch on at around 2V.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Transistors are often used along with potential dividers in electronic control devices.</a:t>
            </a:r>
          </a:p>
        </p:txBody>
      </p:sp>
    </p:spTree>
    <p:extLst>
      <p:ext uri="{BB962C8B-B14F-4D97-AF65-F5344CB8AC3E}">
        <p14:creationId xmlns:p14="http://schemas.microsoft.com/office/powerpoint/2010/main" val="26204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Transistor questions usually need you to…</a:t>
            </a:r>
          </a:p>
          <a:p>
            <a:r>
              <a:rPr lang="en-GB" dirty="0">
                <a:solidFill>
                  <a:srgbClr val="336699"/>
                </a:solidFill>
              </a:rPr>
              <a:t>Identify the components in the circuit</a:t>
            </a:r>
          </a:p>
          <a:p>
            <a:r>
              <a:rPr lang="en-GB" dirty="0">
                <a:solidFill>
                  <a:srgbClr val="336699"/>
                </a:solidFill>
              </a:rPr>
              <a:t>Explain how the circuit operates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You must remember…</a:t>
            </a:r>
          </a:p>
          <a:p>
            <a:r>
              <a:rPr lang="en-GB" dirty="0">
                <a:solidFill>
                  <a:srgbClr val="336699"/>
                </a:solidFill>
              </a:rPr>
              <a:t>L.U.R.D</a:t>
            </a:r>
          </a:p>
          <a:p>
            <a:r>
              <a:rPr lang="en-GB" dirty="0">
                <a:solidFill>
                  <a:srgbClr val="336699"/>
                </a:solidFill>
              </a:rPr>
              <a:t>T.U.R.D</a:t>
            </a:r>
          </a:p>
          <a:p>
            <a:r>
              <a:rPr lang="en-GB" dirty="0">
                <a:solidFill>
                  <a:srgbClr val="336699"/>
                </a:solidFill>
              </a:rPr>
              <a:t>Potential (Voltage) divider theory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And that low resistance needs a low voltage and that a high resistance needs a high voltage.</a:t>
            </a:r>
          </a:p>
        </p:txBody>
      </p:sp>
    </p:spTree>
    <p:extLst>
      <p:ext uri="{BB962C8B-B14F-4D97-AF65-F5344CB8AC3E}">
        <p14:creationId xmlns:p14="http://schemas.microsoft.com/office/powerpoint/2010/main" val="125701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Explain how the following transistor circuit operates.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19" y="2743590"/>
            <a:ext cx="8920607" cy="37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Identify all the components – this will let you work out what quantity changes to let the circuit operate. This particular circuit will react to changes in </a:t>
            </a:r>
            <a:r>
              <a:rPr lang="en-GB" b="1" dirty="0">
                <a:solidFill>
                  <a:srgbClr val="336699"/>
                </a:solidFill>
              </a:rPr>
              <a:t>heat/temperature as component X is a thermistor.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 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You now need to understand the terms LURD and TURD. For this circuit </a:t>
            </a:r>
            <a:r>
              <a:rPr lang="en-GB" b="1" dirty="0">
                <a:solidFill>
                  <a:srgbClr val="336699"/>
                </a:solidFill>
              </a:rPr>
              <a:t>TURD is used – temperature up resistance down.</a:t>
            </a:r>
          </a:p>
          <a:p>
            <a:pPr marL="0" lv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Now ask yourself what will happen to the voltage when the resistance changes? (Remember - voltage will always go down when resistance goes down and vice versa.)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Next, you have to work out how to </a:t>
            </a:r>
            <a:r>
              <a:rPr lang="en-GB" b="1" dirty="0">
                <a:solidFill>
                  <a:srgbClr val="336699"/>
                </a:solidFill>
              </a:rPr>
              <a:t>turn on </a:t>
            </a:r>
            <a:r>
              <a:rPr lang="en-GB" dirty="0">
                <a:solidFill>
                  <a:srgbClr val="336699"/>
                </a:solidFill>
              </a:rPr>
              <a:t>the transistor. This will always happen when the </a:t>
            </a:r>
            <a:r>
              <a:rPr lang="en-GB" b="1" dirty="0">
                <a:solidFill>
                  <a:srgbClr val="336699"/>
                </a:solidFill>
              </a:rPr>
              <a:t>voltage across the transistor is increased </a:t>
            </a:r>
            <a:r>
              <a:rPr lang="en-GB" dirty="0">
                <a:solidFill>
                  <a:srgbClr val="336699"/>
                </a:solidFill>
              </a:rPr>
              <a:t>to the switching voltage. So for the above circuit we need the resistance across the thermistor to increase. This will create a big enough voltage across the transistor. </a:t>
            </a:r>
          </a:p>
          <a:p>
            <a:pPr marL="0" lv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For the resistance to increase the temperature must go down.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rgbClr val="336699"/>
                </a:solidFill>
              </a:rPr>
              <a:t>Always finish with a statement about what happens when the transistor is switched on. In this case, “current flows to the relay and the heating circuit is switched on”.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5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An electronic circuit that is used to control an automatic blind is shown below.</a:t>
            </a:r>
          </a:p>
          <a:p>
            <a:pPr marL="514350" indent="-514350">
              <a:buAutoNum type="alphaLcParenR"/>
            </a:pPr>
            <a:r>
              <a:rPr lang="en-GB" dirty="0">
                <a:solidFill>
                  <a:srgbClr val="336699"/>
                </a:solidFill>
              </a:rPr>
              <a:t>Name the type of transistor used in the circuit.</a:t>
            </a:r>
          </a:p>
          <a:p>
            <a:pPr marL="514350" indent="-514350">
              <a:buAutoNum type="alphaLcParenR"/>
            </a:pPr>
            <a:r>
              <a:rPr lang="en-GB" dirty="0">
                <a:solidFill>
                  <a:srgbClr val="336699"/>
                </a:solidFill>
              </a:rPr>
              <a:t>Explain how the circuit operates to close the blind.</a:t>
            </a:r>
          </a:p>
        </p:txBody>
      </p:sp>
    </p:spTree>
    <p:extLst>
      <p:ext uri="{BB962C8B-B14F-4D97-AF65-F5344CB8AC3E}">
        <p14:creationId xmlns:p14="http://schemas.microsoft.com/office/powerpoint/2010/main" val="17388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9338" y="2192457"/>
            <a:ext cx="7740301" cy="43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 - Transistors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a) MOSFET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b) (Remember </a:t>
            </a:r>
            <a:r>
              <a:rPr lang="en-GB" b="1" dirty="0">
                <a:solidFill>
                  <a:srgbClr val="336699"/>
                </a:solidFill>
              </a:rPr>
              <a:t>L.U.R.D</a:t>
            </a:r>
            <a:r>
              <a:rPr lang="en-GB" dirty="0">
                <a:solidFill>
                  <a:srgbClr val="336699"/>
                </a:solidFill>
              </a:rPr>
              <a:t>)When the light level increases, the resistance of the LDR will decrease. Less of the supply voltage will be across the LDR.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More of the supply voltage will be across the variable resistor.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means there will also be more voltage across the MOSFET.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When the </a:t>
            </a:r>
            <a:r>
              <a:rPr lang="en-GB" b="1" dirty="0">
                <a:solidFill>
                  <a:srgbClr val="336699"/>
                </a:solidFill>
              </a:rPr>
              <a:t>voltage across the MOSFET increases </a:t>
            </a:r>
            <a:r>
              <a:rPr lang="en-GB" dirty="0">
                <a:solidFill>
                  <a:srgbClr val="336699"/>
                </a:solidFill>
              </a:rPr>
              <a:t>to the switching voltage (approx. 2V) it will switch on.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Current will flow to the motor. The motor will be turned on. </a:t>
            </a:r>
          </a:p>
        </p:txBody>
      </p:sp>
    </p:spTree>
    <p:extLst>
      <p:ext uri="{BB962C8B-B14F-4D97-AF65-F5344CB8AC3E}">
        <p14:creationId xmlns:p14="http://schemas.microsoft.com/office/powerpoint/2010/main" val="4901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000" dirty="0">
                <a:solidFill>
                  <a:srgbClr val="336699"/>
                </a:solidFill>
              </a:rPr>
              <a:t>There are only 10 types of people in the world.</a:t>
            </a:r>
          </a:p>
          <a:p>
            <a:pPr marL="0" indent="0">
              <a:buNone/>
            </a:pPr>
            <a:r>
              <a:rPr lang="en-GB" sz="6000" dirty="0">
                <a:solidFill>
                  <a:srgbClr val="336699"/>
                </a:solidFill>
              </a:rPr>
              <a:t>One type can understand binary and the other type do not.</a:t>
            </a:r>
            <a:r>
              <a:rPr lang="en-GB" dirty="0">
                <a:solidFill>
                  <a:srgbClr val="3366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1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336699"/>
                </a:solidFill>
              </a:rPr>
              <a:t>Logic gates </a:t>
            </a:r>
            <a:r>
              <a:rPr lang="en-GB" sz="3600" dirty="0">
                <a:solidFill>
                  <a:srgbClr val="336699"/>
                </a:solidFill>
              </a:rPr>
              <a:t>are an example of </a:t>
            </a:r>
            <a:r>
              <a:rPr lang="en-GB" sz="3600" b="1" dirty="0">
                <a:solidFill>
                  <a:srgbClr val="336699"/>
                </a:solidFill>
              </a:rPr>
              <a:t>digital process devices.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336699"/>
                </a:solidFill>
              </a:rPr>
              <a:t>All logic gates operate from inputs that can be described as…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336699"/>
                </a:solidFill>
              </a:rPr>
              <a:t>… ON or OFF        or        HIGH or LOW       or         1 or 0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336699"/>
                </a:solidFill>
              </a:rPr>
              <a:t>Three common types of logic gates are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336699"/>
                </a:solidFill>
              </a:rPr>
              <a:t>NOT-gate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336699"/>
                </a:solidFill>
              </a:rPr>
              <a:t>AND-gate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336699"/>
                </a:solidFill>
              </a:rPr>
              <a:t>OR-gate</a:t>
            </a:r>
          </a:p>
        </p:txBody>
      </p:sp>
    </p:spTree>
    <p:extLst>
      <p:ext uri="{BB962C8B-B14F-4D97-AF65-F5344CB8AC3E}">
        <p14:creationId xmlns:p14="http://schemas.microsoft.com/office/powerpoint/2010/main" val="305726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702" y="468351"/>
            <a:ext cx="10326029" cy="61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8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336699"/>
                </a:solidFill>
              </a:rPr>
              <a:t>By carrying out practical work or research find out the following for each of the logic gates.</a:t>
            </a:r>
          </a:p>
          <a:p>
            <a:r>
              <a:rPr lang="en-GB" sz="4400" dirty="0">
                <a:solidFill>
                  <a:srgbClr val="336699"/>
                </a:solidFill>
              </a:rPr>
              <a:t>Symbol</a:t>
            </a:r>
          </a:p>
          <a:p>
            <a:r>
              <a:rPr lang="en-GB" sz="4400" dirty="0">
                <a:solidFill>
                  <a:srgbClr val="336699"/>
                </a:solidFill>
              </a:rPr>
              <a:t>Statement of how they operate</a:t>
            </a:r>
          </a:p>
          <a:p>
            <a:r>
              <a:rPr lang="en-GB" sz="4400" dirty="0">
                <a:solidFill>
                  <a:srgbClr val="336699"/>
                </a:solidFill>
              </a:rPr>
              <a:t>Truth table</a:t>
            </a:r>
          </a:p>
        </p:txBody>
      </p:sp>
    </p:spTree>
    <p:extLst>
      <p:ext uri="{BB962C8B-B14F-4D97-AF65-F5344CB8AC3E}">
        <p14:creationId xmlns:p14="http://schemas.microsoft.com/office/powerpoint/2010/main" val="34734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solidFill>
                  <a:srgbClr val="336699"/>
                </a:solidFill>
              </a:rPr>
              <a:t>NOT-gate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Symbol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The output from a NOT-gate is the opposite of the input.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Put another way the output is </a:t>
            </a:r>
            <a:r>
              <a:rPr lang="en-GB" b="1" dirty="0">
                <a:solidFill>
                  <a:srgbClr val="336699"/>
                </a:solidFill>
              </a:rPr>
              <a:t>NOT</a:t>
            </a:r>
            <a:r>
              <a:rPr lang="en-GB" dirty="0">
                <a:solidFill>
                  <a:srgbClr val="336699"/>
                </a:solidFill>
              </a:rPr>
              <a:t> what goes in to it.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This statement can be shown in a Truth 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492" y="2416914"/>
            <a:ext cx="3523810" cy="18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336699"/>
                </a:solidFill>
              </a:rPr>
              <a:t>Process Devices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293" y="1690688"/>
            <a:ext cx="6445405" cy="46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1226</Words>
  <Application>Microsoft Office PowerPoint</Application>
  <PresentationFormat>Widescreen</PresentationFormat>
  <Paragraphs>175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S3/S4 Physics</vt:lpstr>
      <vt:lpstr>Process Devices</vt:lpstr>
      <vt:lpstr>Process Devices</vt:lpstr>
      <vt:lpstr>Process Devices</vt:lpstr>
      <vt:lpstr>Process Devices</vt:lpstr>
      <vt:lpstr>PowerPoint Presentation</vt:lpstr>
      <vt:lpstr>Process Devices</vt:lpstr>
      <vt:lpstr>Process Devices</vt:lpstr>
      <vt:lpstr>Process Devices</vt:lpstr>
      <vt:lpstr>Process Devices</vt:lpstr>
      <vt:lpstr>Process Devices</vt:lpstr>
      <vt:lpstr>Process Devices</vt:lpstr>
      <vt:lpstr>Process Devices</vt:lpstr>
      <vt:lpstr>Process Devices - Logic Problems</vt:lpstr>
      <vt:lpstr>PowerPoint Presentation</vt:lpstr>
      <vt:lpstr>Process Devices – Logic Problems</vt:lpstr>
      <vt:lpstr>Process Devices – Logic Problems</vt:lpstr>
      <vt:lpstr>Process Devices – Logic Problems</vt:lpstr>
      <vt:lpstr>PowerPoint Presentation</vt:lpstr>
      <vt:lpstr>Process Devices – Logic Problems</vt:lpstr>
      <vt:lpstr>PowerPoint Presentation</vt:lpstr>
      <vt:lpstr>Process Devices – Logic Problems</vt:lpstr>
      <vt:lpstr>Solving Logic Problems</vt:lpstr>
      <vt:lpstr>Solving Logic Problems</vt:lpstr>
      <vt:lpstr>Solving Logic Problems</vt:lpstr>
      <vt:lpstr>Solving Logic Problems</vt:lpstr>
      <vt:lpstr>Solving Logic Problems</vt:lpstr>
      <vt:lpstr>Process Devices - Transistors</vt:lpstr>
      <vt:lpstr>Process Devices - Transistors</vt:lpstr>
      <vt:lpstr>Process Devices - Transistors</vt:lpstr>
      <vt:lpstr>Process Devices - Transistors</vt:lpstr>
      <vt:lpstr>Process Devices - Transistors</vt:lpstr>
      <vt:lpstr>Process Devices - Transistors</vt:lpstr>
      <vt:lpstr>Process Devices - Transistors</vt:lpstr>
      <vt:lpstr>Process Devices - Transistors</vt:lpstr>
      <vt:lpstr>Process Devices - Transistors</vt:lpstr>
      <vt:lpstr>Process Devices - Transistors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S3/S4 Physics</dc:title>
  <dc:creator>Ian Downie</dc:creator>
  <cp:lastModifiedBy>S Marshallsay</cp:lastModifiedBy>
  <cp:revision>18</cp:revision>
  <dcterms:created xsi:type="dcterms:W3CDTF">2020-06-10T14:10:47Z</dcterms:created>
  <dcterms:modified xsi:type="dcterms:W3CDTF">2020-11-09T13:18:53Z</dcterms:modified>
</cp:coreProperties>
</file>