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63" r:id="rId6"/>
    <p:sldId id="264" r:id="rId7"/>
    <p:sldId id="275" r:id="rId8"/>
    <p:sldId id="267" r:id="rId9"/>
    <p:sldId id="266" r:id="rId10"/>
    <p:sldId id="258" r:id="rId11"/>
    <p:sldId id="268" r:id="rId12"/>
    <p:sldId id="269" r:id="rId13"/>
    <p:sldId id="259" r:id="rId14"/>
    <p:sldId id="273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  <a:srgbClr val="003366"/>
    <a:srgbClr val="33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3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5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4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8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6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2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9A8D-8D44-4106-9E3E-44694B30AEA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2164-A621-4B1A-AD0D-0EAAFC200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4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 smtClean="0">
                <a:solidFill>
                  <a:srgbClr val="336699"/>
                </a:solidFill>
              </a:rPr>
              <a:t>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Projectile Motion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helicopter is flying horizontally at 55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when it drops supplies as part of a relief operation. The package takes 8 s to reach the ground.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665" y="3123915"/>
            <a:ext cx="5358670" cy="30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</a:t>
            </a:r>
            <a:r>
              <a:rPr lang="en-GB" dirty="0">
                <a:solidFill>
                  <a:srgbClr val="336699"/>
                </a:solidFill>
              </a:rPr>
              <a:t>helicopter is flying horizontally at 55 </a:t>
            </a:r>
            <a:r>
              <a:rPr lang="en-GB" dirty="0" smtClean="0">
                <a:solidFill>
                  <a:srgbClr val="336699"/>
                </a:solidFill>
              </a:rPr>
              <a:t>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when it drops supplies as part of a relief operation. The package takes 8 s to reach the ground.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a) </a:t>
            </a:r>
            <a:r>
              <a:rPr lang="en-GB" dirty="0" smtClean="0">
                <a:solidFill>
                  <a:srgbClr val="336699"/>
                </a:solidFill>
              </a:rPr>
              <a:t>Calculate </a:t>
            </a:r>
            <a:r>
              <a:rPr lang="en-GB" dirty="0">
                <a:solidFill>
                  <a:srgbClr val="336699"/>
                </a:solidFill>
              </a:rPr>
              <a:t>the horizontal range (how far the package travels horizontally) in 8 s.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 = v x t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 = 55 x 8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 = 440 m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helicopter is flying horizontally at 55 ms</a:t>
            </a:r>
            <a:r>
              <a:rPr lang="en-GB" baseline="30000" dirty="0">
                <a:solidFill>
                  <a:srgbClr val="336699"/>
                </a:solidFill>
              </a:rPr>
              <a:t>-1</a:t>
            </a:r>
            <a:r>
              <a:rPr lang="en-GB" dirty="0">
                <a:solidFill>
                  <a:srgbClr val="336699"/>
                </a:solidFill>
              </a:rPr>
              <a:t> when it drops supplies as part of a relief operation. The package takes 8 s to reach the ground.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The </a:t>
            </a:r>
            <a:r>
              <a:rPr lang="en-GB" dirty="0">
                <a:solidFill>
                  <a:srgbClr val="336699"/>
                </a:solidFill>
              </a:rPr>
              <a:t>parachute on the package fails to open. Calculate the vertical velocity of the package when it hits the ground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  <a:r>
              <a:rPr lang="en-GB" dirty="0" smtClean="0">
                <a:solidFill>
                  <a:srgbClr val="336699"/>
                </a:solidFill>
              </a:rPr>
              <a:t> (Remember: highest point all objects have 0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for “u”)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</a:t>
            </a:r>
            <a:r>
              <a:rPr lang="en-GB" dirty="0" smtClean="0">
                <a:solidFill>
                  <a:srgbClr val="336699"/>
                </a:solidFill>
              </a:rPr>
              <a:t> = u + at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</a:t>
            </a:r>
            <a:r>
              <a:rPr lang="en-GB" dirty="0" smtClean="0">
                <a:solidFill>
                  <a:srgbClr val="336699"/>
                </a:solidFill>
              </a:rPr>
              <a:t> = 0 + (9.8 x 8)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</a:t>
            </a:r>
            <a:r>
              <a:rPr lang="en-GB" dirty="0" smtClean="0">
                <a:solidFill>
                  <a:srgbClr val="336699"/>
                </a:solidFill>
              </a:rPr>
              <a:t> = 78.4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endParaRPr lang="en-GB" baseline="30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1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ball is kicked horizontally from the top of a cliff at 4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. The ball takes 4 s to reach the sea.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659" y="3114866"/>
            <a:ext cx="5452682" cy="30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ball is kicked horizontally from the top of a cliff at 4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. The ball takes 4 s to reach the sea.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Calculate the horizontal range of the ball in 4 s.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 = v x t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 = 4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x </a:t>
            </a:r>
            <a:r>
              <a:rPr lang="en-GB" dirty="0" smtClean="0">
                <a:solidFill>
                  <a:srgbClr val="336699"/>
                </a:solidFill>
              </a:rPr>
              <a:t>4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 = </a:t>
            </a:r>
            <a:r>
              <a:rPr lang="en-GB" dirty="0" smtClean="0">
                <a:solidFill>
                  <a:srgbClr val="336699"/>
                </a:solidFill>
              </a:rPr>
              <a:t>16 </a:t>
            </a:r>
            <a:r>
              <a:rPr lang="en-GB" dirty="0">
                <a:solidFill>
                  <a:srgbClr val="336699"/>
                </a:solidFill>
              </a:rPr>
              <a:t>m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ball is kicked horizontally from the top of a cliff at 4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. The ball takes 4 s to reach the sea.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b) Calculate the vertical velocity of the </a:t>
            </a:r>
            <a:r>
              <a:rPr lang="en-GB" dirty="0" smtClean="0">
                <a:solidFill>
                  <a:srgbClr val="336699"/>
                </a:solidFill>
              </a:rPr>
              <a:t>ball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 smtClean="0">
                <a:solidFill>
                  <a:srgbClr val="336699"/>
                </a:solidFill>
              </a:rPr>
              <a:t>after 4 s.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Solution</a:t>
            </a:r>
            <a:r>
              <a:rPr lang="en-GB" dirty="0">
                <a:solidFill>
                  <a:srgbClr val="336699"/>
                </a:solidFill>
              </a:rPr>
              <a:t> (Remember: highest point all objects have 0 ms</a:t>
            </a:r>
            <a:r>
              <a:rPr lang="en-GB" baseline="30000" dirty="0">
                <a:solidFill>
                  <a:srgbClr val="336699"/>
                </a:solidFill>
              </a:rPr>
              <a:t>-1</a:t>
            </a:r>
            <a:r>
              <a:rPr lang="en-GB" dirty="0">
                <a:solidFill>
                  <a:srgbClr val="336699"/>
                </a:solidFill>
              </a:rPr>
              <a:t> for “u”)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 = u + at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 = 0 + (9.8 x </a:t>
            </a:r>
            <a:r>
              <a:rPr lang="en-GB" dirty="0" smtClean="0">
                <a:solidFill>
                  <a:srgbClr val="336699"/>
                </a:solidFill>
              </a:rPr>
              <a:t>4)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v = </a:t>
            </a:r>
            <a:r>
              <a:rPr lang="en-GB" dirty="0" smtClean="0">
                <a:solidFill>
                  <a:srgbClr val="336699"/>
                </a:solidFill>
              </a:rPr>
              <a:t>39.2 </a:t>
            </a:r>
            <a:r>
              <a:rPr lang="en-GB" dirty="0">
                <a:solidFill>
                  <a:srgbClr val="336699"/>
                </a:solidFill>
              </a:rPr>
              <a:t>ms</a:t>
            </a:r>
            <a:r>
              <a:rPr lang="en-GB" baseline="30000" dirty="0">
                <a:solidFill>
                  <a:srgbClr val="336699"/>
                </a:solidFill>
              </a:rPr>
              <a:t>-1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74" y="3611056"/>
            <a:ext cx="3524769" cy="2468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ball is kicked horizontally from the top of a cliff at 4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. The ball takes 4 s to reach the sea.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c) </a:t>
            </a:r>
            <a:r>
              <a:rPr lang="en-GB" dirty="0" smtClean="0">
                <a:solidFill>
                  <a:srgbClr val="336699"/>
                </a:solidFill>
              </a:rPr>
              <a:t>Draw the graph of the ball’s vertical motion.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                         4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</a:p>
          <a:p>
            <a:pPr marL="0" indent="0">
              <a:buNone/>
            </a:pPr>
            <a:endParaRPr lang="en-GB" baseline="30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baseline="30000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baseline="30000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                                                                    4 s</a:t>
            </a:r>
          </a:p>
        </p:txBody>
      </p:sp>
    </p:spTree>
    <p:extLst>
      <p:ext uri="{BB962C8B-B14F-4D97-AF65-F5344CB8AC3E}">
        <p14:creationId xmlns:p14="http://schemas.microsoft.com/office/powerpoint/2010/main" val="3263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ball is kicked horizontally from the top of a cliff at 4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. </a:t>
            </a:r>
            <a:r>
              <a:rPr lang="en-GB" smtClean="0">
                <a:solidFill>
                  <a:srgbClr val="336699"/>
                </a:solidFill>
              </a:rPr>
              <a:t>The </a:t>
            </a:r>
            <a:r>
              <a:rPr lang="en-GB" smtClean="0">
                <a:solidFill>
                  <a:srgbClr val="336699"/>
                </a:solidFill>
              </a:rPr>
              <a:t>ball</a:t>
            </a:r>
            <a:r>
              <a:rPr lang="en-GB" smtClean="0">
                <a:solidFill>
                  <a:srgbClr val="336699"/>
                </a:solidFill>
              </a:rPr>
              <a:t> </a:t>
            </a:r>
            <a:r>
              <a:rPr lang="en-GB" dirty="0" smtClean="0">
                <a:solidFill>
                  <a:srgbClr val="336699"/>
                </a:solidFill>
              </a:rPr>
              <a:t>takes 4 s to reach the sea.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d) </a:t>
            </a:r>
            <a:r>
              <a:rPr lang="en-GB" dirty="0" smtClean="0">
                <a:solidFill>
                  <a:srgbClr val="336699"/>
                </a:solidFill>
              </a:rPr>
              <a:t>Use the information from the graph to calculate the vertical height of the cliff.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Distance (vertical height) = area under graph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Distance (vertical height) </a:t>
            </a:r>
            <a:r>
              <a:rPr lang="en-GB" dirty="0" smtClean="0">
                <a:solidFill>
                  <a:srgbClr val="336699"/>
                </a:solidFill>
              </a:rPr>
              <a:t>= ½ x 4 x 4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Distance (vertical height) </a:t>
            </a:r>
            <a:r>
              <a:rPr lang="en-GB" dirty="0" smtClean="0">
                <a:solidFill>
                  <a:srgbClr val="336699"/>
                </a:solidFill>
              </a:rPr>
              <a:t>= 8 m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Newton</a:t>
            </a:r>
            <a:r>
              <a:rPr lang="en-GB" dirty="0" smtClean="0">
                <a:solidFill>
                  <a:srgbClr val="336699"/>
                </a:solidFill>
              </a:rPr>
              <a:t> imagined a </a:t>
            </a:r>
            <a:r>
              <a:rPr lang="en-GB" b="1" dirty="0" smtClean="0">
                <a:solidFill>
                  <a:srgbClr val="336699"/>
                </a:solidFill>
              </a:rPr>
              <a:t>cannon</a:t>
            </a:r>
            <a:r>
              <a:rPr lang="en-GB" dirty="0" smtClean="0">
                <a:solidFill>
                  <a:srgbClr val="336699"/>
                </a:solidFill>
              </a:rPr>
              <a:t> so big that it could sit on top of the Earth.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Any object fired from this cannon would behave like a </a:t>
            </a:r>
            <a:r>
              <a:rPr lang="en-GB" b="1" dirty="0" smtClean="0">
                <a:solidFill>
                  <a:srgbClr val="336699"/>
                </a:solidFill>
              </a:rPr>
              <a:t>projectile.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It would have a constant horizontal velocity and a constant vertical acceleration.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7728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If the horizontal velocity was great enough the projectile would follow the path shown by </a:t>
            </a:r>
            <a:r>
              <a:rPr lang="en-GB" b="1" dirty="0">
                <a:solidFill>
                  <a:srgbClr val="336699"/>
                </a:solidFill>
              </a:rPr>
              <a:t>V</a:t>
            </a:r>
            <a:r>
              <a:rPr lang="en-GB" b="1" baseline="-25000" dirty="0">
                <a:solidFill>
                  <a:srgbClr val="336699"/>
                </a:solidFill>
              </a:rPr>
              <a:t>1</a:t>
            </a:r>
            <a:r>
              <a:rPr lang="en-GB" dirty="0">
                <a:solidFill>
                  <a:srgbClr val="336699"/>
                </a:solidFill>
              </a:rPr>
              <a:t> in the following </a:t>
            </a:r>
            <a:r>
              <a:rPr lang="en-GB" dirty="0" smtClean="0">
                <a:solidFill>
                  <a:srgbClr val="336699"/>
                </a:solidFill>
              </a:rPr>
              <a:t>diagram.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03" y="2655002"/>
            <a:ext cx="3751194" cy="33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3 kg ball is allowed to fall freely.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Ignoring air resistance the unbalanced force acting on the ball will be the downward force, weight.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If the weight of the ball is 29.4 N, calculate: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The gravitational field strength.</a:t>
            </a:r>
          </a:p>
          <a:p>
            <a:pPr marL="514350" indent="-514350">
              <a:buAutoNum type="alphaLcParenR"/>
            </a:pPr>
            <a:r>
              <a:rPr lang="en-GB" dirty="0" smtClean="0">
                <a:solidFill>
                  <a:srgbClr val="336699"/>
                </a:solidFill>
              </a:rPr>
              <a:t>The acceleration of the ball.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820" y="3616642"/>
            <a:ext cx="4265771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Increasing the horizontal velocity to </a:t>
            </a:r>
            <a:r>
              <a:rPr lang="en-GB" b="1" dirty="0" smtClean="0">
                <a:solidFill>
                  <a:srgbClr val="336699"/>
                </a:solidFill>
              </a:rPr>
              <a:t>V</a:t>
            </a:r>
            <a:r>
              <a:rPr lang="en-GB" b="1" baseline="-25000" dirty="0" smtClean="0">
                <a:solidFill>
                  <a:srgbClr val="336699"/>
                </a:solidFill>
              </a:rPr>
              <a:t>2</a:t>
            </a:r>
            <a:r>
              <a:rPr lang="en-GB" dirty="0" smtClean="0">
                <a:solidFill>
                  <a:srgbClr val="336699"/>
                </a:solidFill>
              </a:rPr>
              <a:t> would make the object follow the curvature of the Earth a bit further.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69" y="2669904"/>
            <a:ext cx="3755461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If the horizontal velocity become so fast, </a:t>
            </a:r>
            <a:r>
              <a:rPr lang="en-GB" b="1" dirty="0" smtClean="0">
                <a:solidFill>
                  <a:srgbClr val="336699"/>
                </a:solidFill>
              </a:rPr>
              <a:t>V</a:t>
            </a:r>
            <a:r>
              <a:rPr lang="en-GB" b="1" baseline="-25000" dirty="0" smtClean="0">
                <a:solidFill>
                  <a:srgbClr val="336699"/>
                </a:solidFill>
              </a:rPr>
              <a:t>3</a:t>
            </a:r>
            <a:r>
              <a:rPr lang="en-GB" dirty="0" smtClean="0">
                <a:solidFill>
                  <a:srgbClr val="336699"/>
                </a:solidFill>
              </a:rPr>
              <a:t>, it would be possible for the object to follow the curvature of the Earth without hitting it.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41" y="2678956"/>
            <a:ext cx="3755461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An object at the correct </a:t>
            </a:r>
            <a:r>
              <a:rPr lang="en-GB" b="1" dirty="0" smtClean="0">
                <a:solidFill>
                  <a:srgbClr val="336699"/>
                </a:solidFill>
              </a:rPr>
              <a:t>height</a:t>
            </a:r>
            <a:r>
              <a:rPr lang="en-GB" dirty="0" smtClean="0">
                <a:solidFill>
                  <a:srgbClr val="336699"/>
                </a:solidFill>
              </a:rPr>
              <a:t> above the Earth and with a fast enough </a:t>
            </a:r>
            <a:r>
              <a:rPr lang="en-GB" b="1" dirty="0" smtClean="0">
                <a:solidFill>
                  <a:srgbClr val="336699"/>
                </a:solidFill>
              </a:rPr>
              <a:t>horizontal velocity </a:t>
            </a:r>
            <a:r>
              <a:rPr lang="en-GB" dirty="0" smtClean="0">
                <a:solidFill>
                  <a:srgbClr val="336699"/>
                </a:solidFill>
              </a:rPr>
              <a:t>will be pulled towards Earth by </a:t>
            </a:r>
            <a:r>
              <a:rPr lang="en-GB" b="1" dirty="0" smtClean="0">
                <a:solidFill>
                  <a:srgbClr val="336699"/>
                </a:solidFill>
              </a:rPr>
              <a:t>gravity</a:t>
            </a:r>
            <a:r>
              <a:rPr lang="en-GB" dirty="0" smtClean="0">
                <a:solidFill>
                  <a:srgbClr val="336699"/>
                </a:solidFill>
              </a:rPr>
              <a:t> without hitting it. This is why </a:t>
            </a:r>
            <a:r>
              <a:rPr lang="en-GB" b="1" dirty="0" smtClean="0">
                <a:solidFill>
                  <a:srgbClr val="336699"/>
                </a:solidFill>
              </a:rPr>
              <a:t>satellites</a:t>
            </a:r>
            <a:r>
              <a:rPr lang="en-GB" dirty="0" smtClean="0">
                <a:solidFill>
                  <a:srgbClr val="336699"/>
                </a:solidFill>
              </a:rPr>
              <a:t> are able to stay in </a:t>
            </a:r>
            <a:r>
              <a:rPr lang="en-GB" b="1" dirty="0" smtClean="0">
                <a:solidFill>
                  <a:srgbClr val="336699"/>
                </a:solidFill>
              </a:rPr>
              <a:t>orbit.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967038"/>
            <a:ext cx="5715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If the gfs on Jupiter is 23 Nkg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, state the value of acceleration due to gravity on Jupiter.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</a:t>
            </a:r>
            <a:r>
              <a:rPr lang="en-GB" dirty="0">
                <a:solidFill>
                  <a:srgbClr val="336699"/>
                </a:solidFill>
              </a:rPr>
              <a:t>and complete the following: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“Projectiles have a constant (horizontal / vertical) velocity and constant (horizontal / vertical) acceleration.”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</a:t>
            </a:r>
            <a:r>
              <a:rPr lang="en-GB" dirty="0" smtClean="0">
                <a:solidFill>
                  <a:srgbClr val="336699"/>
                </a:solidFill>
              </a:rPr>
              <a:t> Two identical balls X and Y are projected horizontally from the edge of a cliff.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a)</a:t>
            </a:r>
            <a:r>
              <a:rPr lang="en-GB" dirty="0" smtClean="0">
                <a:solidFill>
                  <a:srgbClr val="336699"/>
                </a:solidFill>
              </a:rPr>
              <a:t> True or False. They take the same time to reach the sea.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True or False. Y has a greater horizontal velocity than X.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73" y="2395537"/>
            <a:ext cx="4762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A ball rolls down a runway and leaves it at point R.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a)</a:t>
            </a:r>
            <a:r>
              <a:rPr lang="en-GB" dirty="0" smtClean="0">
                <a:solidFill>
                  <a:srgbClr val="336699"/>
                </a:solidFill>
              </a:rPr>
              <a:t> The ball takes 0.6 s to travel from R to T. Calculate the horizontal range of the ball.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Calculate the vertical velocity of the ball when it reaches 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788" y="2190750"/>
            <a:ext cx="43529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 </a:t>
            </a:r>
            <a:r>
              <a:rPr lang="en-GB" dirty="0" smtClean="0">
                <a:solidFill>
                  <a:srgbClr val="336699"/>
                </a:solidFill>
              </a:rPr>
              <a:t>A satellite is in a circular orbit around a planet.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a) True or False. As the satellite orbits the planet, its horizontal velocity increases.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b) True or False. The satellite has a constant vertical acceleration.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2205037"/>
            <a:ext cx="39814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 – Review Answers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23 ms</a:t>
            </a:r>
            <a:r>
              <a:rPr lang="en-GB" baseline="30000" dirty="0" smtClean="0">
                <a:solidFill>
                  <a:srgbClr val="336699"/>
                </a:solidFill>
              </a:rPr>
              <a:t>-2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</a:t>
            </a:r>
            <a:r>
              <a:rPr lang="en-GB" b="1" dirty="0">
                <a:solidFill>
                  <a:srgbClr val="336699"/>
                </a:solidFill>
              </a:rPr>
              <a:t>.</a:t>
            </a:r>
            <a:r>
              <a:rPr lang="en-GB" dirty="0">
                <a:solidFill>
                  <a:srgbClr val="336699"/>
                </a:solidFill>
              </a:rPr>
              <a:t> Projectiles have a constant </a:t>
            </a:r>
            <a:r>
              <a:rPr lang="en-GB" b="1" u="sng" dirty="0" smtClean="0">
                <a:solidFill>
                  <a:srgbClr val="336699"/>
                </a:solidFill>
              </a:rPr>
              <a:t>horizontal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velocity and constant </a:t>
            </a:r>
            <a:r>
              <a:rPr lang="en-GB" b="1" u="sng" dirty="0" smtClean="0">
                <a:solidFill>
                  <a:srgbClr val="336699"/>
                </a:solidFill>
              </a:rPr>
              <a:t>vertical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acceleration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b="1" dirty="0" smtClean="0">
                <a:solidFill>
                  <a:srgbClr val="336699"/>
                </a:solidFill>
              </a:rPr>
              <a:t>a)</a:t>
            </a:r>
            <a:r>
              <a:rPr lang="en-GB" dirty="0" smtClean="0">
                <a:solidFill>
                  <a:srgbClr val="336699"/>
                </a:solidFill>
              </a:rPr>
              <a:t> True          </a:t>
            </a: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True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 a) </a:t>
            </a:r>
            <a:r>
              <a:rPr lang="en-GB" dirty="0" smtClean="0">
                <a:solidFill>
                  <a:srgbClr val="336699"/>
                </a:solidFill>
              </a:rPr>
              <a:t>0.9 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 b) </a:t>
            </a:r>
            <a:r>
              <a:rPr lang="en-GB" dirty="0" smtClean="0">
                <a:solidFill>
                  <a:srgbClr val="336699"/>
                </a:solidFill>
              </a:rPr>
              <a:t>5.9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 a) </a:t>
            </a:r>
            <a:r>
              <a:rPr lang="en-GB" dirty="0" smtClean="0">
                <a:solidFill>
                  <a:srgbClr val="336699"/>
                </a:solidFill>
              </a:rPr>
              <a:t>False         </a:t>
            </a:r>
            <a:r>
              <a:rPr lang="en-GB" b="1" dirty="0" smtClean="0">
                <a:solidFill>
                  <a:srgbClr val="336699"/>
                </a:solidFill>
              </a:rPr>
              <a:t>b)</a:t>
            </a:r>
            <a:r>
              <a:rPr lang="en-GB" dirty="0" smtClean="0">
                <a:solidFill>
                  <a:srgbClr val="336699"/>
                </a:solidFill>
              </a:rPr>
              <a:t> True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>
                <a:solidFill>
                  <a:srgbClr val="336699"/>
                </a:solidFill>
              </a:rPr>
              <a:t>Weight Calculation</a:t>
            </a:r>
            <a:endParaRPr lang="en-GB" sz="3200" u="sng" dirty="0">
              <a:solidFill>
                <a:srgbClr val="3366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 = m x 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29.4 = 3 x 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g = 29.4 / 3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g = 9.8 Nkg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endParaRPr lang="en-GB" baseline="30000" dirty="0">
              <a:solidFill>
                <a:srgbClr val="3366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>
                <a:solidFill>
                  <a:srgbClr val="336699"/>
                </a:solidFill>
              </a:rPr>
              <a:t>Acceleration Calculation</a:t>
            </a:r>
            <a:endParaRPr lang="en-GB" sz="3200" u="sng" dirty="0">
              <a:solidFill>
                <a:srgbClr val="3366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 = m x a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29.4 = 3 x a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</a:t>
            </a:r>
            <a:r>
              <a:rPr lang="en-GB" dirty="0" smtClean="0">
                <a:solidFill>
                  <a:srgbClr val="336699"/>
                </a:solidFill>
              </a:rPr>
              <a:t> = 29.4 / 3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</a:t>
            </a:r>
            <a:r>
              <a:rPr lang="en-GB" dirty="0" smtClean="0">
                <a:solidFill>
                  <a:srgbClr val="336699"/>
                </a:solidFill>
              </a:rPr>
              <a:t> = 9.8 ms</a:t>
            </a:r>
            <a:r>
              <a:rPr lang="en-GB" baseline="30000" dirty="0" smtClean="0">
                <a:solidFill>
                  <a:srgbClr val="336699"/>
                </a:solidFill>
              </a:rPr>
              <a:t>-2</a:t>
            </a:r>
            <a:endParaRPr lang="en-GB" baseline="30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On any planet the following is true:</a:t>
            </a: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336699"/>
                </a:solidFill>
              </a:rPr>
              <a:t>“Acceleration due to gravity is the same value as gravitational field strength.”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For planet Earth </a:t>
            </a:r>
            <a:r>
              <a:rPr lang="en-GB" b="1" dirty="0" smtClean="0">
                <a:solidFill>
                  <a:srgbClr val="336699"/>
                </a:solidFill>
              </a:rPr>
              <a:t>a = 9.8 ms</a:t>
            </a:r>
            <a:r>
              <a:rPr lang="en-GB" b="1" baseline="30000" dirty="0" smtClean="0">
                <a:solidFill>
                  <a:srgbClr val="336699"/>
                </a:solidFill>
              </a:rPr>
              <a:t>-2</a:t>
            </a:r>
            <a:r>
              <a:rPr lang="en-GB" b="1" dirty="0" smtClean="0">
                <a:solidFill>
                  <a:srgbClr val="336699"/>
                </a:solidFill>
              </a:rPr>
              <a:t> </a:t>
            </a:r>
            <a:r>
              <a:rPr lang="en-GB" dirty="0" smtClean="0">
                <a:solidFill>
                  <a:srgbClr val="336699"/>
                </a:solidFill>
              </a:rPr>
              <a:t>and </a:t>
            </a:r>
            <a:r>
              <a:rPr lang="en-GB" b="1" dirty="0" smtClean="0">
                <a:solidFill>
                  <a:srgbClr val="336699"/>
                </a:solidFill>
              </a:rPr>
              <a:t>g = 9.8 Nkg</a:t>
            </a:r>
            <a:r>
              <a:rPr lang="en-GB" b="1" baseline="30000" dirty="0" smtClean="0">
                <a:solidFill>
                  <a:srgbClr val="336699"/>
                </a:solidFill>
              </a:rPr>
              <a:t>-1</a:t>
            </a:r>
          </a:p>
          <a:p>
            <a:pPr marL="0" indent="0">
              <a:buNone/>
            </a:pPr>
            <a:endParaRPr lang="en-GB" baseline="30000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means that any object falling freely will accelerate at 9.8 ms</a:t>
            </a:r>
            <a:r>
              <a:rPr lang="en-GB" baseline="30000" dirty="0" smtClean="0">
                <a:solidFill>
                  <a:srgbClr val="336699"/>
                </a:solidFill>
              </a:rPr>
              <a:t>-2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Mass does not change the acceleration due to gravity.</a:t>
            </a:r>
            <a:endParaRPr lang="en-GB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726" y="2051046"/>
            <a:ext cx="4522089" cy="41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 smtClean="0">
                <a:solidFill>
                  <a:srgbClr val="336699"/>
                </a:solidFill>
              </a:rPr>
              <a:t>Falling objects often follow a </a:t>
            </a:r>
            <a:r>
              <a:rPr lang="en-GB" sz="3000" b="1" dirty="0" smtClean="0">
                <a:solidFill>
                  <a:srgbClr val="336699"/>
                </a:solidFill>
              </a:rPr>
              <a:t>curved path.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000" dirty="0" smtClean="0">
                <a:solidFill>
                  <a:srgbClr val="336699"/>
                </a:solidFill>
              </a:rPr>
              <a:t>When studying the motion of falling objects it is useful to treat </a:t>
            </a:r>
            <a:r>
              <a:rPr lang="en-GB" sz="3000" b="1" dirty="0" smtClean="0">
                <a:solidFill>
                  <a:srgbClr val="336699"/>
                </a:solidFill>
              </a:rPr>
              <a:t>horizontal motion </a:t>
            </a:r>
            <a:r>
              <a:rPr lang="en-GB" sz="3000" dirty="0" smtClean="0">
                <a:solidFill>
                  <a:srgbClr val="336699"/>
                </a:solidFill>
              </a:rPr>
              <a:t>and </a:t>
            </a:r>
            <a:r>
              <a:rPr lang="en-GB" sz="3000" b="1" dirty="0" smtClean="0">
                <a:solidFill>
                  <a:srgbClr val="336699"/>
                </a:solidFill>
              </a:rPr>
              <a:t>vertical motion </a:t>
            </a:r>
            <a:r>
              <a:rPr lang="en-GB" sz="3000" dirty="0" smtClean="0">
                <a:solidFill>
                  <a:srgbClr val="336699"/>
                </a:solidFill>
              </a:rPr>
              <a:t>independently.</a:t>
            </a:r>
            <a:endParaRPr lang="en-GB" sz="3000" dirty="0">
              <a:solidFill>
                <a:srgbClr val="3366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72" y="2245260"/>
            <a:ext cx="6382693" cy="29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038" y="1690688"/>
            <a:ext cx="8523923" cy="46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49" y="1248347"/>
            <a:ext cx="7216902" cy="4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Projectile Motion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>
                <a:solidFill>
                  <a:srgbClr val="336699"/>
                </a:solidFill>
              </a:rPr>
              <a:t>Horizontal Motion</a:t>
            </a:r>
            <a:endParaRPr lang="en-GB" sz="3200" u="sng" dirty="0">
              <a:solidFill>
                <a:srgbClr val="3366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Velocity (speed) is constant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Always use d = v x t </a:t>
            </a:r>
            <a:r>
              <a:rPr lang="en-GB" b="1" dirty="0" smtClean="0">
                <a:solidFill>
                  <a:srgbClr val="336699"/>
                </a:solidFill>
              </a:rPr>
              <a:t>OR</a:t>
            </a:r>
            <a:r>
              <a:rPr lang="en-GB" dirty="0" smtClean="0">
                <a:solidFill>
                  <a:srgbClr val="336699"/>
                </a:solidFill>
              </a:rPr>
              <a:t> s = v x 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>
                <a:solidFill>
                  <a:srgbClr val="336699"/>
                </a:solidFill>
              </a:rPr>
              <a:t>Vertical Motion</a:t>
            </a:r>
            <a:endParaRPr lang="en-GB" sz="3200" u="sng" dirty="0">
              <a:solidFill>
                <a:srgbClr val="3366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Acceleration is constant (9.8ms</a:t>
            </a:r>
            <a:r>
              <a:rPr lang="en-GB" baseline="30000" dirty="0" smtClean="0">
                <a:solidFill>
                  <a:srgbClr val="336699"/>
                </a:solidFill>
              </a:rPr>
              <a:t>-2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Always use v = u + at </a:t>
            </a:r>
            <a:r>
              <a:rPr lang="en-GB" dirty="0" smtClean="0">
                <a:solidFill>
                  <a:srgbClr val="336699"/>
                </a:solidFill>
              </a:rPr>
              <a:t>(u </a:t>
            </a:r>
            <a:r>
              <a:rPr lang="en-GB" dirty="0" smtClean="0">
                <a:solidFill>
                  <a:srgbClr val="336699"/>
                </a:solidFill>
              </a:rPr>
              <a:t>= 0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4" y="3668681"/>
            <a:ext cx="3715048" cy="2593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3668680"/>
            <a:ext cx="3556857" cy="24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1132</Words>
  <Application>Microsoft Office PowerPoint</Application>
  <PresentationFormat>Widescreen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S3/S4 Physics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PowerPoint Presentation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 – Review Questions</vt:lpstr>
      <vt:lpstr>Projectile Motion – Review Questions</vt:lpstr>
      <vt:lpstr>Projectile Motion – Review Questions</vt:lpstr>
      <vt:lpstr>Projectile Motion – Review Questions</vt:lpstr>
      <vt:lpstr>Projectile Motion – Review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N5 Physics</dc:title>
  <dc:creator>Ian Downie</dc:creator>
  <cp:lastModifiedBy>Ian Downie</cp:lastModifiedBy>
  <cp:revision>28</cp:revision>
  <dcterms:created xsi:type="dcterms:W3CDTF">2015-11-24T20:48:17Z</dcterms:created>
  <dcterms:modified xsi:type="dcterms:W3CDTF">2020-07-23T08:48:47Z</dcterms:modified>
</cp:coreProperties>
</file>