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3F54-18E7-4092-9222-86BBCC223D9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BDCC-EFCC-465C-93C0-111E2821B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548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3F54-18E7-4092-9222-86BBCC223D9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BDCC-EFCC-465C-93C0-111E2821B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9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3F54-18E7-4092-9222-86BBCC223D9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BDCC-EFCC-465C-93C0-111E2821B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1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3F54-18E7-4092-9222-86BBCC223D9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BDCC-EFCC-465C-93C0-111E2821B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87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3F54-18E7-4092-9222-86BBCC223D9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BDCC-EFCC-465C-93C0-111E2821B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52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3F54-18E7-4092-9222-86BBCC223D9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BDCC-EFCC-465C-93C0-111E2821B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23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3F54-18E7-4092-9222-86BBCC223D9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BDCC-EFCC-465C-93C0-111E2821B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29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3F54-18E7-4092-9222-86BBCC223D9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BDCC-EFCC-465C-93C0-111E2821B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72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3F54-18E7-4092-9222-86BBCC223D9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BDCC-EFCC-465C-93C0-111E2821B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9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3F54-18E7-4092-9222-86BBCC223D9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BDCC-EFCC-465C-93C0-111E2821B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29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3F54-18E7-4092-9222-86BBCC223D9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BDCC-EFCC-465C-93C0-111E2821B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52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3F54-18E7-4092-9222-86BBCC223D9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8BDCC-EFCC-465C-93C0-111E2821B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75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S3/S4 Physics</a:t>
            </a:r>
            <a:endParaRPr lang="en-GB" dirty="0">
              <a:solidFill>
                <a:srgbClr val="3366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Resistance Circuits 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1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- Parallel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From practical work (or research) it can be shown that for resistors in parallel, the total resistance, R</a:t>
            </a:r>
            <a:r>
              <a:rPr lang="en-GB" baseline="-25000" dirty="0" smtClean="0">
                <a:solidFill>
                  <a:srgbClr val="336699"/>
                </a:solidFill>
              </a:rPr>
              <a:t>T</a:t>
            </a:r>
            <a:r>
              <a:rPr lang="en-GB" dirty="0" smtClean="0">
                <a:solidFill>
                  <a:srgbClr val="336699"/>
                </a:solidFill>
              </a:rPr>
              <a:t>, can be calculated from: </a:t>
            </a:r>
          </a:p>
          <a:p>
            <a:pPr marL="0" indent="0" algn="ctr">
              <a:buNone/>
            </a:pPr>
            <a:endParaRPr lang="en-GB" dirty="0" smtClean="0">
              <a:solidFill>
                <a:srgbClr val="3366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75" y="3258344"/>
            <a:ext cx="42862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21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- Parallel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Calculate the total resistance of the following circuit.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294" y="2903963"/>
            <a:ext cx="6713411" cy="318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7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- Parallel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336699"/>
                </a:solidFill>
              </a:rPr>
              <a:t>(Before doing the calculation you should be expecting an answer that is less than the largest resistance - 8 </a:t>
            </a:r>
            <a:r>
              <a:rPr lang="el-GR" sz="3200" dirty="0" smtClean="0">
                <a:solidFill>
                  <a:srgbClr val="336699"/>
                </a:solidFill>
              </a:rPr>
              <a:t>Ω</a:t>
            </a:r>
            <a:r>
              <a:rPr lang="en-GB" sz="3200" dirty="0" smtClean="0">
                <a:solidFill>
                  <a:srgbClr val="336699"/>
                </a:solidFill>
              </a:rPr>
              <a:t>)</a:t>
            </a:r>
          </a:p>
          <a:p>
            <a:pPr marL="0" indent="0">
              <a:buNone/>
            </a:pPr>
            <a:r>
              <a:rPr lang="en-GB" sz="3200" u="sng" dirty="0" smtClean="0">
                <a:solidFill>
                  <a:srgbClr val="336699"/>
                </a:solidFill>
              </a:rPr>
              <a:t>1</a:t>
            </a:r>
            <a:r>
              <a:rPr lang="en-GB" sz="3200" dirty="0" smtClean="0">
                <a:solidFill>
                  <a:srgbClr val="336699"/>
                </a:solidFill>
              </a:rPr>
              <a:t>   = </a:t>
            </a:r>
            <a:r>
              <a:rPr lang="en-GB" sz="3200" u="sng" dirty="0" smtClean="0">
                <a:solidFill>
                  <a:srgbClr val="336699"/>
                </a:solidFill>
              </a:rPr>
              <a:t>1</a:t>
            </a:r>
            <a:r>
              <a:rPr lang="en-GB" sz="3200" dirty="0" smtClean="0">
                <a:solidFill>
                  <a:srgbClr val="336699"/>
                </a:solidFill>
              </a:rPr>
              <a:t>  + </a:t>
            </a:r>
            <a:r>
              <a:rPr lang="en-GB" sz="3200" u="sng" dirty="0" smtClean="0">
                <a:solidFill>
                  <a:srgbClr val="336699"/>
                </a:solidFill>
              </a:rPr>
              <a:t>1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336699"/>
                </a:solidFill>
              </a:rPr>
              <a:t>R</a:t>
            </a:r>
            <a:r>
              <a:rPr lang="en-GB" sz="3200" baseline="-25000" dirty="0" smtClean="0">
                <a:solidFill>
                  <a:srgbClr val="336699"/>
                </a:solidFill>
              </a:rPr>
              <a:t>T</a:t>
            </a:r>
            <a:r>
              <a:rPr lang="en-GB" sz="3200" dirty="0" smtClean="0">
                <a:solidFill>
                  <a:srgbClr val="336699"/>
                </a:solidFill>
              </a:rPr>
              <a:t> = R</a:t>
            </a:r>
            <a:r>
              <a:rPr lang="en-GB" sz="3200" baseline="-25000" dirty="0" smtClean="0">
                <a:solidFill>
                  <a:srgbClr val="336699"/>
                </a:solidFill>
              </a:rPr>
              <a:t>1</a:t>
            </a:r>
            <a:r>
              <a:rPr lang="en-GB" sz="3200" dirty="0" smtClean="0">
                <a:solidFill>
                  <a:srgbClr val="336699"/>
                </a:solidFill>
              </a:rPr>
              <a:t> + R</a:t>
            </a:r>
            <a:r>
              <a:rPr lang="en-GB" sz="3200" baseline="-25000" dirty="0" smtClean="0">
                <a:solidFill>
                  <a:srgbClr val="336699"/>
                </a:solidFill>
              </a:rPr>
              <a:t>2</a:t>
            </a:r>
          </a:p>
          <a:p>
            <a:pPr marL="0" indent="0">
              <a:buNone/>
            </a:pPr>
            <a:r>
              <a:rPr lang="en-GB" sz="3200" u="sng" dirty="0" smtClean="0">
                <a:solidFill>
                  <a:srgbClr val="336699"/>
                </a:solidFill>
              </a:rPr>
              <a:t>1</a:t>
            </a:r>
            <a:r>
              <a:rPr lang="en-GB" sz="3200" dirty="0" smtClean="0">
                <a:solidFill>
                  <a:srgbClr val="336699"/>
                </a:solidFill>
              </a:rPr>
              <a:t>   = </a:t>
            </a:r>
            <a:r>
              <a:rPr lang="en-GB" sz="3200" u="sng" dirty="0" smtClean="0">
                <a:solidFill>
                  <a:srgbClr val="336699"/>
                </a:solidFill>
              </a:rPr>
              <a:t>1</a:t>
            </a:r>
            <a:r>
              <a:rPr lang="en-GB" sz="3200" dirty="0" smtClean="0">
                <a:solidFill>
                  <a:srgbClr val="336699"/>
                </a:solidFill>
              </a:rPr>
              <a:t>  + </a:t>
            </a:r>
            <a:r>
              <a:rPr lang="en-GB" sz="3200" u="sng" dirty="0" smtClean="0">
                <a:solidFill>
                  <a:srgbClr val="336699"/>
                </a:solidFill>
              </a:rPr>
              <a:t>1</a:t>
            </a:r>
            <a:r>
              <a:rPr lang="en-GB" sz="3200" baseline="-25000" dirty="0" smtClean="0">
                <a:solidFill>
                  <a:srgbClr val="336699"/>
                </a:solidFill>
              </a:rPr>
              <a:t>    </a:t>
            </a:r>
            <a:endParaRPr lang="en-GB" sz="3200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sz="3200" dirty="0" smtClean="0">
                <a:solidFill>
                  <a:srgbClr val="336699"/>
                </a:solidFill>
              </a:rPr>
              <a:t>R</a:t>
            </a:r>
            <a:r>
              <a:rPr lang="en-GB" sz="3200" baseline="-25000" dirty="0" smtClean="0">
                <a:solidFill>
                  <a:srgbClr val="336699"/>
                </a:solidFill>
              </a:rPr>
              <a:t>T</a:t>
            </a:r>
            <a:r>
              <a:rPr lang="en-GB" sz="3200" dirty="0" smtClean="0">
                <a:solidFill>
                  <a:srgbClr val="336699"/>
                </a:solidFill>
              </a:rPr>
              <a:t> = 8 + 24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336699"/>
                </a:solidFill>
              </a:rPr>
              <a:t>There are a number of ways to complete this calculation.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8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- Parallel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Method One – Using Your Calculator!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You can add the fractions on the right hand side of the equation on your calculator. Your calculator is likely to display one of the following: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336699"/>
                </a:solidFill>
              </a:rPr>
              <a:t> 4</a:t>
            </a:r>
            <a:r>
              <a:rPr lang="en-GB" dirty="0" smtClean="0">
                <a:solidFill>
                  <a:srgbClr val="336699"/>
                </a:solidFill>
              </a:rPr>
              <a:t>          </a:t>
            </a:r>
            <a:r>
              <a:rPr lang="en-GB" u="sng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          0.1666666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24         6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But these all represent </a:t>
            </a:r>
            <a:r>
              <a:rPr lang="en-GB" u="sng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. Need to turn these numbers upside down.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                                         R</a:t>
            </a:r>
            <a:r>
              <a:rPr lang="en-GB" baseline="-25000" dirty="0" smtClean="0">
                <a:solidFill>
                  <a:srgbClr val="336699"/>
                </a:solidFill>
              </a:rPr>
              <a:t>T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So R</a:t>
            </a:r>
            <a:r>
              <a:rPr lang="en-GB" baseline="-25000" dirty="0" smtClean="0">
                <a:solidFill>
                  <a:srgbClr val="336699"/>
                </a:solidFill>
              </a:rPr>
              <a:t>T</a:t>
            </a:r>
            <a:r>
              <a:rPr lang="en-GB" dirty="0" smtClean="0">
                <a:solidFill>
                  <a:srgbClr val="336699"/>
                </a:solidFill>
              </a:rPr>
              <a:t> = 6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01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- Parallel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Method Two – Decimals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Change the numbers on the right hand side to decimals and add them together. Be careful with rounding.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= 0.125 + 0.0416666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</a:t>
            </a:r>
            <a:r>
              <a:rPr lang="en-GB" baseline="-25000" dirty="0" smtClean="0">
                <a:solidFill>
                  <a:srgbClr val="336699"/>
                </a:solidFill>
              </a:rPr>
              <a:t>T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= 0.1666666    Need to turn each side upside down to get R</a:t>
            </a:r>
            <a:r>
              <a:rPr lang="en-GB" baseline="-25000" dirty="0" smtClean="0">
                <a:solidFill>
                  <a:srgbClr val="336699"/>
                </a:solidFill>
              </a:rPr>
              <a:t>T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</a:t>
            </a:r>
            <a:r>
              <a:rPr lang="en-GB" baseline="-25000" dirty="0" smtClean="0">
                <a:solidFill>
                  <a:srgbClr val="336699"/>
                </a:solidFill>
              </a:rPr>
              <a:t>T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So R</a:t>
            </a:r>
            <a:r>
              <a:rPr lang="en-GB" baseline="-25000" dirty="0" smtClean="0">
                <a:solidFill>
                  <a:srgbClr val="336699"/>
                </a:solidFill>
              </a:rPr>
              <a:t>T</a:t>
            </a:r>
            <a:r>
              <a:rPr lang="en-GB" dirty="0" smtClean="0">
                <a:solidFill>
                  <a:srgbClr val="336699"/>
                </a:solidFill>
              </a:rPr>
              <a:t> =       </a:t>
            </a:r>
            <a:r>
              <a:rPr lang="en-GB" u="sng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              = 6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             0.1666666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29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- Parallel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Method Three – Fractions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Find a common denominator on right hand side and solve.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= </a:t>
            </a:r>
            <a:r>
              <a:rPr lang="en-GB" u="sng" dirty="0" smtClean="0">
                <a:solidFill>
                  <a:srgbClr val="336699"/>
                </a:solidFill>
              </a:rPr>
              <a:t>3</a:t>
            </a:r>
            <a:r>
              <a:rPr lang="en-GB" dirty="0" smtClean="0">
                <a:solidFill>
                  <a:srgbClr val="336699"/>
                </a:solidFill>
              </a:rPr>
              <a:t>   +   </a:t>
            </a:r>
            <a:r>
              <a:rPr lang="en-GB" u="sng" dirty="0" smtClean="0">
                <a:solidFill>
                  <a:srgbClr val="336699"/>
                </a:solidFill>
              </a:rPr>
              <a:t>1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</a:t>
            </a:r>
            <a:r>
              <a:rPr lang="en-GB" baseline="-25000" dirty="0" smtClean="0">
                <a:solidFill>
                  <a:srgbClr val="336699"/>
                </a:solidFill>
              </a:rPr>
              <a:t>T</a:t>
            </a:r>
            <a:r>
              <a:rPr lang="en-GB" dirty="0" smtClean="0">
                <a:solidFill>
                  <a:srgbClr val="336699"/>
                </a:solidFill>
              </a:rPr>
              <a:t>  24  +  24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= </a:t>
            </a:r>
            <a:r>
              <a:rPr lang="en-GB" u="sng" dirty="0" smtClean="0">
                <a:solidFill>
                  <a:srgbClr val="336699"/>
                </a:solidFill>
              </a:rPr>
              <a:t>4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</a:t>
            </a:r>
            <a:r>
              <a:rPr lang="en-GB" baseline="-25000" dirty="0" smtClean="0">
                <a:solidFill>
                  <a:srgbClr val="336699"/>
                </a:solidFill>
              </a:rPr>
              <a:t>T</a:t>
            </a:r>
            <a:r>
              <a:rPr lang="en-GB" dirty="0" smtClean="0">
                <a:solidFill>
                  <a:srgbClr val="336699"/>
                </a:solidFill>
              </a:rPr>
              <a:t>  24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</a:t>
            </a:r>
            <a:r>
              <a:rPr lang="en-GB" baseline="-25000" dirty="0" smtClean="0">
                <a:solidFill>
                  <a:srgbClr val="336699"/>
                </a:solidFill>
              </a:rPr>
              <a:t>T</a:t>
            </a:r>
            <a:r>
              <a:rPr lang="en-GB" dirty="0" smtClean="0">
                <a:solidFill>
                  <a:srgbClr val="336699"/>
                </a:solidFill>
              </a:rPr>
              <a:t> = </a:t>
            </a:r>
            <a:r>
              <a:rPr lang="en-GB" u="sng" dirty="0" smtClean="0">
                <a:solidFill>
                  <a:srgbClr val="336699"/>
                </a:solidFill>
              </a:rPr>
              <a:t>24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        4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</a:t>
            </a:r>
            <a:r>
              <a:rPr lang="en-GB" baseline="-25000" dirty="0" smtClean="0">
                <a:solidFill>
                  <a:srgbClr val="336699"/>
                </a:solidFill>
              </a:rPr>
              <a:t>T</a:t>
            </a:r>
            <a:r>
              <a:rPr lang="en-GB" dirty="0" smtClean="0">
                <a:solidFill>
                  <a:srgbClr val="336699"/>
                </a:solidFill>
              </a:rPr>
              <a:t> = 6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29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- Parallel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Special Case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When all the resistors connected in </a:t>
            </a:r>
            <a:r>
              <a:rPr lang="en-GB" dirty="0" smtClean="0">
                <a:solidFill>
                  <a:srgbClr val="336699"/>
                </a:solidFill>
              </a:rPr>
              <a:t>parallel </a:t>
            </a:r>
            <a:r>
              <a:rPr lang="en-GB" dirty="0">
                <a:solidFill>
                  <a:srgbClr val="336699"/>
                </a:solidFill>
              </a:rPr>
              <a:t>have the same </a:t>
            </a:r>
            <a:r>
              <a:rPr lang="en-GB" dirty="0" smtClean="0">
                <a:solidFill>
                  <a:srgbClr val="336699"/>
                </a:solidFill>
              </a:rPr>
              <a:t>value, </a:t>
            </a:r>
            <a:r>
              <a:rPr lang="en-GB" dirty="0">
                <a:solidFill>
                  <a:srgbClr val="336699"/>
                </a:solidFill>
              </a:rPr>
              <a:t>the total resistance, is the resistance value </a:t>
            </a:r>
            <a:r>
              <a:rPr lang="en-GB" sz="3200" b="1" dirty="0" smtClean="0">
                <a:solidFill>
                  <a:srgbClr val="336699"/>
                </a:solidFill>
              </a:rPr>
              <a:t>divided </a:t>
            </a:r>
            <a:r>
              <a:rPr lang="en-GB" dirty="0">
                <a:solidFill>
                  <a:srgbClr val="336699"/>
                </a:solidFill>
              </a:rPr>
              <a:t>by the number of resistors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If </a:t>
            </a:r>
            <a:r>
              <a:rPr lang="en-GB" dirty="0">
                <a:solidFill>
                  <a:srgbClr val="336699"/>
                </a:solidFill>
              </a:rPr>
              <a:t>the resistors in the above circuit all have a value of </a:t>
            </a:r>
            <a:r>
              <a:rPr lang="en-GB" dirty="0" smtClean="0">
                <a:solidFill>
                  <a:srgbClr val="336699"/>
                </a:solidFill>
              </a:rPr>
              <a:t>60 </a:t>
            </a:r>
            <a:r>
              <a:rPr lang="el-GR" dirty="0">
                <a:solidFill>
                  <a:srgbClr val="336699"/>
                </a:solidFill>
              </a:rPr>
              <a:t>Ω</a:t>
            </a:r>
            <a:r>
              <a:rPr lang="en-GB" dirty="0">
                <a:solidFill>
                  <a:srgbClr val="336699"/>
                </a:solidFill>
              </a:rPr>
              <a:t>, the total resistance would be </a:t>
            </a:r>
            <a:r>
              <a:rPr lang="en-GB" dirty="0" smtClean="0">
                <a:solidFill>
                  <a:srgbClr val="336699"/>
                </a:solidFill>
              </a:rPr>
              <a:t>(60 </a:t>
            </a:r>
            <a:r>
              <a:rPr lang="en-GB" sz="4000" b="1" dirty="0" smtClean="0">
                <a:solidFill>
                  <a:srgbClr val="336699"/>
                </a:solidFill>
              </a:rPr>
              <a:t>÷</a:t>
            </a:r>
            <a:r>
              <a:rPr lang="en-GB" dirty="0" smtClean="0">
                <a:solidFill>
                  <a:srgbClr val="336699"/>
                </a:solidFill>
              </a:rPr>
              <a:t> 4) </a:t>
            </a:r>
            <a:r>
              <a:rPr lang="en-GB" dirty="0">
                <a:solidFill>
                  <a:srgbClr val="336699"/>
                </a:solidFill>
              </a:rPr>
              <a:t>= </a:t>
            </a:r>
            <a:r>
              <a:rPr lang="en-GB" dirty="0" smtClean="0">
                <a:solidFill>
                  <a:srgbClr val="336699"/>
                </a:solidFill>
              </a:rPr>
              <a:t>15 </a:t>
            </a:r>
            <a:r>
              <a:rPr lang="el-GR" dirty="0">
                <a:solidFill>
                  <a:srgbClr val="336699"/>
                </a:solidFill>
              </a:rPr>
              <a:t>Ω</a:t>
            </a: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818" y="3182958"/>
            <a:ext cx="3434784" cy="188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54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- Mixed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5800" dirty="0" smtClean="0">
                <a:solidFill>
                  <a:srgbClr val="336699"/>
                </a:solidFill>
              </a:rPr>
              <a:t>When resistors are used in practical circuits they are usually arranged as a mixture of series and parallel.</a:t>
            </a:r>
          </a:p>
          <a:p>
            <a:pPr marL="0" indent="0" algn="ctr">
              <a:buNone/>
            </a:pPr>
            <a:endParaRPr lang="en-GB" sz="4500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3000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sz="3000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sz="6700" dirty="0" smtClean="0">
                <a:solidFill>
                  <a:srgbClr val="336699"/>
                </a:solidFill>
              </a:rPr>
              <a:t>For mixed circuits always find the parallel resistance value then add on the value of the series resistor.</a:t>
            </a:r>
          </a:p>
          <a:p>
            <a:pPr marL="0" indent="0" algn="ctr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6419" y="2510076"/>
            <a:ext cx="3470624" cy="239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42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- Mixed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In the following circuit find the total resistance between W and X.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899" y="2772936"/>
            <a:ext cx="4550093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63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- Mixed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   =  </a:t>
            </a:r>
            <a:r>
              <a:rPr lang="en-GB" u="sng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  +   </a:t>
            </a:r>
            <a:r>
              <a:rPr lang="en-GB" u="sng" dirty="0" smtClean="0">
                <a:solidFill>
                  <a:srgbClr val="336699"/>
                </a:solidFill>
              </a:rPr>
              <a:t>1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</a:t>
            </a:r>
            <a:r>
              <a:rPr lang="en-GB" baseline="-25000" dirty="0" smtClean="0">
                <a:solidFill>
                  <a:srgbClr val="336699"/>
                </a:solidFill>
              </a:rPr>
              <a:t>T</a:t>
            </a:r>
            <a:r>
              <a:rPr lang="en-GB" dirty="0" smtClean="0">
                <a:solidFill>
                  <a:srgbClr val="336699"/>
                </a:solidFill>
              </a:rPr>
              <a:t>      R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     R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   =  </a:t>
            </a:r>
            <a:r>
              <a:rPr lang="en-GB" u="sng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  +   </a:t>
            </a:r>
            <a:r>
              <a:rPr lang="en-GB" u="sng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      (To solve, pick your preferred method)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</a:t>
            </a:r>
            <a:r>
              <a:rPr lang="en-GB" baseline="-25000" dirty="0" smtClean="0">
                <a:solidFill>
                  <a:srgbClr val="336699"/>
                </a:solidFill>
              </a:rPr>
              <a:t>T</a:t>
            </a:r>
            <a:r>
              <a:rPr lang="en-GB" dirty="0" smtClean="0">
                <a:solidFill>
                  <a:srgbClr val="336699"/>
                </a:solidFill>
              </a:rPr>
              <a:t>      2         4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</a:t>
            </a:r>
            <a:r>
              <a:rPr lang="en-GB" baseline="-25000" dirty="0" smtClean="0">
                <a:solidFill>
                  <a:srgbClr val="336699"/>
                </a:solidFill>
              </a:rPr>
              <a:t>T</a:t>
            </a:r>
            <a:r>
              <a:rPr lang="en-GB" dirty="0" smtClean="0">
                <a:solidFill>
                  <a:srgbClr val="336699"/>
                </a:solidFill>
              </a:rPr>
              <a:t>  =  1.3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Total resistance between W and X = 1.3 + 6.0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Total resistance between W and X = 7.3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44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9673" y="569168"/>
            <a:ext cx="10058400" cy="580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5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Q.1. </a:t>
            </a:r>
            <a:r>
              <a:rPr lang="en-GB" dirty="0" smtClean="0">
                <a:solidFill>
                  <a:srgbClr val="336699"/>
                </a:solidFill>
              </a:rPr>
              <a:t>Calculate the total resistance in the following circuit.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5513" y="2653506"/>
            <a:ext cx="468630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03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Q.2. </a:t>
            </a:r>
            <a:r>
              <a:rPr lang="en-GB" dirty="0" smtClean="0">
                <a:solidFill>
                  <a:srgbClr val="336699"/>
                </a:solidFill>
              </a:rPr>
              <a:t>Calculate the total resistance in the following circuit.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537" y="2585225"/>
            <a:ext cx="587692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3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Q.3. </a:t>
            </a:r>
            <a:r>
              <a:rPr lang="en-GB" dirty="0" smtClean="0">
                <a:solidFill>
                  <a:srgbClr val="336699"/>
                </a:solidFill>
              </a:rPr>
              <a:t>Calculate the total resistance in the following circuit.</a:t>
            </a:r>
          </a:p>
          <a:p>
            <a:pPr marL="0" indent="0" algn="ctr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8075" y="2472551"/>
            <a:ext cx="489585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00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Q.4. </a:t>
            </a:r>
            <a:r>
              <a:rPr lang="en-GB" dirty="0" smtClean="0">
                <a:solidFill>
                  <a:srgbClr val="336699"/>
                </a:solidFill>
              </a:rPr>
              <a:t>Calculate the total resistance in the following circuit.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336699"/>
                </a:solidFill>
              </a:rPr>
              <a:t> 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692" y="2809982"/>
            <a:ext cx="5377529" cy="160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31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Q.5. </a:t>
            </a:r>
            <a:r>
              <a:rPr lang="en-GB" dirty="0" smtClean="0">
                <a:solidFill>
                  <a:srgbClr val="336699"/>
                </a:solidFill>
              </a:rPr>
              <a:t>Calculate the total resistance in the following circuit, if the lamps have resistance values of 15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 and 35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 algn="ctr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336699"/>
                </a:solidFill>
              </a:rPr>
              <a:t> 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244" y="2879509"/>
            <a:ext cx="9284815" cy="193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02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Q.6. </a:t>
            </a:r>
            <a:r>
              <a:rPr lang="en-GB" dirty="0" smtClean="0">
                <a:solidFill>
                  <a:srgbClr val="336699"/>
                </a:solidFill>
              </a:rPr>
              <a:t>Calculate the total resistance in the following circuit.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336699"/>
                </a:solidFill>
              </a:rPr>
              <a:t> 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8575" y="2592161"/>
            <a:ext cx="45148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89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- Answers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>
                <a:solidFill>
                  <a:srgbClr val="336699"/>
                </a:solidFill>
              </a:rPr>
              <a:t>Q.1.</a:t>
            </a:r>
            <a:r>
              <a:rPr lang="en-GB" sz="3200" dirty="0" smtClean="0">
                <a:solidFill>
                  <a:srgbClr val="336699"/>
                </a:solidFill>
              </a:rPr>
              <a:t> 5 </a:t>
            </a:r>
            <a:r>
              <a:rPr lang="el-GR" sz="3200" dirty="0" smtClean="0">
                <a:solidFill>
                  <a:srgbClr val="336699"/>
                </a:solidFill>
              </a:rPr>
              <a:t>Ω</a:t>
            </a:r>
            <a:endParaRPr lang="en-GB" sz="3200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sz="3200" b="1" dirty="0" smtClean="0">
                <a:solidFill>
                  <a:srgbClr val="336699"/>
                </a:solidFill>
              </a:rPr>
              <a:t>Q.2.</a:t>
            </a:r>
            <a:r>
              <a:rPr lang="en-GB" sz="3200" dirty="0" smtClean="0">
                <a:solidFill>
                  <a:srgbClr val="336699"/>
                </a:solidFill>
              </a:rPr>
              <a:t> 20 </a:t>
            </a:r>
            <a:r>
              <a:rPr lang="el-GR" sz="3200" dirty="0" smtClean="0">
                <a:solidFill>
                  <a:srgbClr val="336699"/>
                </a:solidFill>
              </a:rPr>
              <a:t>Ω</a:t>
            </a:r>
            <a:endParaRPr lang="en-GB" sz="3200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sz="3200" b="1" dirty="0" smtClean="0">
                <a:solidFill>
                  <a:srgbClr val="336699"/>
                </a:solidFill>
              </a:rPr>
              <a:t>Q.3.</a:t>
            </a:r>
            <a:r>
              <a:rPr lang="en-GB" sz="3200" dirty="0" smtClean="0">
                <a:solidFill>
                  <a:srgbClr val="336699"/>
                </a:solidFill>
              </a:rPr>
              <a:t> 11.7 </a:t>
            </a:r>
            <a:r>
              <a:rPr lang="el-GR" sz="3200" dirty="0" smtClean="0">
                <a:solidFill>
                  <a:srgbClr val="336699"/>
                </a:solidFill>
              </a:rPr>
              <a:t>Ω</a:t>
            </a:r>
            <a:endParaRPr lang="en-GB" sz="3200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sz="3200" b="1" dirty="0" smtClean="0">
                <a:solidFill>
                  <a:srgbClr val="336699"/>
                </a:solidFill>
              </a:rPr>
              <a:t>Q.4.</a:t>
            </a:r>
            <a:r>
              <a:rPr lang="en-GB" sz="3200" dirty="0" smtClean="0">
                <a:solidFill>
                  <a:srgbClr val="336699"/>
                </a:solidFill>
              </a:rPr>
              <a:t> 6 </a:t>
            </a:r>
            <a:r>
              <a:rPr lang="el-GR" sz="3200" dirty="0" smtClean="0">
                <a:solidFill>
                  <a:srgbClr val="336699"/>
                </a:solidFill>
              </a:rPr>
              <a:t>Ω</a:t>
            </a:r>
            <a:endParaRPr lang="en-GB" sz="3200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sz="3200" b="1" dirty="0" smtClean="0">
                <a:solidFill>
                  <a:srgbClr val="336699"/>
                </a:solidFill>
              </a:rPr>
              <a:t>Q.5.</a:t>
            </a:r>
            <a:r>
              <a:rPr lang="en-GB" sz="3200" dirty="0" smtClean="0">
                <a:solidFill>
                  <a:srgbClr val="336699"/>
                </a:solidFill>
              </a:rPr>
              <a:t> 10.5 </a:t>
            </a:r>
            <a:r>
              <a:rPr lang="el-GR" sz="3200" dirty="0" smtClean="0">
                <a:solidFill>
                  <a:srgbClr val="336699"/>
                </a:solidFill>
              </a:rPr>
              <a:t>Ω</a:t>
            </a:r>
            <a:endParaRPr lang="en-GB" sz="3200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sz="3200" b="1" dirty="0" smtClean="0">
                <a:solidFill>
                  <a:srgbClr val="336699"/>
                </a:solidFill>
              </a:rPr>
              <a:t>Q.6.</a:t>
            </a:r>
            <a:r>
              <a:rPr lang="en-GB" sz="3200" dirty="0" smtClean="0">
                <a:solidFill>
                  <a:srgbClr val="336699"/>
                </a:solidFill>
              </a:rPr>
              <a:t> 480 </a:t>
            </a:r>
            <a:r>
              <a:rPr lang="el-GR" sz="3200" dirty="0" smtClean="0">
                <a:solidFill>
                  <a:srgbClr val="336699"/>
                </a:solidFill>
              </a:rPr>
              <a:t>Ω</a:t>
            </a:r>
            <a:endParaRPr lang="en-GB" sz="3200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87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>
                <a:solidFill>
                  <a:srgbClr val="336699"/>
                </a:solidFill>
              </a:rPr>
              <a:t>In S1 you learned the definition of </a:t>
            </a:r>
            <a:r>
              <a:rPr lang="en-GB" sz="4000" b="1" dirty="0" smtClean="0">
                <a:solidFill>
                  <a:srgbClr val="336699"/>
                </a:solidFill>
              </a:rPr>
              <a:t>resistance</a:t>
            </a:r>
            <a:r>
              <a:rPr lang="en-GB" sz="4000" dirty="0" smtClean="0">
                <a:solidFill>
                  <a:srgbClr val="336699"/>
                </a:solidFill>
              </a:rPr>
              <a:t> as…</a:t>
            </a:r>
          </a:p>
          <a:p>
            <a:pPr marL="0" indent="0">
              <a:buNone/>
            </a:pPr>
            <a:r>
              <a:rPr lang="en-GB" sz="4000" dirty="0" smtClean="0">
                <a:solidFill>
                  <a:srgbClr val="336699"/>
                </a:solidFill>
              </a:rPr>
              <a:t>…the </a:t>
            </a:r>
            <a:r>
              <a:rPr lang="en-GB" sz="4000" b="1" dirty="0" smtClean="0">
                <a:solidFill>
                  <a:srgbClr val="336699"/>
                </a:solidFill>
              </a:rPr>
              <a:t>opposition</a:t>
            </a:r>
            <a:r>
              <a:rPr lang="en-GB" sz="4000" dirty="0" smtClean="0">
                <a:solidFill>
                  <a:srgbClr val="336699"/>
                </a:solidFill>
              </a:rPr>
              <a:t> to the flow of current.</a:t>
            </a:r>
          </a:p>
          <a:p>
            <a:pPr marL="0" indent="0">
              <a:buNone/>
            </a:pPr>
            <a:r>
              <a:rPr lang="en-GB" sz="4000" dirty="0" smtClean="0">
                <a:solidFill>
                  <a:srgbClr val="336699"/>
                </a:solidFill>
              </a:rPr>
              <a:t>This means…</a:t>
            </a:r>
          </a:p>
          <a:p>
            <a:pPr marL="0" indent="0">
              <a:buNone/>
            </a:pPr>
            <a:r>
              <a:rPr lang="en-GB" sz="4000" dirty="0" smtClean="0">
                <a:solidFill>
                  <a:srgbClr val="336699"/>
                </a:solidFill>
              </a:rPr>
              <a:t>…the greater the resistance the lower the current and</a:t>
            </a:r>
          </a:p>
          <a:p>
            <a:pPr marL="0" indent="0">
              <a:buNone/>
            </a:pPr>
            <a:r>
              <a:rPr lang="en-GB" sz="4000" dirty="0" smtClean="0">
                <a:solidFill>
                  <a:srgbClr val="336699"/>
                </a:solidFill>
              </a:rPr>
              <a:t>…the lower the resistance the greater the current.</a:t>
            </a:r>
            <a:endParaRPr lang="en-GB" sz="4000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97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- Series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When resistors are connected in series the total resistance always increases when you add extra resistors.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total resistance is always greater than the largest resistance value.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So if R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= 4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, R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= 5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 and R</a:t>
            </a:r>
            <a:r>
              <a:rPr lang="en-GB" baseline="-25000" dirty="0" smtClean="0">
                <a:solidFill>
                  <a:srgbClr val="336699"/>
                </a:solidFill>
              </a:rPr>
              <a:t>3</a:t>
            </a:r>
            <a:r>
              <a:rPr lang="en-GB" dirty="0" smtClean="0">
                <a:solidFill>
                  <a:srgbClr val="336699"/>
                </a:solidFill>
              </a:rPr>
              <a:t> = 9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, the total resistance will be greater than 9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075" y="3477419"/>
            <a:ext cx="56578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27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- Series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From practical work (or research) it can be shown that for resistors in series, the total resistance, R</a:t>
            </a:r>
            <a:r>
              <a:rPr lang="en-GB" baseline="-25000" dirty="0" smtClean="0">
                <a:solidFill>
                  <a:srgbClr val="336699"/>
                </a:solidFill>
              </a:rPr>
              <a:t>T</a:t>
            </a:r>
            <a:r>
              <a:rPr lang="en-GB" dirty="0" smtClean="0">
                <a:solidFill>
                  <a:srgbClr val="336699"/>
                </a:solidFill>
              </a:rPr>
              <a:t>, can be calculated from: </a:t>
            </a: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r>
              <a:rPr lang="en-GB" sz="6600" dirty="0" smtClean="0">
                <a:solidFill>
                  <a:srgbClr val="336699"/>
                </a:solidFill>
              </a:rPr>
              <a:t>R</a:t>
            </a:r>
            <a:r>
              <a:rPr lang="en-GB" sz="6600" baseline="-25000" dirty="0" smtClean="0">
                <a:solidFill>
                  <a:srgbClr val="336699"/>
                </a:solidFill>
              </a:rPr>
              <a:t>T</a:t>
            </a:r>
            <a:r>
              <a:rPr lang="en-GB" sz="6600" dirty="0" smtClean="0">
                <a:solidFill>
                  <a:srgbClr val="336699"/>
                </a:solidFill>
              </a:rPr>
              <a:t> = R</a:t>
            </a:r>
            <a:r>
              <a:rPr lang="en-GB" sz="6600" baseline="-25000" dirty="0" smtClean="0">
                <a:solidFill>
                  <a:srgbClr val="336699"/>
                </a:solidFill>
              </a:rPr>
              <a:t>1</a:t>
            </a:r>
            <a:r>
              <a:rPr lang="en-GB" sz="6600" dirty="0" smtClean="0">
                <a:solidFill>
                  <a:srgbClr val="336699"/>
                </a:solidFill>
              </a:rPr>
              <a:t> + R</a:t>
            </a:r>
            <a:r>
              <a:rPr lang="en-GB" sz="6600" baseline="-25000" dirty="0" smtClean="0">
                <a:solidFill>
                  <a:srgbClr val="336699"/>
                </a:solidFill>
              </a:rPr>
              <a:t>2</a:t>
            </a:r>
            <a:r>
              <a:rPr lang="en-GB" sz="6600" dirty="0" smtClean="0">
                <a:solidFill>
                  <a:srgbClr val="336699"/>
                </a:solidFill>
              </a:rPr>
              <a:t> +…</a:t>
            </a:r>
            <a:endParaRPr lang="en-GB" sz="6600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09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-Series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Calculate the total resistance in the following circuit.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499" y="2879802"/>
            <a:ext cx="477202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07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- Series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336699"/>
                </a:solidFill>
              </a:rPr>
              <a:t>(Before doing the calculation you should be expecting an answer that is greater than the largest resistance - 24 </a:t>
            </a:r>
            <a:r>
              <a:rPr lang="el-GR" sz="3200" dirty="0" smtClean="0">
                <a:solidFill>
                  <a:srgbClr val="336699"/>
                </a:solidFill>
              </a:rPr>
              <a:t>Ω</a:t>
            </a:r>
            <a:r>
              <a:rPr lang="en-GB" sz="3200" dirty="0" smtClean="0">
                <a:solidFill>
                  <a:srgbClr val="336699"/>
                </a:solidFill>
              </a:rPr>
              <a:t>)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336699"/>
                </a:solidFill>
              </a:rPr>
              <a:t>R</a:t>
            </a:r>
            <a:r>
              <a:rPr lang="en-GB" sz="3200" baseline="-25000" dirty="0" smtClean="0">
                <a:solidFill>
                  <a:srgbClr val="336699"/>
                </a:solidFill>
              </a:rPr>
              <a:t>T</a:t>
            </a:r>
            <a:r>
              <a:rPr lang="en-GB" sz="3200" dirty="0" smtClean="0">
                <a:solidFill>
                  <a:srgbClr val="336699"/>
                </a:solidFill>
              </a:rPr>
              <a:t> = R</a:t>
            </a:r>
            <a:r>
              <a:rPr lang="en-GB" sz="3200" baseline="-25000" dirty="0" smtClean="0">
                <a:solidFill>
                  <a:srgbClr val="336699"/>
                </a:solidFill>
              </a:rPr>
              <a:t>1</a:t>
            </a:r>
            <a:r>
              <a:rPr lang="en-GB" sz="3200" dirty="0" smtClean="0">
                <a:solidFill>
                  <a:srgbClr val="336699"/>
                </a:solidFill>
              </a:rPr>
              <a:t> + R</a:t>
            </a:r>
            <a:r>
              <a:rPr lang="en-GB" sz="3200" baseline="-25000" dirty="0" smtClean="0">
                <a:solidFill>
                  <a:srgbClr val="336699"/>
                </a:solidFill>
              </a:rPr>
              <a:t>2</a:t>
            </a:r>
            <a:endParaRPr lang="en-GB" sz="3200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sz="3200" dirty="0" smtClean="0">
                <a:solidFill>
                  <a:srgbClr val="336699"/>
                </a:solidFill>
              </a:rPr>
              <a:t>R</a:t>
            </a:r>
            <a:r>
              <a:rPr lang="en-GB" sz="3200" baseline="-25000" dirty="0" smtClean="0">
                <a:solidFill>
                  <a:srgbClr val="336699"/>
                </a:solidFill>
              </a:rPr>
              <a:t>T</a:t>
            </a:r>
            <a:r>
              <a:rPr lang="en-GB" sz="3200" dirty="0" smtClean="0">
                <a:solidFill>
                  <a:srgbClr val="336699"/>
                </a:solidFill>
              </a:rPr>
              <a:t> = 8 + 24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336699"/>
                </a:solidFill>
              </a:rPr>
              <a:t>R</a:t>
            </a:r>
            <a:r>
              <a:rPr lang="en-GB" sz="3200" baseline="-25000" dirty="0" smtClean="0">
                <a:solidFill>
                  <a:srgbClr val="336699"/>
                </a:solidFill>
              </a:rPr>
              <a:t>T</a:t>
            </a:r>
            <a:r>
              <a:rPr lang="en-GB" sz="3200" dirty="0" smtClean="0">
                <a:solidFill>
                  <a:srgbClr val="336699"/>
                </a:solidFill>
              </a:rPr>
              <a:t> = 32 </a:t>
            </a:r>
            <a:r>
              <a:rPr lang="el-GR" sz="3200" dirty="0" smtClean="0">
                <a:solidFill>
                  <a:srgbClr val="336699"/>
                </a:solidFill>
              </a:rPr>
              <a:t>Ω</a:t>
            </a:r>
            <a:endParaRPr lang="en-GB" sz="3200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33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- Series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Special Case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When all the resistors connected in series have the same value the total resistance, is the resistance value </a:t>
            </a:r>
            <a:r>
              <a:rPr lang="en-GB" sz="3200" b="1" dirty="0" smtClean="0">
                <a:solidFill>
                  <a:srgbClr val="336699"/>
                </a:solidFill>
              </a:rPr>
              <a:t>multiplied </a:t>
            </a:r>
            <a:r>
              <a:rPr lang="en-GB" dirty="0" smtClean="0">
                <a:solidFill>
                  <a:srgbClr val="336699"/>
                </a:solidFill>
              </a:rPr>
              <a:t>by the number of resistors.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If the resistors in the above circuit all have a value of 7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, the total resistance would be (7 </a:t>
            </a:r>
            <a:r>
              <a:rPr lang="en-GB" sz="4000" b="1" dirty="0" smtClean="0">
                <a:solidFill>
                  <a:srgbClr val="336699"/>
                </a:solidFill>
              </a:rPr>
              <a:t>x</a:t>
            </a:r>
            <a:r>
              <a:rPr lang="en-GB" dirty="0" smtClean="0">
                <a:solidFill>
                  <a:srgbClr val="336699"/>
                </a:solidFill>
              </a:rPr>
              <a:t> 3) = 21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211" y="3350747"/>
            <a:ext cx="5657578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67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Resistance Circuits - Parallel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When resistors are connected in parallel the total resistance always decreases when you add extra resistors.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total resistance is always less than the smallest resistance value.</a:t>
            </a:r>
          </a:p>
          <a:p>
            <a:pPr marL="0" indent="0" algn="ctr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So if R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= 4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, R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= 5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>
                <a:solidFill>
                  <a:srgbClr val="336699"/>
                </a:solidFill>
              </a:rPr>
              <a:t>,</a:t>
            </a:r>
            <a:r>
              <a:rPr lang="en-GB" dirty="0" smtClean="0">
                <a:solidFill>
                  <a:srgbClr val="336699"/>
                </a:solidFill>
              </a:rPr>
              <a:t> R</a:t>
            </a:r>
            <a:r>
              <a:rPr lang="en-GB" baseline="-25000" dirty="0" smtClean="0">
                <a:solidFill>
                  <a:srgbClr val="336699"/>
                </a:solidFill>
              </a:rPr>
              <a:t>3</a:t>
            </a:r>
            <a:r>
              <a:rPr lang="en-GB" dirty="0" smtClean="0">
                <a:solidFill>
                  <a:srgbClr val="336699"/>
                </a:solidFill>
              </a:rPr>
              <a:t> = 9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and R</a:t>
            </a:r>
            <a:r>
              <a:rPr lang="en-GB" baseline="-25000" dirty="0" smtClean="0">
                <a:solidFill>
                  <a:srgbClr val="336699"/>
                </a:solidFill>
              </a:rPr>
              <a:t>4</a:t>
            </a:r>
            <a:r>
              <a:rPr lang="en-GB" dirty="0" smtClean="0">
                <a:solidFill>
                  <a:srgbClr val="336699"/>
                </a:solidFill>
              </a:rPr>
              <a:t> = 12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 the total resistance will be less than 4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178" y="3099691"/>
            <a:ext cx="3819525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19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910</Words>
  <Application>Microsoft Office PowerPoint</Application>
  <PresentationFormat>Widescreen</PresentationFormat>
  <Paragraphs>149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S3/S4 Physics</vt:lpstr>
      <vt:lpstr>PowerPoint Presentation</vt:lpstr>
      <vt:lpstr>Resistance Circuits</vt:lpstr>
      <vt:lpstr>Resistance Circuits - Series</vt:lpstr>
      <vt:lpstr>Resistance Circuits - Series</vt:lpstr>
      <vt:lpstr>Resistance Circuits -Series</vt:lpstr>
      <vt:lpstr>Resistance Circuits - Series</vt:lpstr>
      <vt:lpstr>Resistance Circuits - Series</vt:lpstr>
      <vt:lpstr>Resistance Circuits - Parallel</vt:lpstr>
      <vt:lpstr>Resistance Circuits - Parallel</vt:lpstr>
      <vt:lpstr>Resistance Circuits - Parallel</vt:lpstr>
      <vt:lpstr>Resistance Circuits - Parallel</vt:lpstr>
      <vt:lpstr>Resistance Circuits - Parallel</vt:lpstr>
      <vt:lpstr>Resistance Circuits - Parallel</vt:lpstr>
      <vt:lpstr>Resistance Circuits - Parallel</vt:lpstr>
      <vt:lpstr>Resistance Circuits - Parallel</vt:lpstr>
      <vt:lpstr>Resistance Circuits - Mixed</vt:lpstr>
      <vt:lpstr>Resistance Circuits - Mixed</vt:lpstr>
      <vt:lpstr>Resistance Circuits - Mixed</vt:lpstr>
      <vt:lpstr>Resistance Circuits – Review Questions</vt:lpstr>
      <vt:lpstr>Resistance Circuits – Review Questions</vt:lpstr>
      <vt:lpstr>Resistance Circuits – Review Questions</vt:lpstr>
      <vt:lpstr>Resistance Circuits – Review Questions</vt:lpstr>
      <vt:lpstr>Resistance Circuits – Review Questions</vt:lpstr>
      <vt:lpstr>Resistance Circuits – Review Questions</vt:lpstr>
      <vt:lpstr>Resistance Circuits - Answers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S3/S4 Physics</dc:title>
  <dc:creator>Ian Downie</dc:creator>
  <cp:lastModifiedBy>Ian Downie</cp:lastModifiedBy>
  <cp:revision>15</cp:revision>
  <dcterms:created xsi:type="dcterms:W3CDTF">2020-06-17T13:14:22Z</dcterms:created>
  <dcterms:modified xsi:type="dcterms:W3CDTF">2020-06-21T11:54:56Z</dcterms:modified>
</cp:coreProperties>
</file>