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80" r:id="rId14"/>
    <p:sldId id="281" r:id="rId15"/>
    <p:sldId id="282" r:id="rId16"/>
    <p:sldId id="283" r:id="rId17"/>
    <p:sldId id="284" r:id="rId18"/>
    <p:sldId id="285" r:id="rId19"/>
    <p:sldId id="287" r:id="rId20"/>
    <p:sldId id="288" r:id="rId21"/>
    <p:sldId id="289" r:id="rId22"/>
    <p:sldId id="290" r:id="rId23"/>
    <p:sldId id="286" r:id="rId24"/>
    <p:sldId id="291" r:id="rId25"/>
    <p:sldId id="292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277" r:id="rId37"/>
    <p:sldId id="303" r:id="rId38"/>
    <p:sldId id="30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FFFF99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BAAF-19EF-44C3-BAC4-E89C36AEFF59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2E7B-1F46-4A68-8D07-2D32B0C6C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68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BAAF-19EF-44C3-BAC4-E89C36AEFF59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2E7B-1F46-4A68-8D07-2D32B0C6C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73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BAAF-19EF-44C3-BAC4-E89C36AEFF59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2E7B-1F46-4A68-8D07-2D32B0C6C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24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BAAF-19EF-44C3-BAC4-E89C36AEFF59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2E7B-1F46-4A68-8D07-2D32B0C6C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711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BAAF-19EF-44C3-BAC4-E89C36AEFF59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2E7B-1F46-4A68-8D07-2D32B0C6C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37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BAAF-19EF-44C3-BAC4-E89C36AEFF59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2E7B-1F46-4A68-8D07-2D32B0C6C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27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BAAF-19EF-44C3-BAC4-E89C36AEFF59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2E7B-1F46-4A68-8D07-2D32B0C6C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17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BAAF-19EF-44C3-BAC4-E89C36AEFF59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2E7B-1F46-4A68-8D07-2D32B0C6C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675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BAAF-19EF-44C3-BAC4-E89C36AEFF59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2E7B-1F46-4A68-8D07-2D32B0C6C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714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BAAF-19EF-44C3-BAC4-E89C36AEFF59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2E7B-1F46-4A68-8D07-2D32B0C6C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208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BBAAF-19EF-44C3-BAC4-E89C36AEFF59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42E7B-1F46-4A68-8D07-2D32B0C6C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334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BAAF-19EF-44C3-BAC4-E89C36AEFF59}" type="datetimeFigureOut">
              <a:rPr lang="en-GB" smtClean="0"/>
              <a:t>24/07/2020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42E7B-1F46-4A68-8D07-2D32B0C6C5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37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336699"/>
                </a:solidFill>
              </a:rPr>
              <a:t>S3/S4 Physics</a:t>
            </a:r>
            <a:endParaRPr lang="en-GB" dirty="0">
              <a:solidFill>
                <a:srgbClr val="336699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336699"/>
                </a:solidFill>
              </a:rPr>
              <a:t>Space Exploration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2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Exoplanet</a:t>
            </a: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A planet outside our Solar System.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3" y="1825625"/>
            <a:ext cx="8173615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3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Galaxy</a:t>
            </a: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A collection of stars.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688" y="1924961"/>
            <a:ext cx="7062818" cy="35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1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Universe</a:t>
            </a: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The whole of space.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467" y="1825625"/>
            <a:ext cx="7707769" cy="37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6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Time to check your knowledge of the space terms.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824" y="2261119"/>
            <a:ext cx="66484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0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4000" b="1" u="sng" dirty="0" smtClean="0">
                <a:solidFill>
                  <a:srgbClr val="336699"/>
                </a:solidFill>
              </a:rPr>
              <a:t>Planet</a:t>
            </a:r>
          </a:p>
          <a:p>
            <a:pPr marL="0" indent="0">
              <a:buNone/>
            </a:pPr>
            <a:endParaRPr lang="en-GB" sz="7200" dirty="0"/>
          </a:p>
          <a:p>
            <a:pPr marL="0" indent="0">
              <a:buNone/>
            </a:pPr>
            <a:endParaRPr lang="en-GB" sz="7200" dirty="0" smtClean="0"/>
          </a:p>
          <a:p>
            <a:pPr marL="0" indent="0">
              <a:buNone/>
            </a:pPr>
            <a:endParaRPr lang="en-GB" sz="7200" dirty="0"/>
          </a:p>
          <a:p>
            <a:pPr marL="0" indent="0">
              <a:buNone/>
            </a:pPr>
            <a:endParaRPr lang="en-GB" sz="39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900" dirty="0" smtClean="0">
                <a:solidFill>
                  <a:srgbClr val="336699"/>
                </a:solidFill>
              </a:rPr>
              <a:t>An object that _____ a star.</a:t>
            </a:r>
            <a:endParaRPr lang="en-GB" sz="39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811" y="1540704"/>
            <a:ext cx="4924425" cy="36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Sun</a:t>
            </a: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The _____ around which the Earth orbits.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36879"/>
            <a:ext cx="10631424" cy="27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9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Star</a:t>
            </a: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A luminous sphere of gaseous matter that produces its energy from nuclear _____.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53" y="1690687"/>
            <a:ext cx="7557796" cy="33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9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 smtClean="0">
                <a:solidFill>
                  <a:srgbClr val="336699"/>
                </a:solidFill>
              </a:rPr>
              <a:t>Space Exploration</a:t>
            </a:r>
            <a:endParaRPr lang="en-GB" sz="3600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Universe</a:t>
            </a: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The whole of _____.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467" y="1825625"/>
            <a:ext cx="7707769" cy="37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4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Galaxy</a:t>
            </a: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A collection of _____.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1688" y="1924961"/>
            <a:ext cx="7062818" cy="35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4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Solar System</a:t>
            </a: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A star and all the _____ that orbit it, e.g. the Sun and MVEMJSUN.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264" y="1920570"/>
            <a:ext cx="7273837" cy="30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2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To develop and understanding of space there are a number of terms that you should be familiar with.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Try to learn the following </a:t>
            </a:r>
            <a:r>
              <a:rPr lang="en-GB" sz="3600" b="1" dirty="0" smtClean="0">
                <a:solidFill>
                  <a:srgbClr val="336699"/>
                </a:solidFill>
              </a:rPr>
              <a:t>ten terms </a:t>
            </a:r>
            <a:r>
              <a:rPr lang="en-GB" sz="3600" dirty="0" smtClean="0">
                <a:solidFill>
                  <a:srgbClr val="336699"/>
                </a:solidFill>
              </a:rPr>
              <a:t>and their definitions.</a:t>
            </a: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You can pick the learning approach that is best suited to your learning style, e.g. </a:t>
            </a:r>
            <a:r>
              <a:rPr lang="en-GB" sz="3600" b="1" dirty="0" smtClean="0">
                <a:solidFill>
                  <a:srgbClr val="336699"/>
                </a:solidFill>
              </a:rPr>
              <a:t>talking partners, mind map </a:t>
            </a:r>
            <a:r>
              <a:rPr lang="en-GB" sz="3600" dirty="0" smtClean="0">
                <a:solidFill>
                  <a:srgbClr val="336699"/>
                </a:solidFill>
              </a:rPr>
              <a:t>etc..</a:t>
            </a:r>
            <a:endParaRPr lang="en-GB" sz="3600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4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Moon</a:t>
            </a: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A _____ satellite of a planet.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5" y="1561170"/>
            <a:ext cx="60007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5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Dwarf planet</a:t>
            </a: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A small object orbiting a star that has enough _____ to form an almost round shape.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035" y="1690688"/>
            <a:ext cx="3276600" cy="332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9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Asteroid</a:t>
            </a: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A small _____ object that orbits the Sun.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202241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5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Exoplanet</a:t>
            </a: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A planet outside our _____ _____.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143" y="1825625"/>
            <a:ext cx="8173615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9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</a:t>
            </a:r>
            <a:r>
              <a:rPr lang="en-GB" dirty="0" smtClean="0">
                <a:solidFill>
                  <a:srgbClr val="336699"/>
                </a:solidFill>
              </a:rPr>
              <a:t> What is a satellite?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A.</a:t>
            </a:r>
            <a:r>
              <a:rPr lang="en-GB" dirty="0" smtClean="0">
                <a:solidFill>
                  <a:srgbClr val="336699"/>
                </a:solidFill>
              </a:rPr>
              <a:t> In Physics, </a:t>
            </a:r>
            <a:r>
              <a:rPr lang="en-GB" dirty="0">
                <a:solidFill>
                  <a:srgbClr val="336699"/>
                </a:solidFill>
              </a:rPr>
              <a:t>a satellite is an object which orbits another larger object</a:t>
            </a:r>
            <a:r>
              <a:rPr lang="en-GB" dirty="0" smtClean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For example, a planet is a satellite of a star.</a:t>
            </a:r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916" y="3326130"/>
            <a:ext cx="4450080" cy="285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0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There are two types of </a:t>
            </a:r>
            <a:r>
              <a:rPr lang="en-GB" dirty="0" smtClean="0">
                <a:solidFill>
                  <a:srgbClr val="336699"/>
                </a:solidFill>
              </a:rPr>
              <a:t>satellite…</a:t>
            </a:r>
            <a:r>
              <a:rPr lang="en-GB" b="1" dirty="0" smtClean="0">
                <a:solidFill>
                  <a:srgbClr val="336699"/>
                </a:solidFill>
              </a:rPr>
              <a:t>artificial </a:t>
            </a:r>
            <a:r>
              <a:rPr lang="en-GB" dirty="0" smtClean="0">
                <a:solidFill>
                  <a:srgbClr val="336699"/>
                </a:solidFill>
              </a:rPr>
              <a:t>and</a:t>
            </a:r>
            <a:r>
              <a:rPr lang="en-GB" b="1" dirty="0" smtClean="0">
                <a:solidFill>
                  <a:srgbClr val="336699"/>
                </a:solidFill>
              </a:rPr>
              <a:t> </a:t>
            </a:r>
            <a:r>
              <a:rPr lang="en-GB" b="1" dirty="0" smtClean="0">
                <a:solidFill>
                  <a:srgbClr val="336699"/>
                </a:solidFill>
              </a:rPr>
              <a:t>natural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But all satellites stay in orbit because they are being pulled by the </a:t>
            </a:r>
            <a:r>
              <a:rPr lang="en-GB" b="1" dirty="0" smtClean="0">
                <a:solidFill>
                  <a:srgbClr val="336699"/>
                </a:solidFill>
              </a:rPr>
              <a:t>gravity of the larger object</a:t>
            </a:r>
            <a:r>
              <a:rPr lang="en-GB" dirty="0" smtClean="0">
                <a:solidFill>
                  <a:srgbClr val="336699"/>
                </a:solidFill>
              </a:rPr>
              <a:t>.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35" y="2482914"/>
            <a:ext cx="3905250" cy="2190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208" y="2482916"/>
            <a:ext cx="402336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9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rgbClr val="336699"/>
                </a:solidFill>
              </a:rPr>
              <a:t>Artificial satellites </a:t>
            </a:r>
            <a:r>
              <a:rPr lang="en-GB" dirty="0">
                <a:solidFill>
                  <a:srgbClr val="336699"/>
                </a:solidFill>
              </a:rPr>
              <a:t>were first put into orbit around planet Earth in the 1950s. They </a:t>
            </a:r>
            <a:r>
              <a:rPr lang="en-GB" dirty="0" smtClean="0">
                <a:solidFill>
                  <a:srgbClr val="336699"/>
                </a:solidFill>
              </a:rPr>
              <a:t>have many uses including:</a:t>
            </a:r>
          </a:p>
          <a:p>
            <a:r>
              <a:rPr lang="en-GB" dirty="0" smtClean="0">
                <a:solidFill>
                  <a:srgbClr val="336699"/>
                </a:solidFill>
              </a:rPr>
              <a:t>Communications (your mobile phones!)</a:t>
            </a:r>
          </a:p>
          <a:p>
            <a:r>
              <a:rPr lang="en-GB" dirty="0" smtClean="0">
                <a:solidFill>
                  <a:srgbClr val="336699"/>
                </a:solidFill>
              </a:rPr>
              <a:t>GPS</a:t>
            </a:r>
          </a:p>
          <a:p>
            <a:r>
              <a:rPr lang="en-GB" dirty="0">
                <a:solidFill>
                  <a:srgbClr val="336699"/>
                </a:solidFill>
              </a:rPr>
              <a:t>D</a:t>
            </a:r>
            <a:r>
              <a:rPr lang="en-GB" dirty="0" smtClean="0">
                <a:solidFill>
                  <a:srgbClr val="336699"/>
                </a:solidFill>
              </a:rPr>
              <a:t>ata gathering (e.g. weather)</a:t>
            </a:r>
          </a:p>
          <a:p>
            <a:r>
              <a:rPr lang="en-GB" dirty="0" smtClean="0">
                <a:solidFill>
                  <a:srgbClr val="336699"/>
                </a:solidFill>
              </a:rPr>
              <a:t>Scientific discovery</a:t>
            </a:r>
          </a:p>
          <a:p>
            <a:r>
              <a:rPr lang="en-GB" dirty="0" smtClean="0">
                <a:solidFill>
                  <a:srgbClr val="336699"/>
                </a:solidFill>
              </a:rPr>
              <a:t>Space exploration (e.g. Hubble and ISS)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78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3200" dirty="0">
                <a:solidFill>
                  <a:srgbClr val="336699"/>
                </a:solidFill>
              </a:rPr>
              <a:t>The time it takes a satellite to orbit the Earth is known as its </a:t>
            </a:r>
            <a:r>
              <a:rPr lang="en-GB" sz="3200" b="1" dirty="0">
                <a:solidFill>
                  <a:srgbClr val="336699"/>
                </a:solidFill>
              </a:rPr>
              <a:t>period.</a:t>
            </a:r>
            <a:r>
              <a:rPr lang="en-GB" sz="3200" dirty="0">
                <a:solidFill>
                  <a:srgbClr val="336699"/>
                </a:solidFill>
              </a:rPr>
              <a:t> The further away from the Earth the longer the period</a:t>
            </a:r>
            <a:r>
              <a:rPr lang="en-GB" sz="3200" dirty="0" smtClean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endParaRPr lang="en-GB" sz="32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200" dirty="0">
                <a:solidFill>
                  <a:srgbClr val="336699"/>
                </a:solidFill>
              </a:rPr>
              <a:t>Artificial satellites with a </a:t>
            </a:r>
            <a:r>
              <a:rPr lang="en-GB" sz="3200" b="1" dirty="0" smtClean="0">
                <a:solidFill>
                  <a:srgbClr val="336699"/>
                </a:solidFill>
              </a:rPr>
              <a:t>24 hour </a:t>
            </a:r>
            <a:r>
              <a:rPr lang="en-GB" sz="3200" b="1" dirty="0">
                <a:solidFill>
                  <a:srgbClr val="336699"/>
                </a:solidFill>
              </a:rPr>
              <a:t>period </a:t>
            </a:r>
            <a:r>
              <a:rPr lang="en-GB" sz="3200" dirty="0">
                <a:solidFill>
                  <a:srgbClr val="336699"/>
                </a:solidFill>
              </a:rPr>
              <a:t>are called </a:t>
            </a:r>
            <a:r>
              <a:rPr lang="en-GB" sz="3200" b="1" dirty="0">
                <a:solidFill>
                  <a:srgbClr val="336699"/>
                </a:solidFill>
              </a:rPr>
              <a:t>geo-stationary</a:t>
            </a:r>
            <a:r>
              <a:rPr lang="en-GB" sz="3200" b="1" dirty="0" smtClean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r>
              <a:rPr lang="en-GB" sz="3200" dirty="0" smtClean="0">
                <a:solidFill>
                  <a:srgbClr val="336699"/>
                </a:solidFill>
              </a:rPr>
              <a:t> </a:t>
            </a:r>
            <a:endParaRPr lang="en-GB" sz="32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200" dirty="0">
                <a:solidFill>
                  <a:srgbClr val="336699"/>
                </a:solidFill>
              </a:rPr>
              <a:t>Most communication satellites are </a:t>
            </a:r>
            <a:r>
              <a:rPr lang="en-GB" sz="3200" dirty="0" smtClean="0">
                <a:solidFill>
                  <a:srgbClr val="336699"/>
                </a:solidFill>
              </a:rPr>
              <a:t>geo-stationary and orbit at a height of </a:t>
            </a:r>
            <a:r>
              <a:rPr lang="en-GB" sz="3200" b="1" dirty="0" smtClean="0">
                <a:solidFill>
                  <a:srgbClr val="336699"/>
                </a:solidFill>
              </a:rPr>
              <a:t>36000 km.</a:t>
            </a:r>
            <a:endParaRPr lang="en-GB" sz="3200" b="1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210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Communication satellites </a:t>
            </a:r>
            <a:r>
              <a:rPr lang="en-GB" b="1" dirty="0" smtClean="0">
                <a:solidFill>
                  <a:srgbClr val="336699"/>
                </a:solidFill>
              </a:rPr>
              <a:t>are not giant mirrors </a:t>
            </a:r>
            <a:r>
              <a:rPr lang="en-GB" dirty="0" smtClean="0">
                <a:solidFill>
                  <a:srgbClr val="336699"/>
                </a:solidFill>
              </a:rPr>
              <a:t>in space.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240" y="2264637"/>
            <a:ext cx="530352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4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Communication satellites use </a:t>
            </a:r>
            <a:r>
              <a:rPr lang="en-GB" b="1" dirty="0" smtClean="0">
                <a:solidFill>
                  <a:srgbClr val="336699"/>
                </a:solidFill>
              </a:rPr>
              <a:t>curved reflectors </a:t>
            </a:r>
            <a:r>
              <a:rPr lang="en-GB" dirty="0" smtClean="0">
                <a:solidFill>
                  <a:srgbClr val="336699"/>
                </a:solidFill>
              </a:rPr>
              <a:t>to help them transmit and receive signals.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                </a:t>
            </a:r>
            <a:r>
              <a:rPr lang="en-GB" b="1" u="sng" dirty="0" smtClean="0">
                <a:solidFill>
                  <a:srgbClr val="336699"/>
                </a:solidFill>
              </a:rPr>
              <a:t>Transmission</a:t>
            </a:r>
            <a:r>
              <a:rPr lang="en-GB" b="1" dirty="0" smtClean="0">
                <a:solidFill>
                  <a:srgbClr val="336699"/>
                </a:solidFill>
              </a:rPr>
              <a:t>                                       </a:t>
            </a:r>
            <a:r>
              <a:rPr lang="en-GB" b="1" u="sng" dirty="0" smtClean="0">
                <a:solidFill>
                  <a:srgbClr val="336699"/>
                </a:solidFill>
              </a:rPr>
              <a:t>Reception</a:t>
            </a:r>
          </a:p>
          <a:p>
            <a:pPr marL="0" indent="0">
              <a:buNone/>
            </a:pPr>
            <a:endParaRPr lang="en-GB" b="1" u="sng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b="1" u="sng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b="1" u="sng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b="1" u="sng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b="1" u="sng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Communication satellites usually use </a:t>
            </a:r>
            <a:r>
              <a:rPr lang="en-GB" b="1" dirty="0" smtClean="0">
                <a:solidFill>
                  <a:srgbClr val="336699"/>
                </a:solidFill>
              </a:rPr>
              <a:t>radio </a:t>
            </a:r>
            <a:r>
              <a:rPr lang="en-GB" dirty="0" smtClean="0">
                <a:solidFill>
                  <a:srgbClr val="336699"/>
                </a:solidFill>
              </a:rPr>
              <a:t>and</a:t>
            </a:r>
            <a:r>
              <a:rPr lang="en-GB" b="1" dirty="0" smtClean="0">
                <a:solidFill>
                  <a:srgbClr val="336699"/>
                </a:solidFill>
              </a:rPr>
              <a:t> microwaves</a:t>
            </a:r>
            <a:r>
              <a:rPr lang="en-GB" dirty="0" smtClean="0">
                <a:solidFill>
                  <a:srgbClr val="336699"/>
                </a:solidFill>
              </a:rPr>
              <a:t>.</a:t>
            </a:r>
            <a:endParaRPr lang="en-GB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653" y="3088239"/>
            <a:ext cx="3295650" cy="2305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588" y="3088239"/>
            <a:ext cx="3267307" cy="232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24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4000" b="1" u="sng" dirty="0" smtClean="0">
                <a:solidFill>
                  <a:srgbClr val="336699"/>
                </a:solidFill>
              </a:rPr>
              <a:t>Planet</a:t>
            </a:r>
          </a:p>
          <a:p>
            <a:pPr marL="0" indent="0">
              <a:buNone/>
            </a:pPr>
            <a:endParaRPr lang="en-GB" sz="7200" dirty="0"/>
          </a:p>
          <a:p>
            <a:pPr marL="0" indent="0">
              <a:buNone/>
            </a:pPr>
            <a:endParaRPr lang="en-GB" sz="7200" dirty="0" smtClean="0"/>
          </a:p>
          <a:p>
            <a:pPr marL="0" indent="0">
              <a:buNone/>
            </a:pPr>
            <a:endParaRPr lang="en-GB" sz="7200" dirty="0"/>
          </a:p>
          <a:p>
            <a:pPr marL="0" indent="0">
              <a:buNone/>
            </a:pPr>
            <a:endParaRPr lang="en-GB" sz="39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900" dirty="0" smtClean="0">
                <a:solidFill>
                  <a:srgbClr val="336699"/>
                </a:solidFill>
              </a:rPr>
              <a:t>An object that orbits a star.</a:t>
            </a:r>
            <a:endParaRPr lang="en-GB" sz="39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141" y="1601691"/>
            <a:ext cx="4924425" cy="36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9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Just over ten times further from the Earth than communication satellites is an example of a </a:t>
            </a:r>
            <a:r>
              <a:rPr lang="en-GB" b="1" dirty="0" smtClean="0">
                <a:solidFill>
                  <a:srgbClr val="336699"/>
                </a:solidFill>
              </a:rPr>
              <a:t>natural satellite. The moon.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 </a:t>
            </a:r>
            <a:r>
              <a:rPr lang="en-GB" dirty="0">
                <a:solidFill>
                  <a:srgbClr val="336699"/>
                </a:solidFill>
              </a:rPr>
              <a:t>moon’s orbit is caused by the gravitational pull of the Earth</a:t>
            </a:r>
            <a:r>
              <a:rPr lang="en-GB" dirty="0" smtClean="0">
                <a:solidFill>
                  <a:srgbClr val="336699"/>
                </a:solidFill>
              </a:rPr>
              <a:t>. But the moon is large enough to have a gravitational pull on the Earth…that’s why our oceans have a low and a high tide!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The </a:t>
            </a:r>
            <a:r>
              <a:rPr lang="en-GB" dirty="0">
                <a:solidFill>
                  <a:srgbClr val="336699"/>
                </a:solidFill>
              </a:rPr>
              <a:t>distance from the Earth to the moon is about </a:t>
            </a:r>
            <a:r>
              <a:rPr lang="en-GB" b="1" dirty="0" smtClean="0">
                <a:solidFill>
                  <a:srgbClr val="336699"/>
                </a:solidFill>
              </a:rPr>
              <a:t>400,000 km</a:t>
            </a:r>
            <a:r>
              <a:rPr lang="en-GB" b="1" dirty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r>
              <a:rPr lang="en-GB" dirty="0">
                <a:solidFill>
                  <a:srgbClr val="336699"/>
                </a:solidFill>
              </a:rPr>
              <a:t>T</a:t>
            </a:r>
            <a:r>
              <a:rPr lang="en-GB" dirty="0" smtClean="0">
                <a:solidFill>
                  <a:srgbClr val="336699"/>
                </a:solidFill>
              </a:rPr>
              <a:t>he </a:t>
            </a:r>
            <a:r>
              <a:rPr lang="en-GB" dirty="0">
                <a:solidFill>
                  <a:srgbClr val="336699"/>
                </a:solidFill>
              </a:rPr>
              <a:t>moon’s period is </a:t>
            </a:r>
            <a:r>
              <a:rPr lang="en-GB" b="1" dirty="0" smtClean="0">
                <a:solidFill>
                  <a:srgbClr val="336699"/>
                </a:solidFill>
              </a:rPr>
              <a:t>28 days</a:t>
            </a:r>
            <a:r>
              <a:rPr lang="en-GB" b="1" dirty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668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Example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 communications satellite is used to send radio signals from London to Washington. A ground station in London sends signals to the satellite. The satellite transmits signals to a ground station in Washington.</a:t>
            </a:r>
          </a:p>
          <a:p>
            <a:pPr marL="0" indent="0" algn="ctr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317" y="3724178"/>
            <a:ext cx="76009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9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GB" b="1" u="sng" dirty="0">
                <a:solidFill>
                  <a:srgbClr val="336699"/>
                </a:solidFill>
              </a:rPr>
              <a:t>Example</a:t>
            </a:r>
          </a:p>
          <a:p>
            <a:pPr marL="0" lvl="0" indent="0">
              <a:buNone/>
            </a:pPr>
            <a:r>
              <a:rPr lang="en-GB" dirty="0">
                <a:solidFill>
                  <a:srgbClr val="336699"/>
                </a:solidFill>
              </a:rPr>
              <a:t>A communications satellite is used to send radio signals from London to Washington. A ground station in London sends signals to the satellite. The satellite transmits signals to a ground station in Washington.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a)</a:t>
            </a:r>
            <a:r>
              <a:rPr lang="en-GB" dirty="0" smtClean="0">
                <a:solidFill>
                  <a:srgbClr val="336699"/>
                </a:solidFill>
              </a:rPr>
              <a:t> State the speed of the radio waves used by the satellite.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Answer:</a:t>
            </a:r>
            <a:r>
              <a:rPr lang="en-GB" dirty="0" smtClean="0">
                <a:solidFill>
                  <a:srgbClr val="336699"/>
                </a:solidFill>
              </a:rPr>
              <a:t> 3 x10</a:t>
            </a:r>
            <a:r>
              <a:rPr lang="en-GB" baseline="30000" dirty="0" smtClean="0">
                <a:solidFill>
                  <a:srgbClr val="336699"/>
                </a:solidFill>
              </a:rPr>
              <a:t>8</a:t>
            </a:r>
            <a:r>
              <a:rPr lang="en-GB" dirty="0" smtClean="0">
                <a:solidFill>
                  <a:srgbClr val="336699"/>
                </a:solidFill>
              </a:rPr>
              <a:t> ms</a:t>
            </a:r>
            <a:r>
              <a:rPr lang="en-GB" baseline="30000" dirty="0" smtClean="0">
                <a:solidFill>
                  <a:srgbClr val="336699"/>
                </a:solidFill>
              </a:rPr>
              <a:t>-1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b)</a:t>
            </a:r>
            <a:r>
              <a:rPr lang="en-GB" dirty="0" smtClean="0">
                <a:solidFill>
                  <a:srgbClr val="336699"/>
                </a:solidFill>
              </a:rPr>
              <a:t> The satellite is geo-stationary. State the period of a geo-stationary satellite.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Answer:</a:t>
            </a:r>
            <a:r>
              <a:rPr lang="en-GB" dirty="0" smtClean="0">
                <a:solidFill>
                  <a:srgbClr val="336699"/>
                </a:solidFill>
              </a:rPr>
              <a:t> 24 hours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6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GB" b="1" u="sng" dirty="0">
                <a:solidFill>
                  <a:srgbClr val="336699"/>
                </a:solidFill>
              </a:rPr>
              <a:t>Example</a:t>
            </a:r>
          </a:p>
          <a:p>
            <a:pPr marL="0" lvl="0" indent="0">
              <a:buNone/>
            </a:pPr>
            <a:r>
              <a:rPr lang="en-GB" dirty="0">
                <a:solidFill>
                  <a:srgbClr val="336699"/>
                </a:solidFill>
              </a:rPr>
              <a:t>A communications satellite is used to send radio signals from London to Washington. A ground station in London sends signals to the satellite. The satellite transmits signals to a ground station in Washington</a:t>
            </a:r>
            <a:r>
              <a:rPr lang="en-GB" dirty="0" smtClean="0">
                <a:solidFill>
                  <a:srgbClr val="336699"/>
                </a:solidFill>
              </a:rPr>
              <a:t>.</a:t>
            </a:r>
          </a:p>
          <a:p>
            <a:pPr marL="0" lvl="0" indent="0">
              <a:buNone/>
            </a:pPr>
            <a:r>
              <a:rPr lang="en-GB" b="1" dirty="0">
                <a:solidFill>
                  <a:srgbClr val="336699"/>
                </a:solidFill>
              </a:rPr>
              <a:t>c)</a:t>
            </a:r>
            <a:r>
              <a:rPr lang="en-GB" dirty="0">
                <a:solidFill>
                  <a:srgbClr val="336699"/>
                </a:solidFill>
              </a:rPr>
              <a:t> The signal takes 0.122 s to travel from the satellite to the ground station in Washington. Calculate the height of the satellite.</a:t>
            </a:r>
          </a:p>
          <a:p>
            <a:pPr marL="0" lv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Solution</a:t>
            </a:r>
          </a:p>
          <a:p>
            <a:pPr marL="0" lvl="0" indent="0">
              <a:buNone/>
            </a:pPr>
            <a:r>
              <a:rPr lang="en-GB" dirty="0">
                <a:solidFill>
                  <a:srgbClr val="336699"/>
                </a:solidFill>
              </a:rPr>
              <a:t>d</a:t>
            </a:r>
            <a:r>
              <a:rPr lang="en-GB" dirty="0" smtClean="0">
                <a:solidFill>
                  <a:srgbClr val="336699"/>
                </a:solidFill>
              </a:rPr>
              <a:t> = v x t</a:t>
            </a:r>
          </a:p>
          <a:p>
            <a:pPr marL="0" lvl="0" indent="0">
              <a:buNone/>
            </a:pPr>
            <a:r>
              <a:rPr lang="en-GB" dirty="0">
                <a:solidFill>
                  <a:srgbClr val="336699"/>
                </a:solidFill>
              </a:rPr>
              <a:t>d</a:t>
            </a:r>
            <a:r>
              <a:rPr lang="en-GB" dirty="0" smtClean="0">
                <a:solidFill>
                  <a:srgbClr val="336699"/>
                </a:solidFill>
              </a:rPr>
              <a:t> = 3 x10</a:t>
            </a:r>
            <a:r>
              <a:rPr lang="en-GB" baseline="30000" dirty="0" smtClean="0">
                <a:solidFill>
                  <a:srgbClr val="336699"/>
                </a:solidFill>
              </a:rPr>
              <a:t>8</a:t>
            </a:r>
            <a:r>
              <a:rPr lang="en-GB" dirty="0" smtClean="0">
                <a:solidFill>
                  <a:srgbClr val="336699"/>
                </a:solidFill>
              </a:rPr>
              <a:t> x 0.122</a:t>
            </a:r>
          </a:p>
          <a:p>
            <a:pPr marL="0" lvl="0" indent="0">
              <a:buNone/>
            </a:pPr>
            <a:r>
              <a:rPr lang="en-GB" dirty="0">
                <a:solidFill>
                  <a:srgbClr val="336699"/>
                </a:solidFill>
              </a:rPr>
              <a:t>d</a:t>
            </a:r>
            <a:r>
              <a:rPr lang="en-GB" dirty="0" smtClean="0">
                <a:solidFill>
                  <a:srgbClr val="336699"/>
                </a:solidFill>
              </a:rPr>
              <a:t> = 3.66 x 10</a:t>
            </a:r>
            <a:r>
              <a:rPr lang="en-GB" baseline="30000" dirty="0" smtClean="0">
                <a:solidFill>
                  <a:srgbClr val="336699"/>
                </a:solidFill>
              </a:rPr>
              <a:t>7</a:t>
            </a:r>
            <a:r>
              <a:rPr lang="en-GB" dirty="0" smtClean="0">
                <a:solidFill>
                  <a:srgbClr val="336699"/>
                </a:solidFill>
              </a:rPr>
              <a:t> m (or 36600 km)</a:t>
            </a: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040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Research Task One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By carrying out research, investigate the </a:t>
            </a:r>
            <a:r>
              <a:rPr lang="en-GB" b="1" dirty="0" smtClean="0">
                <a:solidFill>
                  <a:srgbClr val="336699"/>
                </a:solidFill>
              </a:rPr>
              <a:t>challenges</a:t>
            </a:r>
            <a:r>
              <a:rPr lang="en-GB" dirty="0" smtClean="0">
                <a:solidFill>
                  <a:srgbClr val="336699"/>
                </a:solidFill>
              </a:rPr>
              <a:t>, and their potential </a:t>
            </a:r>
            <a:r>
              <a:rPr lang="en-GB" b="1" dirty="0" smtClean="0">
                <a:solidFill>
                  <a:srgbClr val="336699"/>
                </a:solidFill>
              </a:rPr>
              <a:t>solutions</a:t>
            </a:r>
            <a:r>
              <a:rPr lang="en-GB" dirty="0" smtClean="0">
                <a:solidFill>
                  <a:srgbClr val="336699"/>
                </a:solidFill>
              </a:rPr>
              <a:t>, associated with </a:t>
            </a:r>
            <a:r>
              <a:rPr lang="en-GB" b="1" dirty="0" smtClean="0">
                <a:solidFill>
                  <a:srgbClr val="336699"/>
                </a:solidFill>
              </a:rPr>
              <a:t>space travel.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Areas to investigate include:</a:t>
            </a:r>
          </a:p>
          <a:p>
            <a:r>
              <a:rPr lang="en-GB" dirty="0" smtClean="0">
                <a:solidFill>
                  <a:srgbClr val="336699"/>
                </a:solidFill>
              </a:rPr>
              <a:t>Travelling large distances</a:t>
            </a:r>
          </a:p>
          <a:p>
            <a:r>
              <a:rPr lang="en-GB" dirty="0" smtClean="0">
                <a:solidFill>
                  <a:srgbClr val="336699"/>
                </a:solidFill>
              </a:rPr>
              <a:t>Moving spacecraft in a zero friction environment</a:t>
            </a:r>
          </a:p>
          <a:p>
            <a:r>
              <a:rPr lang="en-GB" dirty="0" smtClean="0">
                <a:solidFill>
                  <a:srgbClr val="336699"/>
                </a:solidFill>
              </a:rPr>
              <a:t>Energy supplies for the spacecraft and crew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1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u="sng" dirty="0" smtClean="0">
                <a:solidFill>
                  <a:srgbClr val="336699"/>
                </a:solidFill>
              </a:rPr>
              <a:t>Research Task Two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By carrying out research, investigate the </a:t>
            </a:r>
            <a:r>
              <a:rPr lang="en-GB" b="1" dirty="0" smtClean="0">
                <a:solidFill>
                  <a:srgbClr val="336699"/>
                </a:solidFill>
              </a:rPr>
              <a:t>risks</a:t>
            </a:r>
            <a:r>
              <a:rPr lang="en-GB" dirty="0" smtClean="0">
                <a:solidFill>
                  <a:srgbClr val="336699"/>
                </a:solidFill>
              </a:rPr>
              <a:t>, and </a:t>
            </a:r>
            <a:r>
              <a:rPr lang="en-GB" dirty="0" smtClean="0">
                <a:solidFill>
                  <a:srgbClr val="336699"/>
                </a:solidFill>
              </a:rPr>
              <a:t>the </a:t>
            </a:r>
            <a:r>
              <a:rPr lang="en-GB" dirty="0" smtClean="0">
                <a:solidFill>
                  <a:srgbClr val="336699"/>
                </a:solidFill>
              </a:rPr>
              <a:t>potential </a:t>
            </a:r>
            <a:r>
              <a:rPr lang="en-GB" b="1" dirty="0" smtClean="0">
                <a:solidFill>
                  <a:srgbClr val="336699"/>
                </a:solidFill>
              </a:rPr>
              <a:t>rewards</a:t>
            </a:r>
            <a:r>
              <a:rPr lang="en-GB" dirty="0" smtClean="0">
                <a:solidFill>
                  <a:srgbClr val="336699"/>
                </a:solidFill>
              </a:rPr>
              <a:t>, associated with </a:t>
            </a:r>
            <a:r>
              <a:rPr lang="en-GB" b="1" dirty="0" smtClean="0">
                <a:solidFill>
                  <a:srgbClr val="336699"/>
                </a:solidFill>
              </a:rPr>
              <a:t>manned</a:t>
            </a:r>
            <a:r>
              <a:rPr lang="en-GB" dirty="0" smtClean="0">
                <a:solidFill>
                  <a:srgbClr val="336699"/>
                </a:solidFill>
              </a:rPr>
              <a:t> </a:t>
            </a:r>
            <a:r>
              <a:rPr lang="en-GB" b="1" dirty="0" smtClean="0">
                <a:solidFill>
                  <a:srgbClr val="336699"/>
                </a:solidFill>
              </a:rPr>
              <a:t>space exploration.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Areas to investigate include:</a:t>
            </a:r>
          </a:p>
          <a:p>
            <a:r>
              <a:rPr lang="en-GB" dirty="0" smtClean="0">
                <a:solidFill>
                  <a:srgbClr val="336699"/>
                </a:solidFill>
              </a:rPr>
              <a:t>Fuel load on take-off</a:t>
            </a:r>
          </a:p>
          <a:p>
            <a:r>
              <a:rPr lang="en-GB" dirty="0" smtClean="0">
                <a:solidFill>
                  <a:srgbClr val="336699"/>
                </a:solidFill>
              </a:rPr>
              <a:t>Exposure to radiation</a:t>
            </a:r>
          </a:p>
          <a:p>
            <a:r>
              <a:rPr lang="en-GB" dirty="0" smtClean="0">
                <a:solidFill>
                  <a:srgbClr val="336699"/>
                </a:solidFill>
              </a:rPr>
              <a:t>Pressure differences</a:t>
            </a:r>
          </a:p>
          <a:p>
            <a:r>
              <a:rPr lang="en-GB" dirty="0" smtClean="0">
                <a:solidFill>
                  <a:srgbClr val="336699"/>
                </a:solidFill>
              </a:rPr>
              <a:t>Re-entering the Earth’s atmosphere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33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 – Review Questions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Q.1.</a:t>
            </a:r>
            <a:r>
              <a:rPr lang="en-GB" dirty="0" smtClean="0">
                <a:solidFill>
                  <a:srgbClr val="336699"/>
                </a:solidFill>
              </a:rPr>
              <a:t> Light from this object takes 8 minutes to reach Earth.</a:t>
            </a: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Q.2.</a:t>
            </a:r>
            <a:r>
              <a:rPr lang="en-GB" dirty="0" smtClean="0">
                <a:solidFill>
                  <a:srgbClr val="336699"/>
                </a:solidFill>
              </a:rPr>
              <a:t> This object is approx. 400 000 km from Earth.</a:t>
            </a: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Q.3.</a:t>
            </a:r>
            <a:r>
              <a:rPr lang="en-GB" dirty="0" smtClean="0">
                <a:solidFill>
                  <a:srgbClr val="336699"/>
                </a:solidFill>
              </a:rPr>
              <a:t> There is a band of these objects between Mars and Jupiter.</a:t>
            </a:r>
          </a:p>
          <a:p>
            <a:pPr marL="0" indent="0">
              <a:buNone/>
            </a:pPr>
            <a:endParaRPr lang="en-GB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Q.4.</a:t>
            </a:r>
            <a:r>
              <a:rPr lang="en-GB" dirty="0" smtClean="0">
                <a:solidFill>
                  <a:srgbClr val="336699"/>
                </a:solidFill>
              </a:rPr>
              <a:t> </a:t>
            </a:r>
            <a:r>
              <a:rPr lang="en-GB" dirty="0">
                <a:solidFill>
                  <a:srgbClr val="336699"/>
                </a:solidFill>
              </a:rPr>
              <a:t>Pluto was declassified to this status in 2006</a:t>
            </a:r>
            <a:r>
              <a:rPr lang="en-GB" dirty="0" smtClean="0">
                <a:solidFill>
                  <a:srgbClr val="336699"/>
                </a:solidFill>
              </a:rPr>
              <a:t>.</a:t>
            </a:r>
          </a:p>
          <a:p>
            <a:pPr marL="0" indent="0">
              <a:buNone/>
            </a:pPr>
            <a:endParaRPr lang="en-GB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Q.5.</a:t>
            </a:r>
            <a:r>
              <a:rPr lang="en-GB" dirty="0" smtClean="0">
                <a:solidFill>
                  <a:srgbClr val="336699"/>
                </a:solidFill>
              </a:rPr>
              <a:t> </a:t>
            </a:r>
            <a:r>
              <a:rPr lang="en-GB" dirty="0">
                <a:solidFill>
                  <a:srgbClr val="336699"/>
                </a:solidFill>
              </a:rPr>
              <a:t>Ours formed approximately 4.6 billion years ago.</a:t>
            </a:r>
          </a:p>
          <a:p>
            <a:pPr marL="0" indent="0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9147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 – Review Questions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>
                <a:solidFill>
                  <a:srgbClr val="336699"/>
                </a:solidFill>
              </a:rPr>
              <a:t>Decide if each statement is </a:t>
            </a:r>
            <a:r>
              <a:rPr lang="en-GB" b="1" dirty="0" smtClean="0">
                <a:solidFill>
                  <a:srgbClr val="336699"/>
                </a:solidFill>
              </a:rPr>
              <a:t>true </a:t>
            </a:r>
            <a:r>
              <a:rPr lang="en-GB" dirty="0" smtClean="0">
                <a:solidFill>
                  <a:srgbClr val="336699"/>
                </a:solidFill>
              </a:rPr>
              <a:t>or </a:t>
            </a:r>
            <a:r>
              <a:rPr lang="en-GB" b="1" dirty="0" smtClean="0">
                <a:solidFill>
                  <a:srgbClr val="336699"/>
                </a:solidFill>
              </a:rPr>
              <a:t>false.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Q.6.</a:t>
            </a:r>
            <a:r>
              <a:rPr lang="en-GB" dirty="0" smtClean="0">
                <a:solidFill>
                  <a:srgbClr val="336699"/>
                </a:solidFill>
              </a:rPr>
              <a:t> The moon is an artificial satellite of planet Earth.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Q.7.</a:t>
            </a:r>
            <a:r>
              <a:rPr lang="en-GB" dirty="0" smtClean="0">
                <a:solidFill>
                  <a:srgbClr val="336699"/>
                </a:solidFill>
              </a:rPr>
              <a:t> The closer a satellite is to Earth the shorter its orbital period.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Q.8.</a:t>
            </a:r>
            <a:r>
              <a:rPr lang="en-GB" dirty="0" smtClean="0">
                <a:solidFill>
                  <a:srgbClr val="336699"/>
                </a:solidFill>
              </a:rPr>
              <a:t> Communication satellites are likely to be found 36000 m above Earth.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Q.9.</a:t>
            </a:r>
            <a:r>
              <a:rPr lang="en-GB" dirty="0" smtClean="0">
                <a:solidFill>
                  <a:srgbClr val="336699"/>
                </a:solidFill>
              </a:rPr>
              <a:t> Solar panels can be used to provide electrical energy to satellites.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336699"/>
                </a:solidFill>
              </a:rPr>
              <a:t>Q.10.</a:t>
            </a:r>
            <a:r>
              <a:rPr lang="en-GB" dirty="0" smtClean="0">
                <a:solidFill>
                  <a:srgbClr val="336699"/>
                </a:solidFill>
              </a:rPr>
              <a:t> Pressurised spacesuits need to be worn when carrying out repairs to satellites in space.</a:t>
            </a:r>
            <a:endParaRPr lang="en-GB" dirty="0">
              <a:solidFill>
                <a:srgbClr val="33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4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400" b="1" dirty="0" smtClean="0">
                <a:solidFill>
                  <a:srgbClr val="336699"/>
                </a:solidFill>
              </a:rPr>
              <a:t>Space Exploration – Review Answers</a:t>
            </a:r>
            <a:endParaRPr lang="en-GB" sz="5400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buNone/>
            </a:pPr>
            <a:r>
              <a:rPr lang="en-GB" sz="5400" b="1" dirty="0" smtClean="0">
                <a:solidFill>
                  <a:srgbClr val="336699"/>
                </a:solidFill>
              </a:rPr>
              <a:t>Q.1.</a:t>
            </a:r>
            <a:r>
              <a:rPr lang="en-GB" sz="5400" dirty="0" smtClean="0">
                <a:solidFill>
                  <a:srgbClr val="336699"/>
                </a:solidFill>
              </a:rPr>
              <a:t> Sun</a:t>
            </a:r>
          </a:p>
          <a:p>
            <a:pPr marL="0" indent="0">
              <a:buNone/>
            </a:pPr>
            <a:r>
              <a:rPr lang="en-GB" sz="5400" b="1" dirty="0" smtClean="0">
                <a:solidFill>
                  <a:srgbClr val="336699"/>
                </a:solidFill>
              </a:rPr>
              <a:t>Q.2.</a:t>
            </a:r>
            <a:r>
              <a:rPr lang="en-GB" sz="5400" dirty="0" smtClean="0">
                <a:solidFill>
                  <a:srgbClr val="336699"/>
                </a:solidFill>
              </a:rPr>
              <a:t> Moon</a:t>
            </a:r>
          </a:p>
          <a:p>
            <a:pPr marL="0" indent="0">
              <a:buNone/>
            </a:pPr>
            <a:r>
              <a:rPr lang="en-GB" sz="5400" b="1" dirty="0" smtClean="0">
                <a:solidFill>
                  <a:srgbClr val="336699"/>
                </a:solidFill>
              </a:rPr>
              <a:t>Q.3.</a:t>
            </a:r>
            <a:r>
              <a:rPr lang="en-GB" sz="5400" dirty="0" smtClean="0">
                <a:solidFill>
                  <a:srgbClr val="336699"/>
                </a:solidFill>
              </a:rPr>
              <a:t> Asteroids</a:t>
            </a:r>
          </a:p>
          <a:p>
            <a:pPr marL="0" indent="0">
              <a:buNone/>
            </a:pPr>
            <a:r>
              <a:rPr lang="en-GB" sz="5400" b="1" dirty="0" smtClean="0">
                <a:solidFill>
                  <a:srgbClr val="336699"/>
                </a:solidFill>
              </a:rPr>
              <a:t>Q.4.</a:t>
            </a:r>
            <a:r>
              <a:rPr lang="en-GB" sz="5400" dirty="0" smtClean="0">
                <a:solidFill>
                  <a:srgbClr val="336699"/>
                </a:solidFill>
              </a:rPr>
              <a:t> Dwarf planet</a:t>
            </a:r>
          </a:p>
          <a:p>
            <a:pPr marL="0" indent="0">
              <a:buNone/>
            </a:pPr>
            <a:r>
              <a:rPr lang="en-GB" sz="5400" b="1" dirty="0" smtClean="0">
                <a:solidFill>
                  <a:srgbClr val="336699"/>
                </a:solidFill>
              </a:rPr>
              <a:t>Q.5.</a:t>
            </a:r>
            <a:r>
              <a:rPr lang="en-GB" sz="5400" dirty="0" smtClean="0">
                <a:solidFill>
                  <a:srgbClr val="336699"/>
                </a:solidFill>
              </a:rPr>
              <a:t> Galaxy</a:t>
            </a:r>
          </a:p>
          <a:p>
            <a:pPr marL="0" indent="0">
              <a:buNone/>
            </a:pPr>
            <a:r>
              <a:rPr lang="en-GB" sz="5400" b="1" dirty="0" smtClean="0">
                <a:solidFill>
                  <a:srgbClr val="336699"/>
                </a:solidFill>
              </a:rPr>
              <a:t>Q.6.</a:t>
            </a:r>
            <a:r>
              <a:rPr lang="en-GB" sz="5400" dirty="0" smtClean="0">
                <a:solidFill>
                  <a:srgbClr val="336699"/>
                </a:solidFill>
              </a:rPr>
              <a:t> False</a:t>
            </a:r>
          </a:p>
          <a:p>
            <a:pPr marL="0" indent="0">
              <a:buNone/>
            </a:pPr>
            <a:r>
              <a:rPr lang="en-GB" sz="5400" b="1" dirty="0" smtClean="0">
                <a:solidFill>
                  <a:srgbClr val="336699"/>
                </a:solidFill>
              </a:rPr>
              <a:t>Q.7.</a:t>
            </a:r>
            <a:r>
              <a:rPr lang="en-GB" sz="5400" dirty="0" smtClean="0">
                <a:solidFill>
                  <a:srgbClr val="336699"/>
                </a:solidFill>
              </a:rPr>
              <a:t> True</a:t>
            </a:r>
          </a:p>
          <a:p>
            <a:pPr marL="0" indent="0">
              <a:buNone/>
            </a:pPr>
            <a:r>
              <a:rPr lang="en-GB" sz="5400" b="1" dirty="0" smtClean="0">
                <a:solidFill>
                  <a:srgbClr val="336699"/>
                </a:solidFill>
              </a:rPr>
              <a:t>Q.8.</a:t>
            </a:r>
            <a:r>
              <a:rPr lang="en-GB" sz="5400" dirty="0" smtClean="0">
                <a:solidFill>
                  <a:srgbClr val="336699"/>
                </a:solidFill>
              </a:rPr>
              <a:t> False</a:t>
            </a:r>
          </a:p>
          <a:p>
            <a:pPr marL="0" indent="0">
              <a:buNone/>
            </a:pPr>
            <a:r>
              <a:rPr lang="en-GB" sz="5400" b="1" dirty="0" smtClean="0">
                <a:solidFill>
                  <a:srgbClr val="336699"/>
                </a:solidFill>
              </a:rPr>
              <a:t>Q.9. </a:t>
            </a:r>
            <a:r>
              <a:rPr lang="en-GB" sz="5400" dirty="0" smtClean="0">
                <a:solidFill>
                  <a:srgbClr val="336699"/>
                </a:solidFill>
              </a:rPr>
              <a:t>True</a:t>
            </a:r>
          </a:p>
          <a:p>
            <a:pPr marL="0" indent="0">
              <a:buNone/>
            </a:pPr>
            <a:r>
              <a:rPr lang="en-GB" sz="5400" b="1" dirty="0" smtClean="0">
                <a:solidFill>
                  <a:srgbClr val="336699"/>
                </a:solidFill>
              </a:rPr>
              <a:t>Q.10. </a:t>
            </a:r>
            <a:r>
              <a:rPr lang="en-GB" sz="5400" dirty="0" smtClean="0">
                <a:solidFill>
                  <a:srgbClr val="336699"/>
                </a:solidFill>
              </a:rPr>
              <a:t>True 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28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Dwarf planet</a:t>
            </a: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A small object orbiting a star that has enough gravity to form an almost round shape.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035" y="1690688"/>
            <a:ext cx="3276600" cy="332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5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Moon</a:t>
            </a: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A natural satellite of a planet.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5" y="1561170"/>
            <a:ext cx="60007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3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Sun</a:t>
            </a: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The star around which the Earth orbits.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36879"/>
            <a:ext cx="10631424" cy="273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Asteroid</a:t>
            </a: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A small rocky object that orbits the Sun.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202241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Solar System</a:t>
            </a: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A star and all the planets that orbit it, e.g. the Sun and MVEMJSUN.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264" y="1920570"/>
            <a:ext cx="7273837" cy="30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solidFill>
                  <a:srgbClr val="336699"/>
                </a:solidFill>
              </a:rPr>
              <a:t>Space Exploration</a:t>
            </a:r>
            <a:endParaRPr lang="en-GB" b="1" dirty="0">
              <a:solidFill>
                <a:srgbClr val="3366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3600" b="1" u="sng" dirty="0" smtClean="0">
                <a:solidFill>
                  <a:srgbClr val="336699"/>
                </a:solidFill>
              </a:rPr>
              <a:t>Star</a:t>
            </a: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>
              <a:solidFill>
                <a:srgbClr val="336699"/>
              </a:solidFill>
            </a:endParaRPr>
          </a:p>
          <a:p>
            <a:pPr marL="0" indent="0">
              <a:buNone/>
            </a:pPr>
            <a:endParaRPr lang="en-GB" sz="3600" dirty="0" smtClean="0">
              <a:solidFill>
                <a:srgbClr val="336699"/>
              </a:solidFill>
            </a:endParaRPr>
          </a:p>
          <a:p>
            <a:pPr marL="0" indent="0">
              <a:buNone/>
            </a:pPr>
            <a:r>
              <a:rPr lang="en-GB" sz="3600" dirty="0" smtClean="0">
                <a:solidFill>
                  <a:srgbClr val="336699"/>
                </a:solidFill>
              </a:rPr>
              <a:t>A luminous sphere of gaseous matter that produces its energy from nuclear fusion.</a:t>
            </a:r>
            <a:endParaRPr lang="en-GB" sz="3600" dirty="0">
              <a:solidFill>
                <a:srgbClr val="3366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53" y="1690687"/>
            <a:ext cx="7557796" cy="33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2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1094</Words>
  <Application>Microsoft Office PowerPoint</Application>
  <PresentationFormat>Widescreen</PresentationFormat>
  <Paragraphs>265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S3/S4 Physics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</vt:lpstr>
      <vt:lpstr>Space Exploration – Review Questions</vt:lpstr>
      <vt:lpstr>Space Exploration – Review Questions</vt:lpstr>
      <vt:lpstr>Space Exploration – Review Answers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N5 Physics</dc:title>
  <dc:creator>Ian Downie</dc:creator>
  <cp:lastModifiedBy>Ian Downie</cp:lastModifiedBy>
  <cp:revision>34</cp:revision>
  <dcterms:created xsi:type="dcterms:W3CDTF">2018-01-13T11:52:12Z</dcterms:created>
  <dcterms:modified xsi:type="dcterms:W3CDTF">2020-07-24T16:48:55Z</dcterms:modified>
</cp:coreProperties>
</file>