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65" r:id="rId15"/>
    <p:sldId id="270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2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8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9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9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8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DC85-8C2B-41FC-930D-0035AEF372B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A28F-D938-42F7-8E32-8DD5A438E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3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Specific Latent </a:t>
            </a:r>
            <a:r>
              <a:rPr lang="en-GB" dirty="0" smtClean="0">
                <a:solidFill>
                  <a:srgbClr val="336699"/>
                </a:solidFill>
              </a:rPr>
              <a:t>Heat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When a change of state takes place there is </a:t>
            </a:r>
            <a:r>
              <a:rPr lang="en-GB" altLang="en-US" b="1" dirty="0" smtClean="0">
                <a:solidFill>
                  <a:srgbClr val="336699"/>
                </a:solidFill>
              </a:rPr>
              <a:t>no change in temperature.</a:t>
            </a:r>
          </a:p>
          <a:p>
            <a:pPr>
              <a:buFontTx/>
              <a:buNone/>
            </a:pPr>
            <a:endParaRPr lang="en-GB" altLang="en-US" b="1" dirty="0">
              <a:solidFill>
                <a:srgbClr val="336699"/>
              </a:solidFill>
            </a:endParaRPr>
          </a:p>
          <a:p>
            <a:pPr>
              <a:buFontTx/>
              <a:buNone/>
            </a:pPr>
            <a:endParaRPr lang="en-GB" altLang="en-US" b="1" dirty="0" smtClean="0">
              <a:solidFill>
                <a:srgbClr val="336699"/>
              </a:solidFill>
            </a:endParaRPr>
          </a:p>
          <a:p>
            <a:pPr>
              <a:buFontTx/>
              <a:buNone/>
            </a:pPr>
            <a:endParaRPr lang="en-GB" altLang="en-US" b="1" dirty="0">
              <a:solidFill>
                <a:srgbClr val="336699"/>
              </a:solidFill>
            </a:endParaRPr>
          </a:p>
          <a:p>
            <a:pPr>
              <a:buFontTx/>
              <a:buNone/>
            </a:pPr>
            <a:endParaRPr lang="en-GB" altLang="en-US" b="1" dirty="0" smtClean="0">
              <a:solidFill>
                <a:srgbClr val="336699"/>
              </a:solidFill>
            </a:endParaRPr>
          </a:p>
          <a:p>
            <a:pPr>
              <a:buFontTx/>
              <a:buNone/>
            </a:pPr>
            <a:endParaRPr lang="en-GB" altLang="en-US" b="1" dirty="0">
              <a:solidFill>
                <a:srgbClr val="336699"/>
              </a:solidFill>
            </a:endParaRPr>
          </a:p>
          <a:p>
            <a:pPr>
              <a:buFontTx/>
              <a:buNone/>
            </a:pPr>
            <a:endParaRPr lang="en-GB" altLang="en-US" b="1" dirty="0" smtClean="0">
              <a:solidFill>
                <a:srgbClr val="336699"/>
              </a:solidFill>
            </a:endParaRP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This is often shown in a graph.</a:t>
            </a:r>
          </a:p>
          <a:p>
            <a:pPr algn="ctr">
              <a:buFontTx/>
              <a:buNone/>
            </a:pPr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2368849"/>
            <a:ext cx="8241792" cy="28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71" y="1383633"/>
            <a:ext cx="7622858" cy="52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When a </a:t>
            </a:r>
            <a:r>
              <a:rPr lang="en-GB" altLang="en-US" b="1" dirty="0" smtClean="0">
                <a:solidFill>
                  <a:srgbClr val="336699"/>
                </a:solidFill>
              </a:rPr>
              <a:t>change of state </a:t>
            </a:r>
            <a:r>
              <a:rPr lang="en-GB" altLang="en-US" dirty="0" smtClean="0">
                <a:solidFill>
                  <a:srgbClr val="336699"/>
                </a:solidFill>
              </a:rPr>
              <a:t>takes place there is </a:t>
            </a:r>
            <a:r>
              <a:rPr lang="en-GB" altLang="en-US" b="1" dirty="0" smtClean="0">
                <a:solidFill>
                  <a:srgbClr val="336699"/>
                </a:solidFill>
              </a:rPr>
              <a:t>no change in temperature.</a:t>
            </a:r>
          </a:p>
          <a:p>
            <a:pPr>
              <a:buFontTx/>
              <a:buNone/>
            </a:pPr>
            <a:r>
              <a:rPr lang="en-GB" altLang="en-US" b="1" dirty="0" smtClean="0">
                <a:solidFill>
                  <a:srgbClr val="336699"/>
                </a:solidFill>
              </a:rPr>
              <a:t>Vaporisation</a:t>
            </a:r>
            <a:r>
              <a:rPr lang="en-GB" altLang="en-US" dirty="0" smtClean="0">
                <a:solidFill>
                  <a:srgbClr val="336699"/>
                </a:solidFill>
              </a:rPr>
              <a:t> changes involve </a:t>
            </a:r>
            <a:r>
              <a:rPr lang="en-GB" altLang="en-US" b="1" dirty="0" smtClean="0">
                <a:solidFill>
                  <a:srgbClr val="336699"/>
                </a:solidFill>
              </a:rPr>
              <a:t>liquids and gases</a:t>
            </a:r>
            <a:r>
              <a:rPr lang="en-GB" altLang="en-US" dirty="0" smtClean="0">
                <a:solidFill>
                  <a:srgbClr val="336699"/>
                </a:solidFill>
              </a:rPr>
              <a:t>.</a:t>
            </a:r>
          </a:p>
          <a:p>
            <a:pPr algn="ctr">
              <a:buFontTx/>
              <a:buNone/>
            </a:pPr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17" y="2796331"/>
            <a:ext cx="5017565" cy="32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When a </a:t>
            </a:r>
            <a:r>
              <a:rPr lang="en-GB" altLang="en-US" b="1" dirty="0" smtClean="0">
                <a:solidFill>
                  <a:srgbClr val="336699"/>
                </a:solidFill>
              </a:rPr>
              <a:t>change of state </a:t>
            </a:r>
            <a:r>
              <a:rPr lang="en-GB" altLang="en-US" dirty="0" smtClean="0">
                <a:solidFill>
                  <a:srgbClr val="336699"/>
                </a:solidFill>
              </a:rPr>
              <a:t>takes place there is </a:t>
            </a:r>
            <a:r>
              <a:rPr lang="en-GB" altLang="en-US" b="1" dirty="0" smtClean="0">
                <a:solidFill>
                  <a:srgbClr val="336699"/>
                </a:solidFill>
              </a:rPr>
              <a:t>no change in temperature.</a:t>
            </a:r>
          </a:p>
          <a:p>
            <a:pPr>
              <a:buFontTx/>
              <a:buNone/>
            </a:pPr>
            <a:r>
              <a:rPr lang="en-GB" altLang="en-US" b="1" dirty="0" smtClean="0">
                <a:solidFill>
                  <a:srgbClr val="336699"/>
                </a:solidFill>
              </a:rPr>
              <a:t>Fusion</a:t>
            </a:r>
            <a:r>
              <a:rPr lang="en-GB" altLang="en-US" dirty="0" smtClean="0">
                <a:solidFill>
                  <a:srgbClr val="336699"/>
                </a:solidFill>
              </a:rPr>
              <a:t> changes involve </a:t>
            </a:r>
            <a:r>
              <a:rPr lang="en-GB" altLang="en-US" b="1" dirty="0" smtClean="0">
                <a:solidFill>
                  <a:srgbClr val="336699"/>
                </a:solidFill>
              </a:rPr>
              <a:t>solids and liquids</a:t>
            </a:r>
            <a:r>
              <a:rPr lang="en-GB" altLang="en-US" dirty="0" smtClean="0">
                <a:solidFill>
                  <a:srgbClr val="336699"/>
                </a:solidFill>
              </a:rPr>
              <a:t>.</a:t>
            </a:r>
          </a:p>
          <a:p>
            <a:pPr algn="ctr">
              <a:buFontTx/>
              <a:buNone/>
            </a:pPr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78" y="2788420"/>
            <a:ext cx="5285677" cy="33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dirty="0" smtClean="0"/>
              <a:t>                                         </a:t>
            </a:r>
            <a:r>
              <a:rPr lang="en-GB" altLang="en-US" dirty="0" smtClean="0">
                <a:solidFill>
                  <a:srgbClr val="336699"/>
                </a:solidFill>
              </a:rPr>
              <a:t>Fusion           Vaporisation</a:t>
            </a:r>
          </a:p>
          <a:p>
            <a:pPr marL="0" indent="0" eaLnBrk="1" hangingPunct="1">
              <a:buNone/>
            </a:pPr>
            <a:endParaRPr lang="en-GB" altLang="en-US" dirty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rgbClr val="336699"/>
              </a:solidFill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336699"/>
                </a:solidFill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</a:rPr>
              <a:t>                                        Fusion          Vaporisation</a:t>
            </a:r>
            <a:endParaRPr lang="en-GB" altLang="en-US" dirty="0">
              <a:solidFill>
                <a:srgbClr val="336699"/>
              </a:solidFill>
            </a:endParaRPr>
          </a:p>
        </p:txBody>
      </p:sp>
      <p:pic>
        <p:nvPicPr>
          <p:cNvPr id="9220" name="Picture 5" descr="ANd9GcQY2Tt389CsMjYmvBrWwEYfkSgXhhjKl_NJNZssnm3iwuOWCBl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7" y="2262138"/>
            <a:ext cx="7128587" cy="31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The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  <a:r>
              <a:rPr lang="en-GB" altLang="en-US" dirty="0" smtClean="0">
                <a:solidFill>
                  <a:srgbClr val="336699"/>
                </a:solidFill>
              </a:rPr>
              <a:t> require to </a:t>
            </a:r>
            <a:r>
              <a:rPr lang="en-GB" altLang="en-US" b="1" dirty="0" smtClean="0">
                <a:solidFill>
                  <a:srgbClr val="336699"/>
                </a:solidFill>
              </a:rPr>
              <a:t>change the state</a:t>
            </a:r>
            <a:r>
              <a:rPr lang="en-GB" altLang="en-US" dirty="0" smtClean="0">
                <a:solidFill>
                  <a:srgbClr val="336699"/>
                </a:solidFill>
              </a:rPr>
              <a:t> of a substance is known as </a:t>
            </a:r>
            <a:r>
              <a:rPr lang="en-GB" altLang="en-US" b="1" dirty="0" smtClean="0">
                <a:solidFill>
                  <a:srgbClr val="336699"/>
                </a:solidFill>
              </a:rPr>
              <a:t>latent heat.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Latent heat can be calculated using the equation:</a:t>
            </a:r>
          </a:p>
          <a:p>
            <a:pPr algn="ctr">
              <a:buFontTx/>
              <a:buNone/>
            </a:pPr>
            <a:r>
              <a:rPr lang="en-GB" altLang="en-US" sz="3200" b="1" dirty="0" smtClean="0">
                <a:solidFill>
                  <a:srgbClr val="336699"/>
                </a:solidFill>
              </a:rPr>
              <a:t>E</a:t>
            </a:r>
            <a:r>
              <a:rPr lang="en-GB" altLang="en-US" sz="3200" b="1" baseline="-25000" dirty="0" smtClean="0">
                <a:solidFill>
                  <a:srgbClr val="336699"/>
                </a:solidFill>
              </a:rPr>
              <a:t>h</a:t>
            </a:r>
            <a:r>
              <a:rPr lang="en-GB" altLang="en-US" sz="3200" b="1" dirty="0" smtClean="0">
                <a:solidFill>
                  <a:srgbClr val="336699"/>
                </a:solidFill>
              </a:rPr>
              <a:t> = ml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E</a:t>
            </a:r>
            <a:r>
              <a:rPr lang="en-GB" altLang="en-US" baseline="-25000" dirty="0" smtClean="0">
                <a:solidFill>
                  <a:srgbClr val="336699"/>
                </a:solidFill>
              </a:rPr>
              <a:t>h</a:t>
            </a:r>
            <a:r>
              <a:rPr lang="en-GB" altLang="en-US" dirty="0" smtClean="0">
                <a:solidFill>
                  <a:srgbClr val="336699"/>
                </a:solidFill>
              </a:rPr>
              <a:t> – heat energy in Joules (J)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m – mass in kilograms (kg)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l – latent heat in Joules per kilogram (Jkg</a:t>
            </a:r>
            <a:r>
              <a:rPr lang="en-GB" altLang="en-US" baseline="30000" dirty="0" smtClean="0">
                <a:solidFill>
                  <a:srgbClr val="336699"/>
                </a:solidFill>
              </a:rPr>
              <a:t>-1</a:t>
            </a:r>
            <a:r>
              <a:rPr lang="en-GB" altLang="en-US" dirty="0" smtClean="0">
                <a:solidFill>
                  <a:srgbClr val="3366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30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Heat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03632"/>
            <a:ext cx="8763000" cy="49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From practical work, or research, find the latent heat of vaporisation of water.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634456"/>
            <a:ext cx="8067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68" y="1690688"/>
            <a:ext cx="6912864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887" y="1920081"/>
            <a:ext cx="56102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What do you know about the states of matter?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11" y="2306459"/>
            <a:ext cx="3974937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Calculate the energy required to melt 5 kg of ice.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(Remember this is a fusion change when looking up the data sheet.)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= m x 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= 5 x 3.34 x10</a:t>
            </a:r>
            <a:r>
              <a:rPr lang="en-GB" baseline="30000" dirty="0" smtClean="0">
                <a:solidFill>
                  <a:srgbClr val="336699"/>
                </a:solidFill>
              </a:rPr>
              <a:t>5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= 1.67 x 10</a:t>
            </a:r>
            <a:r>
              <a:rPr lang="en-GB" baseline="30000" dirty="0" smtClean="0">
                <a:solidFill>
                  <a:srgbClr val="336699"/>
                </a:solidFill>
              </a:rPr>
              <a:t>6</a:t>
            </a:r>
            <a:r>
              <a:rPr lang="en-GB" dirty="0" smtClean="0">
                <a:solidFill>
                  <a:srgbClr val="336699"/>
                </a:solidFill>
              </a:rPr>
              <a:t> J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45200 J of energy is used to change water into steam. Calculate the mass of water that has been changed into steam.</a:t>
            </a:r>
          </a:p>
          <a:p>
            <a:pPr marL="0" indent="0">
              <a:buNone/>
            </a:pPr>
            <a:r>
              <a:rPr lang="en-GB" sz="3000" b="1" u="sng" dirty="0" smtClean="0">
                <a:solidFill>
                  <a:srgbClr val="336699"/>
                </a:solidFill>
              </a:rPr>
              <a:t>Solution</a:t>
            </a:r>
            <a:r>
              <a:rPr lang="en-GB" sz="3000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(Remember this is a vaporisation change when looking up the data sheet.)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E</a:t>
            </a:r>
            <a:r>
              <a:rPr lang="en-GB" sz="3000" baseline="-25000" dirty="0" smtClean="0">
                <a:solidFill>
                  <a:srgbClr val="336699"/>
                </a:solidFill>
              </a:rPr>
              <a:t>h</a:t>
            </a:r>
            <a:r>
              <a:rPr lang="en-GB" sz="3000" dirty="0" smtClean="0">
                <a:solidFill>
                  <a:srgbClr val="336699"/>
                </a:solidFill>
              </a:rPr>
              <a:t> = m x l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45200 = m x 22.6 x 10</a:t>
            </a:r>
            <a:r>
              <a:rPr lang="en-GB" sz="3000" baseline="30000" dirty="0" smtClean="0">
                <a:solidFill>
                  <a:srgbClr val="336699"/>
                </a:solidFill>
              </a:rPr>
              <a:t>5</a:t>
            </a:r>
            <a:r>
              <a:rPr lang="en-GB" sz="3000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336699"/>
                </a:solidFill>
              </a:rPr>
              <a:t>m</a:t>
            </a:r>
            <a:r>
              <a:rPr lang="en-GB" sz="3000" dirty="0" smtClean="0">
                <a:solidFill>
                  <a:srgbClr val="336699"/>
                </a:solidFill>
              </a:rPr>
              <a:t> = 45200 / 22.6 x 10</a:t>
            </a:r>
            <a:r>
              <a:rPr lang="en-GB" sz="3000" baseline="30000" dirty="0" smtClean="0">
                <a:solidFill>
                  <a:srgbClr val="336699"/>
                </a:solidFill>
              </a:rPr>
              <a:t>5</a:t>
            </a:r>
            <a:r>
              <a:rPr lang="en-GB" sz="3000" dirty="0" smtClean="0">
                <a:solidFill>
                  <a:srgbClr val="336699"/>
                </a:solidFill>
              </a:rPr>
              <a:t> </a:t>
            </a:r>
            <a:endParaRPr lang="en-GB" sz="30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336699"/>
                </a:solidFill>
              </a:rPr>
              <a:t>m</a:t>
            </a:r>
            <a:r>
              <a:rPr lang="en-GB" sz="3000" dirty="0" smtClean="0">
                <a:solidFill>
                  <a:srgbClr val="336699"/>
                </a:solidFill>
              </a:rPr>
              <a:t> = 0.02 kg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3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heater is immersed in a solid substance. Identify which sections of the following graph represent a change of state from: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a) solid to liquid     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liquid to gas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a) QR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ST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53" y="3152585"/>
            <a:ext cx="5400675" cy="30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Four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75 W heater is used to boil alcohol. The heater is left on for 8 minutes after the liquid begins to boil.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Calculate the energy supplied during the boiling process.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 time is measured in minutes)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P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t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75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(8 x 60) 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36000 </a:t>
            </a:r>
            <a:r>
              <a:rPr lang="en-GB" dirty="0">
                <a:solidFill>
                  <a:srgbClr val="336699"/>
                </a:solidFill>
              </a:rPr>
              <a:t>J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Four (continued)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75 W heater is used to boil alcohol. The heater is left on for 8 minutes after the liquid begins to boil.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b</a:t>
            </a:r>
            <a:r>
              <a:rPr lang="en-GB" dirty="0" smtClean="0">
                <a:solidFill>
                  <a:srgbClr val="336699"/>
                </a:solidFill>
              </a:rPr>
              <a:t>) Calculate the mass of alcohol that changes state from liquid to gas.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(Remember this is a vaporisation change when looking up the data sheet.)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= m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x 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36000 </a:t>
            </a:r>
            <a:r>
              <a:rPr lang="en-GB" dirty="0">
                <a:solidFill>
                  <a:srgbClr val="336699"/>
                </a:solidFill>
              </a:rPr>
              <a:t>= m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11.2 x 10</a:t>
            </a:r>
            <a:r>
              <a:rPr lang="en-GB" baseline="30000" dirty="0" smtClean="0">
                <a:solidFill>
                  <a:srgbClr val="336699"/>
                </a:solidFill>
              </a:rPr>
              <a:t>5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 0.032 kg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0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2928"/>
              </p:ext>
            </p:extLst>
          </p:nvPr>
        </p:nvGraphicFramePr>
        <p:xfrm>
          <a:off x="1658776" y="2341430"/>
          <a:ext cx="8127999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Energy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</a:rPr>
                        <a:t> (kg)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Latent Heat (Jkg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2.9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0.04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1.8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2.0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415000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8.3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65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6680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0.02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75000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7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17143"/>
              </p:ext>
            </p:extLst>
          </p:nvPr>
        </p:nvGraphicFramePr>
        <p:xfrm>
          <a:off x="1658776" y="2341430"/>
          <a:ext cx="8127999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Energy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</a:rPr>
                        <a:t> (kg)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Latent Heat (Jkg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435000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2.9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7200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0.04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1.8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0.25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2.0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415000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0.5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8.3 x 10</a:t>
                      </a:r>
                      <a:r>
                        <a:rPr lang="en-GB" sz="2400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65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6680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0.02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3.34 x10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="1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75000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0.25 x 10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="1" baseline="30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True or False. There is no change in temperature when a change of state takes place.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</a:t>
            </a:r>
            <a:r>
              <a:rPr lang="en-GB" b="1" dirty="0">
                <a:solidFill>
                  <a:srgbClr val="336699"/>
                </a:solidFill>
              </a:rPr>
              <a:t>.</a:t>
            </a:r>
            <a:r>
              <a:rPr lang="en-GB" dirty="0">
                <a:solidFill>
                  <a:srgbClr val="336699"/>
                </a:solidFill>
              </a:rPr>
              <a:t> Calculate the energy required to melt </a:t>
            </a:r>
            <a:r>
              <a:rPr lang="en-GB" dirty="0" smtClean="0">
                <a:solidFill>
                  <a:srgbClr val="336699"/>
                </a:solidFill>
              </a:rPr>
              <a:t>2 </a:t>
            </a:r>
            <a:r>
              <a:rPr lang="en-GB" dirty="0">
                <a:solidFill>
                  <a:srgbClr val="336699"/>
                </a:solidFill>
              </a:rPr>
              <a:t>kg of </a:t>
            </a:r>
            <a:r>
              <a:rPr lang="en-GB" dirty="0" smtClean="0">
                <a:solidFill>
                  <a:srgbClr val="336699"/>
                </a:solidFill>
              </a:rPr>
              <a:t>iron.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Q.3.</a:t>
            </a:r>
            <a:r>
              <a:rPr lang="en-GB" dirty="0">
                <a:solidFill>
                  <a:srgbClr val="336699"/>
                </a:solidFill>
              </a:rPr>
              <a:t> Calculate the energy required to </a:t>
            </a:r>
            <a:r>
              <a:rPr lang="en-GB" dirty="0" smtClean="0">
                <a:solidFill>
                  <a:srgbClr val="336699"/>
                </a:solidFill>
              </a:rPr>
              <a:t>boil 1.2 </a:t>
            </a:r>
            <a:r>
              <a:rPr lang="en-GB" dirty="0">
                <a:solidFill>
                  <a:srgbClr val="336699"/>
                </a:solidFill>
              </a:rPr>
              <a:t>kg of </a:t>
            </a:r>
            <a:r>
              <a:rPr lang="en-GB" dirty="0" smtClean="0">
                <a:solidFill>
                  <a:srgbClr val="336699"/>
                </a:solidFill>
              </a:rPr>
              <a:t>water at 100 </a:t>
            </a:r>
            <a:r>
              <a:rPr lang="en-GB" baseline="30000" dirty="0" smtClean="0">
                <a:solidFill>
                  <a:srgbClr val="336699"/>
                </a:solidFill>
              </a:rPr>
              <a:t>o</a:t>
            </a:r>
            <a:r>
              <a:rPr lang="en-GB" dirty="0" smtClean="0">
                <a:solidFill>
                  <a:srgbClr val="336699"/>
                </a:solidFill>
              </a:rPr>
              <a:t>C.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A solid block of lead Is placed in an insulated flask and heated continuously with a 9000 W immersion heater.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graph shows how the temperature of the lead changes with time.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 – </a:t>
            </a:r>
            <a:r>
              <a:rPr lang="en-GB" b="1" dirty="0">
                <a:solidFill>
                  <a:srgbClr val="336699"/>
                </a:solidFill>
              </a:rPr>
              <a:t>R</a:t>
            </a:r>
            <a:r>
              <a:rPr lang="en-GB" b="1" dirty="0" smtClean="0">
                <a:solidFill>
                  <a:srgbClr val="336699"/>
                </a:solidFill>
              </a:rPr>
              <a:t>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(continued)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Calculate the mass of lead that changes state from solid to liquid.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89" y="2406812"/>
            <a:ext cx="6162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 – Review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True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534000 J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 </a:t>
            </a:r>
            <a:r>
              <a:rPr lang="en-GB" dirty="0" smtClean="0">
                <a:solidFill>
                  <a:srgbClr val="336699"/>
                </a:solidFill>
              </a:rPr>
              <a:t>2.7 x 10</a:t>
            </a:r>
            <a:r>
              <a:rPr lang="en-GB" baseline="30000" dirty="0" smtClean="0">
                <a:solidFill>
                  <a:srgbClr val="336699"/>
                </a:solidFill>
              </a:rPr>
              <a:t>6</a:t>
            </a:r>
            <a:r>
              <a:rPr lang="en-GB" dirty="0" smtClean="0">
                <a:solidFill>
                  <a:srgbClr val="336699"/>
                </a:solidFill>
              </a:rPr>
              <a:t> J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1.44 kg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Specific Latent </a:t>
            </a:r>
            <a:r>
              <a:rPr lang="en-GB" b="1" dirty="0" smtClean="0">
                <a:solidFill>
                  <a:srgbClr val="336699"/>
                </a:solidFill>
              </a:rPr>
              <a:t>Heat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261" y="1616040"/>
            <a:ext cx="9857477" cy="47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66134"/>
            <a:ext cx="10515600" cy="40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7836"/>
            <a:ext cx="10507702" cy="398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1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9" y="2005822"/>
            <a:ext cx="10431002" cy="399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36703" y="1690688"/>
            <a:ext cx="9300117" cy="6064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How can we change the states of matter from one to another?</a:t>
            </a:r>
          </a:p>
        </p:txBody>
      </p:sp>
      <p:pic>
        <p:nvPicPr>
          <p:cNvPr id="7172" name="Picture 3" descr="&lt;strong&gt;Think ... pair .... share&lt;/strong&gt; 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72" y="2622512"/>
            <a:ext cx="3971925" cy="33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762" y="36298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Specific Latent </a:t>
            </a:r>
            <a:r>
              <a:rPr lang="en-US" altLang="en-US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Heat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  <a:cs typeface="Arial" panose="020B0604020202020204" pitchFamily="34" charset="0"/>
              </a:rPr>
              <a:t>If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you give substances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more energy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 by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heating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them, they can </a:t>
            </a:r>
            <a:r>
              <a:rPr lang="en-GB" altLang="en-US" dirty="0" smtClean="0">
                <a:solidFill>
                  <a:srgbClr val="336699"/>
                </a:solidFill>
                <a:cs typeface="Arial" panose="020B0604020202020204" pitchFamily="34" charset="0"/>
              </a:rPr>
              <a:t>change their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state from a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solid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to a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liquid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and from a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liquid to a gas.</a:t>
            </a:r>
            <a:endParaRPr lang="en-US" altLang="en-US" b="1" dirty="0">
              <a:solidFill>
                <a:srgbClr val="336699"/>
              </a:solidFill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95242"/>
            <a:ext cx="74882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Specific Latent </a:t>
            </a:r>
            <a:r>
              <a:rPr lang="en-GB" altLang="en-US" b="1" dirty="0" smtClean="0">
                <a:solidFill>
                  <a:srgbClr val="336699"/>
                </a:solidFill>
              </a:rPr>
              <a:t>Heat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18010"/>
            <a:ext cx="9372600" cy="43192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  <a:cs typeface="Arial" panose="020B0604020202020204" pitchFamily="34" charset="0"/>
              </a:rPr>
              <a:t>If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you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remove </a:t>
            </a:r>
            <a:r>
              <a:rPr lang="en-GB" altLang="en-US" b="1" dirty="0" smtClean="0">
                <a:solidFill>
                  <a:srgbClr val="336699"/>
                </a:solidFill>
                <a:cs typeface="Arial" panose="020B0604020202020204" pitchFamily="34" charset="0"/>
              </a:rPr>
              <a:t>energy </a:t>
            </a:r>
            <a:r>
              <a:rPr lang="en-GB" altLang="en-US" dirty="0" smtClean="0">
                <a:solidFill>
                  <a:srgbClr val="336699"/>
                </a:solidFill>
                <a:cs typeface="Arial" panose="020B0604020202020204" pitchFamily="34" charset="0"/>
              </a:rPr>
              <a:t>from substances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by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cooling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  <a:cs typeface="Arial" panose="020B0604020202020204" pitchFamily="34" charset="0"/>
              </a:rPr>
              <a:t>them,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they can change their state from a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gas to a liquid </a:t>
            </a:r>
            <a:r>
              <a:rPr lang="en-GB" altLang="en-US" dirty="0">
                <a:solidFill>
                  <a:srgbClr val="336699"/>
                </a:solidFill>
                <a:cs typeface="Arial" panose="020B0604020202020204" pitchFamily="34" charset="0"/>
              </a:rPr>
              <a:t>and from a </a:t>
            </a:r>
            <a:r>
              <a:rPr lang="en-GB" altLang="en-US" b="1" dirty="0">
                <a:solidFill>
                  <a:srgbClr val="336699"/>
                </a:solidFill>
                <a:cs typeface="Arial" panose="020B0604020202020204" pitchFamily="34" charset="0"/>
              </a:rPr>
              <a:t>liquid to a </a:t>
            </a:r>
            <a:r>
              <a:rPr lang="en-GB" altLang="en-US" b="1" dirty="0" smtClean="0">
                <a:solidFill>
                  <a:srgbClr val="336699"/>
                </a:solidFill>
                <a:cs typeface="Arial" panose="020B0604020202020204" pitchFamily="34" charset="0"/>
              </a:rPr>
              <a:t>solid.</a:t>
            </a:r>
            <a:endParaRPr lang="en-US" altLang="en-US" b="1" dirty="0">
              <a:solidFill>
                <a:srgbClr val="336699"/>
              </a:solidFill>
              <a:cs typeface="Arial" panose="020B0604020202020204" pitchFamily="34" charset="0"/>
            </a:endParaRPr>
          </a:p>
          <a:p>
            <a:endParaRPr lang="en-GB" altLang="en-US" dirty="0" smtClean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36" y="3510740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2"/>
          <p:cNvSpPr>
            <a:spLocks noChangeArrowheads="1"/>
          </p:cNvSpPr>
          <p:nvPr/>
        </p:nvSpPr>
        <p:spPr bwMode="auto">
          <a:xfrm>
            <a:off x="838200" y="456406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824</Words>
  <Application>Microsoft Office PowerPoint</Application>
  <PresentationFormat>Widescreen</PresentationFormat>
  <Paragraphs>168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S3/S4 Physics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</vt:lpstr>
      <vt:lpstr>Specific Latent Heat – Review Questions</vt:lpstr>
      <vt:lpstr>Specific Latent Heat – Review Questions</vt:lpstr>
      <vt:lpstr>Specific Latent Heat – Review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Ian Downie</cp:lastModifiedBy>
  <cp:revision>17</cp:revision>
  <dcterms:created xsi:type="dcterms:W3CDTF">2020-07-28T19:28:56Z</dcterms:created>
  <dcterms:modified xsi:type="dcterms:W3CDTF">2020-07-29T10:18:35Z</dcterms:modified>
</cp:coreProperties>
</file>