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  <p:sldId id="264" r:id="rId10"/>
    <p:sldId id="266" r:id="rId11"/>
    <p:sldId id="265" r:id="rId12"/>
    <p:sldId id="267" r:id="rId13"/>
    <p:sldId id="268" r:id="rId14"/>
    <p:sldId id="280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2" r:id="rId27"/>
    <p:sldId id="279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38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53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70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58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37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95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7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4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04C89-EC62-495E-BE12-68A7EE9759BD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82CB-24EB-47AF-AB0A-1248CCC3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S3/S4 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Vectors and Scalars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2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336699"/>
                </a:solidFill>
              </a:rPr>
              <a:t>Vectors and Scalars - Distance and Displacement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Two – Solution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Distance = 5 + 12 = 17 km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isplacement uses Pythagoras(magnitude) and SOHCAHTOA(direction)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(Resultant)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(5)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+ (12)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Resultant = 13 km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Tan </a:t>
            </a:r>
            <a:r>
              <a:rPr lang="el-GR" dirty="0" smtClean="0">
                <a:solidFill>
                  <a:srgbClr val="336699"/>
                </a:solidFill>
              </a:rPr>
              <a:t>Θ</a:t>
            </a:r>
            <a:r>
              <a:rPr lang="en-GB" dirty="0" smtClean="0">
                <a:solidFill>
                  <a:srgbClr val="336699"/>
                </a:solidFill>
              </a:rPr>
              <a:t> = 12 / 5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Θ = 67</a:t>
            </a:r>
            <a:r>
              <a:rPr lang="en-GB" baseline="30000" dirty="0" smtClean="0">
                <a:solidFill>
                  <a:srgbClr val="336699"/>
                </a:solidFill>
              </a:rPr>
              <a:t>o</a:t>
            </a:r>
            <a:r>
              <a:rPr lang="en-GB" dirty="0" smtClean="0">
                <a:solidFill>
                  <a:srgbClr val="336699"/>
                </a:solidFill>
              </a:rPr>
              <a:t> (approx.)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Displacement = 13 km at 067 </a:t>
            </a:r>
            <a:endParaRPr lang="en-GB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8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968" y="4216146"/>
            <a:ext cx="1531049" cy="196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336699"/>
                </a:solidFill>
              </a:rPr>
              <a:t>Vectors and Scalars - Distance and Displacement</a:t>
            </a:r>
            <a:endParaRPr lang="en-GB" sz="4000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student runs 30 m due West, then 40 m due South. Calculate the student’s distance travelled and their displacement.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Solution </a:t>
            </a:r>
            <a:r>
              <a:rPr lang="en-GB" dirty="0">
                <a:solidFill>
                  <a:srgbClr val="336699"/>
                </a:solidFill>
              </a:rPr>
              <a:t>– Draw a “vector triangle” before doing </a:t>
            </a:r>
            <a:r>
              <a:rPr lang="en-GB" dirty="0" smtClean="0">
                <a:solidFill>
                  <a:srgbClr val="336699"/>
                </a:solidFill>
              </a:rPr>
              <a:t>calculations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                                                       30 m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                                                      </a:t>
            </a:r>
            <a:r>
              <a:rPr lang="el-GR" dirty="0" smtClean="0">
                <a:solidFill>
                  <a:srgbClr val="336699"/>
                </a:solidFill>
              </a:rPr>
              <a:t>Θ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                                                                     40 m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                                           </a:t>
            </a:r>
            <a:endParaRPr lang="en-GB" dirty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8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336699"/>
                </a:solidFill>
              </a:rPr>
              <a:t>Vectors and Scalars - Distance and Displacement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Three – Solution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Distance = 30 + 40 = 70 m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isplacement uses Pythagoras(magnitude) and SOHCAHTOA(direction)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(Resultant)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(30)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+ (40)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Resultant = 50 m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Tan </a:t>
            </a:r>
            <a:r>
              <a:rPr lang="el-GR" dirty="0" smtClean="0">
                <a:solidFill>
                  <a:srgbClr val="336699"/>
                </a:solidFill>
              </a:rPr>
              <a:t>Θ</a:t>
            </a:r>
            <a:r>
              <a:rPr lang="en-GB" dirty="0" smtClean="0">
                <a:solidFill>
                  <a:srgbClr val="336699"/>
                </a:solidFill>
              </a:rPr>
              <a:t> = 40 / 30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Θ = 53</a:t>
            </a:r>
            <a:r>
              <a:rPr lang="en-GB" baseline="30000" dirty="0" smtClean="0">
                <a:solidFill>
                  <a:srgbClr val="336699"/>
                </a:solidFill>
              </a:rPr>
              <a:t>o</a:t>
            </a:r>
            <a:r>
              <a:rPr lang="en-GB" dirty="0" smtClean="0">
                <a:solidFill>
                  <a:srgbClr val="336699"/>
                </a:solidFill>
              </a:rPr>
              <a:t> (approx.)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Displacement = 13 km at 143 (Always quote bearing from due North) </a:t>
            </a:r>
            <a:endParaRPr lang="en-GB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94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336699"/>
                </a:solidFill>
              </a:rPr>
              <a:t>Speed</a:t>
            </a: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b="1" dirty="0">
                <a:solidFill>
                  <a:srgbClr val="336699"/>
                </a:solidFill>
              </a:rPr>
              <a:t>is defined as the distance travelled per unit time. </a:t>
            </a:r>
            <a:endParaRPr lang="en-GB" b="1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Speed </a:t>
            </a:r>
            <a:r>
              <a:rPr lang="en-GB" dirty="0">
                <a:solidFill>
                  <a:srgbClr val="336699"/>
                </a:solidFill>
              </a:rPr>
              <a:t>is an example of a </a:t>
            </a:r>
            <a:r>
              <a:rPr lang="en-GB" b="1" dirty="0">
                <a:solidFill>
                  <a:srgbClr val="336699"/>
                </a:solidFill>
              </a:rPr>
              <a:t>scalar</a:t>
            </a:r>
            <a:r>
              <a:rPr lang="en-GB" dirty="0">
                <a:solidFill>
                  <a:srgbClr val="336699"/>
                </a:solidFill>
              </a:rPr>
              <a:t> quantity. 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For all speed </a:t>
            </a:r>
            <a:r>
              <a:rPr lang="en-GB" dirty="0">
                <a:solidFill>
                  <a:srgbClr val="336699"/>
                </a:solidFill>
              </a:rPr>
              <a:t>calculations we </a:t>
            </a:r>
            <a:r>
              <a:rPr lang="en-GB" dirty="0" smtClean="0">
                <a:solidFill>
                  <a:srgbClr val="336699"/>
                </a:solidFill>
              </a:rPr>
              <a:t>use the equation…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</a:t>
            </a:r>
            <a:r>
              <a:rPr lang="en-GB" dirty="0" smtClean="0">
                <a:solidFill>
                  <a:srgbClr val="336699"/>
                </a:solidFill>
              </a:rPr>
              <a:t>here,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s</a:t>
            </a:r>
            <a:r>
              <a:rPr lang="en-GB" dirty="0" smtClean="0">
                <a:solidFill>
                  <a:srgbClr val="336699"/>
                </a:solidFill>
              </a:rPr>
              <a:t>peed is measured in “ms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”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istance is measured in “m”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time is measured in “s”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507" y="3214054"/>
            <a:ext cx="3096060" cy="121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1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Triangles can also help with this equation.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2520251"/>
            <a:ext cx="5562600" cy="296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8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The term </a:t>
            </a:r>
            <a:r>
              <a:rPr lang="en-GB" b="1" dirty="0">
                <a:solidFill>
                  <a:srgbClr val="336699"/>
                </a:solidFill>
              </a:rPr>
              <a:t>average speed </a:t>
            </a:r>
            <a:r>
              <a:rPr lang="en-GB" dirty="0">
                <a:solidFill>
                  <a:srgbClr val="336699"/>
                </a:solidFill>
              </a:rPr>
              <a:t>is often useful for calculations involving long journeys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For average speed calculations the equation is written as…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</a:t>
            </a:r>
            <a:r>
              <a:rPr lang="en-GB" dirty="0" smtClean="0">
                <a:solidFill>
                  <a:srgbClr val="336699"/>
                </a:solidFill>
              </a:rPr>
              <a:t>here,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is average speed in “ms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”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 is distance in “m”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is time in “s” 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262" y="3340359"/>
            <a:ext cx="1428179" cy="69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7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car travels a distance of 35 m in a time of 5 s. Calculate the average speed of the car.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v  </a:t>
            </a:r>
            <a:r>
              <a:rPr lang="en-GB" dirty="0" smtClean="0">
                <a:solidFill>
                  <a:srgbClr val="336699"/>
                </a:solidFill>
              </a:rPr>
              <a:t>= d /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= 35 / 5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= 7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cyclist has an average speed of 8.5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and travels for 8 s. Calculate the distance travelled by the cyclist during this time.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 = d / 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8.5 = d / </a:t>
            </a:r>
            <a:r>
              <a:rPr lang="en-GB" dirty="0" smtClean="0">
                <a:solidFill>
                  <a:srgbClr val="336699"/>
                </a:solidFill>
              </a:rPr>
              <a:t>8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 = 8.5 x </a:t>
            </a:r>
            <a:r>
              <a:rPr lang="en-GB" dirty="0" smtClean="0">
                <a:solidFill>
                  <a:srgbClr val="336699"/>
                </a:solidFill>
              </a:rPr>
              <a:t>8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 = 68 m</a:t>
            </a:r>
            <a:endParaRPr lang="en-GB" baseline="300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5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vehicle has an average speed of 23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when it travels for 345 </a:t>
            </a:r>
            <a:r>
              <a:rPr lang="en-GB" dirty="0">
                <a:solidFill>
                  <a:srgbClr val="336699"/>
                </a:solidFill>
              </a:rPr>
              <a:t>m</a:t>
            </a:r>
            <a:r>
              <a:rPr lang="en-GB" dirty="0" smtClean="0">
                <a:solidFill>
                  <a:srgbClr val="336699"/>
                </a:solidFill>
              </a:rPr>
              <a:t>. Calculate the time taken by the vehicle for the 345 m journey.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 = d / 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23 = 345 / 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 = 345 </a:t>
            </a:r>
            <a:r>
              <a:rPr lang="en-GB" dirty="0">
                <a:solidFill>
                  <a:srgbClr val="336699"/>
                </a:solidFill>
              </a:rPr>
              <a:t>/</a:t>
            </a:r>
            <a:r>
              <a:rPr lang="en-GB" dirty="0" smtClean="0">
                <a:solidFill>
                  <a:srgbClr val="336699"/>
                </a:solidFill>
              </a:rPr>
              <a:t> 23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 = 15 s</a:t>
            </a:r>
            <a:endParaRPr lang="en-GB" baseline="300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80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97337"/>
              </p:ext>
            </p:extLst>
          </p:nvPr>
        </p:nvGraphicFramePr>
        <p:xfrm>
          <a:off x="2032000" y="2537926"/>
          <a:ext cx="72360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000"/>
                <a:gridCol w="2412000"/>
                <a:gridCol w="2412000"/>
              </a:tblGrid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Average Speed 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Distance 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Time 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(s)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24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6.0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17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7.0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11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160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14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420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3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A </a:t>
            </a:r>
            <a:r>
              <a:rPr lang="en-GB" sz="4000" b="1" dirty="0" smtClean="0">
                <a:solidFill>
                  <a:srgbClr val="336699"/>
                </a:solidFill>
              </a:rPr>
              <a:t>scalar</a:t>
            </a:r>
            <a:r>
              <a:rPr lang="en-GB" sz="4000" dirty="0" smtClean="0">
                <a:solidFill>
                  <a:srgbClr val="336699"/>
                </a:solidFill>
              </a:rPr>
              <a:t> quantity is fully defined by </a:t>
            </a:r>
            <a:r>
              <a:rPr lang="en-GB" sz="4000" b="1" dirty="0" smtClean="0">
                <a:solidFill>
                  <a:srgbClr val="336699"/>
                </a:solidFill>
              </a:rPr>
              <a:t>magnitude(size) only</a:t>
            </a:r>
            <a:r>
              <a:rPr lang="en-GB" sz="4000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endParaRPr lang="en-GB" sz="40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A </a:t>
            </a:r>
            <a:r>
              <a:rPr lang="en-GB" sz="4000" b="1" dirty="0" smtClean="0">
                <a:solidFill>
                  <a:srgbClr val="336699"/>
                </a:solidFill>
              </a:rPr>
              <a:t>vector</a:t>
            </a:r>
            <a:r>
              <a:rPr lang="en-GB" sz="4000" dirty="0" smtClean="0">
                <a:solidFill>
                  <a:srgbClr val="336699"/>
                </a:solidFill>
              </a:rPr>
              <a:t> quantity is fully defined by using both a </a:t>
            </a:r>
            <a:r>
              <a:rPr lang="en-GB" sz="4000" b="1" dirty="0" smtClean="0">
                <a:solidFill>
                  <a:srgbClr val="336699"/>
                </a:solidFill>
              </a:rPr>
              <a:t>magnitude(size) and a direction</a:t>
            </a:r>
            <a:r>
              <a:rPr lang="en-GB" sz="4000" dirty="0" smtClean="0">
                <a:solidFill>
                  <a:srgbClr val="336699"/>
                </a:solidFill>
              </a:rPr>
              <a:t>.</a:t>
            </a:r>
            <a:endParaRPr lang="en-GB" sz="4000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201370"/>
              </p:ext>
            </p:extLst>
          </p:nvPr>
        </p:nvGraphicFramePr>
        <p:xfrm>
          <a:off x="2032000" y="2537926"/>
          <a:ext cx="72360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000"/>
                <a:gridCol w="2412000"/>
                <a:gridCol w="2412000"/>
              </a:tblGrid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Average Speed (ms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Distance 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(m)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Time 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(s)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24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6.0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6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33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17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119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7.0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11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93.5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160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14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420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30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39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The term </a:t>
            </a:r>
            <a:r>
              <a:rPr lang="en-GB" b="1" dirty="0">
                <a:solidFill>
                  <a:srgbClr val="336699"/>
                </a:solidFill>
              </a:rPr>
              <a:t>instantaneous speed </a:t>
            </a:r>
            <a:r>
              <a:rPr lang="en-GB" dirty="0">
                <a:solidFill>
                  <a:srgbClr val="336699"/>
                </a:solidFill>
              </a:rPr>
              <a:t>is defined as the speed at a particular instant in an object’s journey. 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This </a:t>
            </a:r>
            <a:r>
              <a:rPr lang="en-GB" dirty="0">
                <a:solidFill>
                  <a:srgbClr val="336699"/>
                </a:solidFill>
              </a:rPr>
              <a:t>means that </a:t>
            </a:r>
            <a:r>
              <a:rPr lang="en-GB" b="1" dirty="0">
                <a:solidFill>
                  <a:srgbClr val="336699"/>
                </a:solidFill>
              </a:rPr>
              <a:t>very short time intervals </a:t>
            </a:r>
            <a:r>
              <a:rPr lang="en-GB" dirty="0">
                <a:solidFill>
                  <a:srgbClr val="336699"/>
                </a:solidFill>
              </a:rPr>
              <a:t>are used in instantaneous speed calculations.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To measure these very short time intervals a device called a </a:t>
            </a:r>
            <a:r>
              <a:rPr lang="en-GB" b="1" dirty="0" smtClean="0">
                <a:solidFill>
                  <a:srgbClr val="336699"/>
                </a:solidFill>
              </a:rPr>
              <a:t>light gate </a:t>
            </a:r>
            <a:r>
              <a:rPr lang="en-GB" dirty="0" smtClean="0">
                <a:solidFill>
                  <a:srgbClr val="336699"/>
                </a:solidFill>
              </a:rPr>
              <a:t>can be used to along with a </a:t>
            </a:r>
            <a:r>
              <a:rPr lang="en-GB" b="1" dirty="0" smtClean="0">
                <a:solidFill>
                  <a:srgbClr val="336699"/>
                </a:solidFill>
              </a:rPr>
              <a:t>timing app.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Carry out practical work (or research) to find how a light gate and a timing app can help calculate instantaneous speed.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04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Investigate instantaneous speed using the following apparatus: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722" y="2343636"/>
            <a:ext cx="96393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8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Speed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possible set of data is shown below: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336699"/>
                </a:solidFill>
              </a:rPr>
              <a:t>l</a:t>
            </a:r>
            <a:r>
              <a:rPr lang="en-GB" dirty="0" smtClean="0">
                <a:solidFill>
                  <a:srgbClr val="336699"/>
                </a:solidFill>
              </a:rPr>
              <a:t>ength of card = 10 cm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ime on electronic timer = 0.185 s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equation for instantaneous speed is…</a:t>
            </a:r>
          </a:p>
          <a:p>
            <a:pPr marL="0" indent="0">
              <a:buNone/>
            </a:pPr>
            <a:r>
              <a:rPr lang="en-GB" b="1" dirty="0">
                <a:solidFill>
                  <a:srgbClr val="336699"/>
                </a:solidFill>
              </a:rPr>
              <a:t>i</a:t>
            </a:r>
            <a:r>
              <a:rPr lang="en-GB" b="1" dirty="0" smtClean="0">
                <a:solidFill>
                  <a:srgbClr val="336699"/>
                </a:solidFill>
              </a:rPr>
              <a:t>nstantaneous speed = length of card / time on electronic timer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instantaneous speed = 0.1 / 0.185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i</a:t>
            </a:r>
            <a:r>
              <a:rPr lang="en-GB" dirty="0" smtClean="0">
                <a:solidFill>
                  <a:srgbClr val="336699"/>
                </a:solidFill>
              </a:rPr>
              <a:t>nstantaneous speed = 0.54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  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7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Velocity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336699"/>
                </a:solidFill>
              </a:rPr>
              <a:t>Velocity </a:t>
            </a:r>
            <a:r>
              <a:rPr lang="en-GB" dirty="0">
                <a:solidFill>
                  <a:srgbClr val="336699"/>
                </a:solidFill>
              </a:rPr>
              <a:t>is a </a:t>
            </a:r>
            <a:r>
              <a:rPr lang="en-GB" b="1" dirty="0">
                <a:solidFill>
                  <a:srgbClr val="336699"/>
                </a:solidFill>
              </a:rPr>
              <a:t>vector</a:t>
            </a:r>
            <a:r>
              <a:rPr lang="en-GB" dirty="0">
                <a:solidFill>
                  <a:srgbClr val="336699"/>
                </a:solidFill>
              </a:rPr>
              <a:t> quantity.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Velocity has the symbol “</a:t>
            </a:r>
            <a:r>
              <a:rPr lang="en-GB" b="1" dirty="0">
                <a:solidFill>
                  <a:srgbClr val="336699"/>
                </a:solidFill>
              </a:rPr>
              <a:t>v</a:t>
            </a:r>
            <a:r>
              <a:rPr lang="en-GB" dirty="0">
                <a:solidFill>
                  <a:srgbClr val="336699"/>
                </a:solidFill>
              </a:rPr>
              <a:t>”.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Velocity can be calculated using the equation</a:t>
            </a:r>
            <a:r>
              <a:rPr lang="en-GB" dirty="0" smtClean="0">
                <a:solidFill>
                  <a:srgbClr val="336699"/>
                </a:solidFill>
              </a:rPr>
              <a:t>…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An answer to a velocity calculation </a:t>
            </a:r>
            <a:r>
              <a:rPr lang="en-GB" b="1" dirty="0">
                <a:solidFill>
                  <a:srgbClr val="336699"/>
                </a:solidFill>
              </a:rPr>
              <a:t>must state the direction </a:t>
            </a:r>
            <a:r>
              <a:rPr lang="en-GB" dirty="0">
                <a:solidFill>
                  <a:srgbClr val="336699"/>
                </a:solidFill>
              </a:rPr>
              <a:t>of the motion.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255" y="3562709"/>
            <a:ext cx="3653528" cy="87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3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Velocity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Triangles can also help with this equation.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294" y="2362431"/>
            <a:ext cx="6925056" cy="359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6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Velocity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The term </a:t>
            </a:r>
            <a:r>
              <a:rPr lang="en-GB" b="1" dirty="0">
                <a:solidFill>
                  <a:srgbClr val="336699"/>
                </a:solidFill>
              </a:rPr>
              <a:t>average </a:t>
            </a:r>
            <a:r>
              <a:rPr lang="en-GB" b="1" dirty="0" smtClean="0">
                <a:solidFill>
                  <a:srgbClr val="336699"/>
                </a:solidFill>
              </a:rPr>
              <a:t>velocity </a:t>
            </a:r>
            <a:r>
              <a:rPr lang="en-GB" dirty="0">
                <a:solidFill>
                  <a:srgbClr val="336699"/>
                </a:solidFill>
              </a:rPr>
              <a:t>is often useful for calculations involving long journeys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For average velocity calculations the equation is written as…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</a:t>
            </a:r>
            <a:r>
              <a:rPr lang="en-GB" dirty="0" smtClean="0">
                <a:solidFill>
                  <a:srgbClr val="336699"/>
                </a:solidFill>
              </a:rPr>
              <a:t>here,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is average velocity in “ms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”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s</a:t>
            </a:r>
            <a:r>
              <a:rPr lang="en-GB" dirty="0" smtClean="0">
                <a:solidFill>
                  <a:srgbClr val="336699"/>
                </a:solidFill>
              </a:rPr>
              <a:t> is displacement in “m”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is time in “s” 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910" y="3209907"/>
            <a:ext cx="1720215" cy="75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3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Velocity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car travels </a:t>
            </a:r>
            <a:r>
              <a:rPr lang="en-GB" dirty="0" smtClean="0">
                <a:solidFill>
                  <a:srgbClr val="336699"/>
                </a:solidFill>
              </a:rPr>
              <a:t>30 </a:t>
            </a:r>
            <a:r>
              <a:rPr lang="en-GB" dirty="0">
                <a:solidFill>
                  <a:srgbClr val="336699"/>
                </a:solidFill>
              </a:rPr>
              <a:t>km due </a:t>
            </a:r>
            <a:r>
              <a:rPr lang="en-GB" dirty="0" smtClean="0">
                <a:solidFill>
                  <a:srgbClr val="336699"/>
                </a:solidFill>
              </a:rPr>
              <a:t>North </a:t>
            </a:r>
            <a:r>
              <a:rPr lang="en-GB" dirty="0">
                <a:solidFill>
                  <a:srgbClr val="336699"/>
                </a:solidFill>
              </a:rPr>
              <a:t>i</a:t>
            </a:r>
            <a:r>
              <a:rPr lang="en-GB" dirty="0" smtClean="0">
                <a:solidFill>
                  <a:srgbClr val="336699"/>
                </a:solidFill>
              </a:rPr>
              <a:t>n 30 minutes. </a:t>
            </a:r>
            <a:r>
              <a:rPr lang="en-GB" dirty="0">
                <a:solidFill>
                  <a:srgbClr val="336699"/>
                </a:solidFill>
              </a:rPr>
              <a:t>Calculate the car’s </a:t>
            </a:r>
            <a:r>
              <a:rPr lang="en-GB" dirty="0" smtClean="0">
                <a:solidFill>
                  <a:srgbClr val="336699"/>
                </a:solidFill>
              </a:rPr>
              <a:t>velocity.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  <a:endParaRPr lang="en-GB" b="1" u="sng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(Remember to use “m” for distance and “s” for time)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</a:t>
            </a:r>
            <a:r>
              <a:rPr lang="en-GB" dirty="0" smtClean="0">
                <a:solidFill>
                  <a:srgbClr val="336699"/>
                </a:solidFill>
              </a:rPr>
              <a:t> = s /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</a:t>
            </a:r>
            <a:r>
              <a:rPr lang="en-GB" dirty="0" smtClean="0">
                <a:solidFill>
                  <a:srgbClr val="336699"/>
                </a:solidFill>
              </a:rPr>
              <a:t> = 30000 / (30 x 60)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</a:t>
            </a:r>
            <a:r>
              <a:rPr lang="en-GB" dirty="0" smtClean="0">
                <a:solidFill>
                  <a:srgbClr val="336699"/>
                </a:solidFill>
              </a:rPr>
              <a:t> = 16.7 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due North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2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Velocity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cyclist has an average </a:t>
            </a:r>
            <a:r>
              <a:rPr lang="en-GB" dirty="0" smtClean="0">
                <a:solidFill>
                  <a:srgbClr val="336699"/>
                </a:solidFill>
              </a:rPr>
              <a:t>velocity </a:t>
            </a:r>
            <a:r>
              <a:rPr lang="en-GB" dirty="0">
                <a:solidFill>
                  <a:srgbClr val="336699"/>
                </a:solidFill>
              </a:rPr>
              <a:t>of </a:t>
            </a:r>
            <a:r>
              <a:rPr lang="en-GB" dirty="0" smtClean="0">
                <a:solidFill>
                  <a:srgbClr val="336699"/>
                </a:solidFill>
              </a:rPr>
              <a:t>6.5 </a:t>
            </a:r>
            <a:r>
              <a:rPr lang="en-GB" dirty="0">
                <a:solidFill>
                  <a:srgbClr val="336699"/>
                </a:solidFill>
              </a:rPr>
              <a:t>ms</a:t>
            </a:r>
            <a:r>
              <a:rPr lang="en-GB" baseline="30000" dirty="0">
                <a:solidFill>
                  <a:srgbClr val="336699"/>
                </a:solidFill>
              </a:rPr>
              <a:t>-1</a:t>
            </a: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at 225 and  </a:t>
            </a:r>
            <a:r>
              <a:rPr lang="en-GB" dirty="0">
                <a:solidFill>
                  <a:srgbClr val="336699"/>
                </a:solidFill>
              </a:rPr>
              <a:t>travels for 8 s. Calculate </a:t>
            </a:r>
            <a:r>
              <a:rPr lang="en-GB" dirty="0" smtClean="0">
                <a:solidFill>
                  <a:srgbClr val="336699"/>
                </a:solidFill>
              </a:rPr>
              <a:t>the cyclist’s displacement during </a:t>
            </a:r>
            <a:r>
              <a:rPr lang="en-GB" dirty="0">
                <a:solidFill>
                  <a:srgbClr val="336699"/>
                </a:solidFill>
              </a:rPr>
              <a:t>this time.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  = </a:t>
            </a:r>
            <a:r>
              <a:rPr lang="en-GB" dirty="0" smtClean="0">
                <a:solidFill>
                  <a:srgbClr val="336699"/>
                </a:solidFill>
              </a:rPr>
              <a:t>s </a:t>
            </a:r>
            <a:r>
              <a:rPr lang="en-GB" dirty="0">
                <a:solidFill>
                  <a:srgbClr val="336699"/>
                </a:solidFill>
              </a:rPr>
              <a:t>/ 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6.5 </a:t>
            </a:r>
            <a:r>
              <a:rPr lang="en-GB" dirty="0">
                <a:solidFill>
                  <a:srgbClr val="336699"/>
                </a:solidFill>
              </a:rPr>
              <a:t>= </a:t>
            </a:r>
            <a:r>
              <a:rPr lang="en-GB" dirty="0" smtClean="0">
                <a:solidFill>
                  <a:srgbClr val="336699"/>
                </a:solidFill>
              </a:rPr>
              <a:t>s </a:t>
            </a:r>
            <a:r>
              <a:rPr lang="en-GB" dirty="0">
                <a:solidFill>
                  <a:srgbClr val="336699"/>
                </a:solidFill>
              </a:rPr>
              <a:t>/ 8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 </a:t>
            </a:r>
            <a:r>
              <a:rPr lang="en-GB" dirty="0">
                <a:solidFill>
                  <a:srgbClr val="336699"/>
                </a:solidFill>
              </a:rPr>
              <a:t>= </a:t>
            </a:r>
            <a:r>
              <a:rPr lang="en-GB" dirty="0" smtClean="0">
                <a:solidFill>
                  <a:srgbClr val="336699"/>
                </a:solidFill>
              </a:rPr>
              <a:t>6.5 </a:t>
            </a:r>
            <a:r>
              <a:rPr lang="en-GB" dirty="0">
                <a:solidFill>
                  <a:srgbClr val="336699"/>
                </a:solidFill>
              </a:rPr>
              <a:t>x 8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 </a:t>
            </a:r>
            <a:r>
              <a:rPr lang="en-GB" dirty="0">
                <a:solidFill>
                  <a:srgbClr val="336699"/>
                </a:solidFill>
              </a:rPr>
              <a:t>= </a:t>
            </a:r>
            <a:r>
              <a:rPr lang="en-GB" dirty="0" smtClean="0">
                <a:solidFill>
                  <a:srgbClr val="336699"/>
                </a:solidFill>
              </a:rPr>
              <a:t>52 m at 225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69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</a:t>
            </a:r>
            <a:r>
              <a:rPr lang="en-GB" b="1" dirty="0" smtClean="0">
                <a:solidFill>
                  <a:srgbClr val="336699"/>
                </a:solidFill>
              </a:rPr>
              <a:t>Velocity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magnitude of a </a:t>
            </a:r>
            <a:r>
              <a:rPr lang="en-GB" dirty="0" smtClean="0">
                <a:solidFill>
                  <a:srgbClr val="336699"/>
                </a:solidFill>
              </a:rPr>
              <a:t> vehicle’s average velocity is 13 </a:t>
            </a:r>
            <a:r>
              <a:rPr lang="en-GB" dirty="0" smtClean="0">
                <a:solidFill>
                  <a:srgbClr val="336699"/>
                </a:solidFill>
              </a:rPr>
              <a:t>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when it travels for </a:t>
            </a:r>
            <a:r>
              <a:rPr lang="en-GB" dirty="0" smtClean="0">
                <a:solidFill>
                  <a:srgbClr val="336699"/>
                </a:solidFill>
              </a:rPr>
              <a:t>3.9 km due West. </a:t>
            </a:r>
            <a:r>
              <a:rPr lang="en-GB" dirty="0" smtClean="0">
                <a:solidFill>
                  <a:srgbClr val="336699"/>
                </a:solidFill>
              </a:rPr>
              <a:t>Calculate the time taken by the vehicle for </a:t>
            </a:r>
            <a:r>
              <a:rPr lang="en-GB" dirty="0" smtClean="0">
                <a:solidFill>
                  <a:srgbClr val="336699"/>
                </a:solidFill>
              </a:rPr>
              <a:t>this </a:t>
            </a:r>
            <a:r>
              <a:rPr lang="en-GB" dirty="0" smtClean="0">
                <a:solidFill>
                  <a:srgbClr val="336699"/>
                </a:solidFill>
              </a:rPr>
              <a:t>journey.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  <a:r>
              <a:rPr lang="en-GB" dirty="0" smtClean="0">
                <a:solidFill>
                  <a:srgbClr val="336699"/>
                </a:solidFill>
              </a:rPr>
              <a:t> (Remember “k” or “kilo” means “x10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or multiply by 1000)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 = </a:t>
            </a:r>
            <a:r>
              <a:rPr lang="en-GB" dirty="0" smtClean="0">
                <a:solidFill>
                  <a:srgbClr val="336699"/>
                </a:solidFill>
              </a:rPr>
              <a:t>s </a:t>
            </a:r>
            <a:r>
              <a:rPr lang="en-GB" dirty="0" smtClean="0">
                <a:solidFill>
                  <a:srgbClr val="336699"/>
                </a:solidFill>
              </a:rPr>
              <a:t>/ 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13 </a:t>
            </a:r>
            <a:r>
              <a:rPr lang="en-GB" dirty="0" smtClean="0">
                <a:solidFill>
                  <a:srgbClr val="336699"/>
                </a:solidFill>
              </a:rPr>
              <a:t>= </a:t>
            </a:r>
            <a:r>
              <a:rPr lang="en-GB" dirty="0" smtClean="0">
                <a:solidFill>
                  <a:srgbClr val="336699"/>
                </a:solidFill>
              </a:rPr>
              <a:t>3.9 x 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/ 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 = </a:t>
            </a:r>
            <a:r>
              <a:rPr lang="en-GB" dirty="0" smtClean="0">
                <a:solidFill>
                  <a:srgbClr val="336699"/>
                </a:solidFill>
              </a:rPr>
              <a:t>3.9 x 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/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13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 = </a:t>
            </a:r>
            <a:r>
              <a:rPr lang="en-GB" dirty="0" smtClean="0">
                <a:solidFill>
                  <a:srgbClr val="336699"/>
                </a:solidFill>
              </a:rPr>
              <a:t>300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s</a:t>
            </a:r>
            <a:endParaRPr lang="en-GB" baseline="300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59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Create a table to classify the following quantities as vector or scalar.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r>
              <a:rPr lang="en-GB" sz="3600" dirty="0" smtClean="0">
                <a:solidFill>
                  <a:srgbClr val="336699"/>
                </a:solidFill>
              </a:rPr>
              <a:t>Acceleration     Displacement      Distance      Energy</a:t>
            </a:r>
          </a:p>
          <a:p>
            <a:pPr marL="0" indent="0" algn="ctr">
              <a:buNone/>
            </a:pPr>
            <a:endParaRPr lang="en-GB" sz="3600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r>
              <a:rPr lang="en-GB" sz="3600" dirty="0" smtClean="0">
                <a:solidFill>
                  <a:srgbClr val="336699"/>
                </a:solidFill>
              </a:rPr>
              <a:t>Force     Mass     Speed     Temperature</a:t>
            </a:r>
          </a:p>
          <a:p>
            <a:pPr marL="0" indent="0" algn="ctr">
              <a:buNone/>
            </a:pPr>
            <a:r>
              <a:rPr lang="en-GB" sz="3600" dirty="0" smtClean="0">
                <a:solidFill>
                  <a:srgbClr val="336699"/>
                </a:solidFill>
              </a:rPr>
              <a:t>     </a:t>
            </a:r>
          </a:p>
          <a:p>
            <a:pPr marL="0" indent="0" algn="ctr">
              <a:buNone/>
            </a:pPr>
            <a:r>
              <a:rPr lang="en-GB" sz="3600" dirty="0" smtClean="0">
                <a:solidFill>
                  <a:srgbClr val="336699"/>
                </a:solidFill>
              </a:rPr>
              <a:t>Time     Velocity     Volume     Weight </a:t>
            </a:r>
            <a:r>
              <a:rPr lang="en-GB" dirty="0" smtClean="0">
                <a:solidFill>
                  <a:srgbClr val="336699"/>
                </a:solidFill>
              </a:rPr>
              <a:t>   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80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</a:t>
            </a:r>
            <a:r>
              <a:rPr lang="en-GB" b="1" dirty="0" smtClean="0">
                <a:solidFill>
                  <a:srgbClr val="336699"/>
                </a:solidFill>
              </a:rPr>
              <a:t>Velocity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596536"/>
              </p:ext>
            </p:extLst>
          </p:nvPr>
        </p:nvGraphicFramePr>
        <p:xfrm>
          <a:off x="2032000" y="2537926"/>
          <a:ext cx="72360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000"/>
                <a:gridCol w="2412000"/>
                <a:gridCol w="2412000"/>
              </a:tblGrid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Average 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Velocity 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Displacement </a:t>
                      </a:r>
                      <a:endParaRPr lang="en-GB" sz="2400" b="1" dirty="0" smtClean="0">
                        <a:solidFill>
                          <a:srgbClr val="336699"/>
                        </a:solidFill>
                      </a:endParaRPr>
                    </a:p>
                    <a:p>
                      <a:pPr algn="ctr"/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Time </a:t>
                      </a: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50m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due North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s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km at 045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200s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6 ms</a:t>
                      </a:r>
                      <a:r>
                        <a:rPr lang="en-GB" sz="2400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due South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15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s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100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ms</a:t>
                      </a:r>
                      <a:r>
                        <a:rPr lang="en-GB" sz="2400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at 270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minutes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ms</a:t>
                      </a:r>
                      <a:r>
                        <a:rPr lang="en-GB" sz="2400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due East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80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 due East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ms</a:t>
                      </a:r>
                      <a:r>
                        <a:rPr lang="en-GB" sz="2400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at 315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0.5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km at 315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6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</a:t>
            </a:r>
            <a:r>
              <a:rPr lang="en-GB" b="1" dirty="0" smtClean="0">
                <a:solidFill>
                  <a:srgbClr val="336699"/>
                </a:solidFill>
              </a:rPr>
              <a:t>Velocity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51770"/>
              </p:ext>
            </p:extLst>
          </p:nvPr>
        </p:nvGraphicFramePr>
        <p:xfrm>
          <a:off x="2032000" y="2537926"/>
          <a:ext cx="72360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000"/>
                <a:gridCol w="2412000"/>
                <a:gridCol w="2412000"/>
              </a:tblGrid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Average 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Velocity 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Displacement </a:t>
                      </a:r>
                      <a:endParaRPr lang="en-GB" sz="2400" b="1" dirty="0" smtClean="0">
                        <a:solidFill>
                          <a:srgbClr val="336699"/>
                        </a:solidFill>
                      </a:endParaRPr>
                    </a:p>
                    <a:p>
                      <a:pPr algn="ctr"/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Time </a:t>
                      </a: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36699"/>
                          </a:solidFill>
                        </a:rPr>
                        <a:t>10 ms</a:t>
                      </a:r>
                      <a:r>
                        <a:rPr lang="en-GB" sz="20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000" b="1" dirty="0" smtClean="0">
                          <a:solidFill>
                            <a:srgbClr val="336699"/>
                          </a:solidFill>
                        </a:rPr>
                        <a:t> due North</a:t>
                      </a:r>
                      <a:endParaRPr lang="en-GB" sz="20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50m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due North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s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5 ms</a:t>
                      </a:r>
                      <a:r>
                        <a:rPr lang="en-GB" sz="2400" b="1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 at 045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km at 045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200s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6 ms</a:t>
                      </a:r>
                      <a:r>
                        <a:rPr lang="en-GB" sz="2400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due South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90 m due South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15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s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100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ms</a:t>
                      </a:r>
                      <a:r>
                        <a:rPr lang="en-GB" sz="2400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at 270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r>
                        <a:rPr lang="en-GB" sz="2400" b="1" baseline="0" dirty="0" smtClean="0">
                          <a:solidFill>
                            <a:srgbClr val="336699"/>
                          </a:solidFill>
                        </a:rPr>
                        <a:t> k</a:t>
                      </a:r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m at 270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minutes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ms</a:t>
                      </a:r>
                      <a:r>
                        <a:rPr lang="en-GB" sz="2400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due East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80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 due East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20 s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012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ms</a:t>
                      </a:r>
                      <a:r>
                        <a:rPr lang="en-GB" sz="2400" baseline="30000" dirty="0" smtClean="0">
                          <a:solidFill>
                            <a:srgbClr val="336699"/>
                          </a:solidFill>
                        </a:rPr>
                        <a:t>-1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at 315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0.5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km at 315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25 s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5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Q.1.</a:t>
            </a:r>
            <a:endParaRPr lang="en-GB" b="1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car travels </a:t>
            </a:r>
            <a:r>
              <a:rPr lang="en-GB" dirty="0" smtClean="0">
                <a:solidFill>
                  <a:srgbClr val="336699"/>
                </a:solidFill>
              </a:rPr>
              <a:t>50 km </a:t>
            </a:r>
            <a:r>
              <a:rPr lang="en-GB" dirty="0">
                <a:solidFill>
                  <a:srgbClr val="336699"/>
                </a:solidFill>
              </a:rPr>
              <a:t>due North, then </a:t>
            </a:r>
            <a:r>
              <a:rPr lang="en-GB" dirty="0" smtClean="0">
                <a:solidFill>
                  <a:srgbClr val="336699"/>
                </a:solidFill>
              </a:rPr>
              <a:t>30 km </a:t>
            </a:r>
            <a:r>
              <a:rPr lang="en-GB" dirty="0">
                <a:solidFill>
                  <a:srgbClr val="336699"/>
                </a:solidFill>
              </a:rPr>
              <a:t>due South. The whole journey lasted for </a:t>
            </a:r>
            <a:r>
              <a:rPr lang="en-GB" dirty="0" smtClean="0">
                <a:solidFill>
                  <a:srgbClr val="336699"/>
                </a:solidFill>
              </a:rPr>
              <a:t>2 hours</a:t>
            </a:r>
            <a:r>
              <a:rPr lang="en-GB" dirty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Calculate: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a) Distance </a:t>
            </a:r>
            <a:r>
              <a:rPr lang="en-GB" dirty="0">
                <a:solidFill>
                  <a:srgbClr val="336699"/>
                </a:solidFill>
              </a:rPr>
              <a:t>travelled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b) Average speed in kmh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endParaRPr lang="en-GB" baseline="300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c) Displacement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d) Average </a:t>
            </a:r>
            <a:r>
              <a:rPr lang="en-GB" dirty="0">
                <a:solidFill>
                  <a:srgbClr val="336699"/>
                </a:solidFill>
              </a:rPr>
              <a:t>velocity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26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</a:t>
            </a:r>
            <a:endParaRPr lang="en-GB" b="1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student travels home by walking </a:t>
            </a:r>
            <a:r>
              <a:rPr lang="en-GB" dirty="0" smtClean="0">
                <a:solidFill>
                  <a:srgbClr val="336699"/>
                </a:solidFill>
              </a:rPr>
              <a:t>200 m </a:t>
            </a:r>
            <a:r>
              <a:rPr lang="en-GB" dirty="0">
                <a:solidFill>
                  <a:srgbClr val="336699"/>
                </a:solidFill>
              </a:rPr>
              <a:t>due North, then </a:t>
            </a:r>
            <a:r>
              <a:rPr lang="en-GB" dirty="0" smtClean="0">
                <a:solidFill>
                  <a:srgbClr val="336699"/>
                </a:solidFill>
              </a:rPr>
              <a:t>150 m </a:t>
            </a:r>
            <a:r>
              <a:rPr lang="en-GB" dirty="0">
                <a:solidFill>
                  <a:srgbClr val="336699"/>
                </a:solidFill>
              </a:rPr>
              <a:t>due West. The whole journey lasted for </a:t>
            </a:r>
            <a:r>
              <a:rPr lang="en-GB" dirty="0" smtClean="0">
                <a:solidFill>
                  <a:srgbClr val="336699"/>
                </a:solidFill>
              </a:rPr>
              <a:t>10 minutes</a:t>
            </a:r>
            <a:r>
              <a:rPr lang="en-GB" dirty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Calculate: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a) Distance </a:t>
            </a:r>
            <a:r>
              <a:rPr lang="en-GB" dirty="0">
                <a:solidFill>
                  <a:srgbClr val="336699"/>
                </a:solidFill>
              </a:rPr>
              <a:t>travelled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b) Average </a:t>
            </a:r>
            <a:r>
              <a:rPr lang="en-GB" dirty="0">
                <a:solidFill>
                  <a:srgbClr val="336699"/>
                </a:solidFill>
              </a:rPr>
              <a:t>speed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c) Displacement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d) Average </a:t>
            </a:r>
            <a:r>
              <a:rPr lang="en-GB" dirty="0">
                <a:solidFill>
                  <a:srgbClr val="336699"/>
                </a:solidFill>
              </a:rPr>
              <a:t>velocity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47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– Review Solutions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Q.1.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rgbClr val="336699"/>
                </a:solidFill>
              </a:rPr>
              <a:t>Distance = 50 + 30 = 80 km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b)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_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  = d /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   = </a:t>
            </a:r>
            <a:r>
              <a:rPr lang="en-GB" dirty="0" smtClean="0">
                <a:solidFill>
                  <a:srgbClr val="336699"/>
                </a:solidFill>
              </a:rPr>
              <a:t>80  </a:t>
            </a:r>
            <a:r>
              <a:rPr lang="en-GB" dirty="0">
                <a:solidFill>
                  <a:srgbClr val="336699"/>
                </a:solidFill>
              </a:rPr>
              <a:t>/ 2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   = </a:t>
            </a:r>
            <a:r>
              <a:rPr lang="en-GB" dirty="0" smtClean="0">
                <a:solidFill>
                  <a:srgbClr val="336699"/>
                </a:solidFill>
              </a:rPr>
              <a:t>40 </a:t>
            </a:r>
            <a:r>
              <a:rPr lang="en-GB" dirty="0">
                <a:solidFill>
                  <a:srgbClr val="336699"/>
                </a:solidFill>
              </a:rPr>
              <a:t>ms</a:t>
            </a:r>
            <a:r>
              <a:rPr lang="en-GB" baseline="30000" dirty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lphaLcParenR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42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Vectors and Scalars – Review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Q.1. (continued)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c) Displacement = 20 km due North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  = s /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</a:t>
            </a:r>
            <a:r>
              <a:rPr lang="en-GB" dirty="0">
                <a:solidFill>
                  <a:srgbClr val="336699"/>
                </a:solidFill>
              </a:rPr>
              <a:t>= </a:t>
            </a:r>
            <a:r>
              <a:rPr lang="en-GB" dirty="0" smtClean="0">
                <a:solidFill>
                  <a:srgbClr val="336699"/>
                </a:solidFill>
              </a:rPr>
              <a:t>20 </a:t>
            </a:r>
            <a:r>
              <a:rPr lang="en-GB" dirty="0">
                <a:solidFill>
                  <a:srgbClr val="336699"/>
                </a:solidFill>
              </a:rPr>
              <a:t>/ </a:t>
            </a:r>
            <a:r>
              <a:rPr lang="en-GB" dirty="0" smtClean="0">
                <a:solidFill>
                  <a:srgbClr val="336699"/>
                </a:solidFill>
              </a:rPr>
              <a:t>2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= 10 kmh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 due North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79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– Review Solutions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336699"/>
                </a:solidFill>
              </a:rPr>
              <a:t>Q.2.</a:t>
            </a:r>
            <a:endParaRPr lang="fr-FR" b="1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336699"/>
                </a:solidFill>
              </a:rPr>
              <a:t>a) Distance </a:t>
            </a:r>
            <a:r>
              <a:rPr lang="fr-FR" dirty="0">
                <a:solidFill>
                  <a:srgbClr val="336699"/>
                </a:solidFill>
              </a:rPr>
              <a:t>= </a:t>
            </a:r>
            <a:r>
              <a:rPr lang="fr-FR" dirty="0" smtClean="0">
                <a:solidFill>
                  <a:srgbClr val="336699"/>
                </a:solidFill>
              </a:rPr>
              <a:t>200 </a:t>
            </a:r>
            <a:r>
              <a:rPr lang="fr-FR" dirty="0">
                <a:solidFill>
                  <a:srgbClr val="336699"/>
                </a:solidFill>
              </a:rPr>
              <a:t>+ </a:t>
            </a:r>
            <a:r>
              <a:rPr lang="fr-FR" dirty="0" smtClean="0">
                <a:solidFill>
                  <a:srgbClr val="336699"/>
                </a:solidFill>
              </a:rPr>
              <a:t>150 </a:t>
            </a:r>
            <a:r>
              <a:rPr lang="fr-FR" dirty="0">
                <a:solidFill>
                  <a:srgbClr val="336699"/>
                </a:solidFill>
              </a:rPr>
              <a:t>= </a:t>
            </a:r>
            <a:r>
              <a:rPr lang="fr-FR" dirty="0" smtClean="0">
                <a:solidFill>
                  <a:srgbClr val="336699"/>
                </a:solidFill>
              </a:rPr>
              <a:t>350 m</a:t>
            </a:r>
            <a:endParaRPr lang="fr-FR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336699"/>
                </a:solidFill>
              </a:rPr>
              <a:t>b)</a:t>
            </a:r>
          </a:p>
          <a:p>
            <a:pPr marL="0" indent="0">
              <a:buNone/>
            </a:pPr>
            <a:r>
              <a:rPr lang="fr-FR" dirty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fr-FR" dirty="0">
                <a:solidFill>
                  <a:srgbClr val="336699"/>
                </a:solidFill>
              </a:rPr>
              <a:t>v  = d / t</a:t>
            </a:r>
          </a:p>
          <a:p>
            <a:pPr marL="0" indent="0">
              <a:buNone/>
            </a:pPr>
            <a:r>
              <a:rPr lang="fr-FR" dirty="0">
                <a:solidFill>
                  <a:srgbClr val="336699"/>
                </a:solidFill>
              </a:rPr>
              <a:t>    = </a:t>
            </a:r>
            <a:r>
              <a:rPr lang="fr-FR" dirty="0" smtClean="0">
                <a:solidFill>
                  <a:srgbClr val="336699"/>
                </a:solidFill>
              </a:rPr>
              <a:t>350  </a:t>
            </a:r>
            <a:r>
              <a:rPr lang="fr-FR" dirty="0">
                <a:solidFill>
                  <a:srgbClr val="336699"/>
                </a:solidFill>
              </a:rPr>
              <a:t>/ </a:t>
            </a:r>
            <a:r>
              <a:rPr lang="fr-FR" dirty="0" smtClean="0">
                <a:solidFill>
                  <a:srgbClr val="336699"/>
                </a:solidFill>
              </a:rPr>
              <a:t>(10 x 60)</a:t>
            </a:r>
            <a:endParaRPr lang="fr-FR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336699"/>
                </a:solidFill>
              </a:rPr>
              <a:t>    = </a:t>
            </a:r>
            <a:r>
              <a:rPr lang="fr-FR" dirty="0" smtClean="0">
                <a:solidFill>
                  <a:srgbClr val="336699"/>
                </a:solidFill>
              </a:rPr>
              <a:t>0.58 </a:t>
            </a:r>
            <a:r>
              <a:rPr lang="fr-FR" dirty="0">
                <a:solidFill>
                  <a:srgbClr val="336699"/>
                </a:solidFill>
              </a:rPr>
              <a:t>ms</a:t>
            </a:r>
            <a:r>
              <a:rPr lang="fr-FR" baseline="30000" dirty="0">
                <a:solidFill>
                  <a:srgbClr val="336699"/>
                </a:solidFill>
              </a:rPr>
              <a:t>-1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1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– Review Solutions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 (continued)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Displacement uses Pythagoras(magnitude) and SOHCAHTOA(direction)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(Resultant)</a:t>
            </a:r>
            <a:r>
              <a:rPr lang="en-GB" baseline="30000" dirty="0">
                <a:solidFill>
                  <a:srgbClr val="336699"/>
                </a:solidFill>
              </a:rPr>
              <a:t>2</a:t>
            </a:r>
            <a:r>
              <a:rPr lang="en-GB" dirty="0">
                <a:solidFill>
                  <a:srgbClr val="336699"/>
                </a:solidFill>
              </a:rPr>
              <a:t> = </a:t>
            </a:r>
            <a:r>
              <a:rPr lang="en-GB" dirty="0" smtClean="0">
                <a:solidFill>
                  <a:srgbClr val="336699"/>
                </a:solidFill>
              </a:rPr>
              <a:t>(200)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+ </a:t>
            </a:r>
            <a:r>
              <a:rPr lang="en-GB" dirty="0" smtClean="0">
                <a:solidFill>
                  <a:srgbClr val="336699"/>
                </a:solidFill>
              </a:rPr>
              <a:t>(150)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endParaRPr lang="en-GB" baseline="300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Resultant = </a:t>
            </a:r>
            <a:r>
              <a:rPr lang="en-GB" dirty="0" smtClean="0">
                <a:solidFill>
                  <a:srgbClr val="336699"/>
                </a:solidFill>
              </a:rPr>
              <a:t>250 </a:t>
            </a:r>
            <a:r>
              <a:rPr lang="en-GB" dirty="0">
                <a:solidFill>
                  <a:srgbClr val="336699"/>
                </a:solidFill>
              </a:rPr>
              <a:t>m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Tan </a:t>
            </a:r>
            <a:r>
              <a:rPr lang="el-GR" dirty="0">
                <a:solidFill>
                  <a:srgbClr val="336699"/>
                </a:solidFill>
              </a:rPr>
              <a:t>Θ = </a:t>
            </a:r>
            <a:r>
              <a:rPr lang="en-GB" dirty="0" smtClean="0">
                <a:solidFill>
                  <a:srgbClr val="336699"/>
                </a:solidFill>
              </a:rPr>
              <a:t>15</a:t>
            </a:r>
            <a:r>
              <a:rPr lang="el-GR" dirty="0" smtClean="0">
                <a:solidFill>
                  <a:srgbClr val="336699"/>
                </a:solidFill>
              </a:rPr>
              <a:t>0 </a:t>
            </a:r>
            <a:r>
              <a:rPr lang="el-GR" dirty="0">
                <a:solidFill>
                  <a:srgbClr val="336699"/>
                </a:solidFill>
              </a:rPr>
              <a:t>/ </a:t>
            </a:r>
            <a:r>
              <a:rPr lang="en-GB" dirty="0" smtClean="0">
                <a:solidFill>
                  <a:srgbClr val="336699"/>
                </a:solidFill>
              </a:rPr>
              <a:t>20</a:t>
            </a:r>
            <a:r>
              <a:rPr lang="el-GR" dirty="0" smtClean="0">
                <a:solidFill>
                  <a:srgbClr val="336699"/>
                </a:solidFill>
              </a:rPr>
              <a:t>0</a:t>
            </a:r>
            <a:endParaRPr lang="el-GR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336699"/>
                </a:solidFill>
              </a:rPr>
              <a:t>Θ = </a:t>
            </a:r>
            <a:r>
              <a:rPr lang="en-GB" dirty="0" smtClean="0">
                <a:solidFill>
                  <a:srgbClr val="336699"/>
                </a:solidFill>
              </a:rPr>
              <a:t>37</a:t>
            </a:r>
            <a:r>
              <a:rPr lang="en-GB" baseline="30000" dirty="0" smtClean="0">
                <a:solidFill>
                  <a:srgbClr val="336699"/>
                </a:solidFill>
              </a:rPr>
              <a:t>o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(approx.)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Displacement = </a:t>
            </a:r>
            <a:r>
              <a:rPr lang="en-GB" dirty="0" smtClean="0">
                <a:solidFill>
                  <a:srgbClr val="336699"/>
                </a:solidFill>
              </a:rPr>
              <a:t>250 m </a:t>
            </a:r>
            <a:r>
              <a:rPr lang="en-GB" dirty="0">
                <a:solidFill>
                  <a:srgbClr val="336699"/>
                </a:solidFill>
              </a:rPr>
              <a:t>at </a:t>
            </a:r>
            <a:r>
              <a:rPr lang="en-GB" dirty="0" smtClean="0">
                <a:solidFill>
                  <a:srgbClr val="336699"/>
                </a:solidFill>
              </a:rPr>
              <a:t>323 </a:t>
            </a:r>
            <a:r>
              <a:rPr lang="en-GB" dirty="0">
                <a:solidFill>
                  <a:srgbClr val="336699"/>
                </a:solidFill>
              </a:rPr>
              <a:t>(Always quote bearing from due North)</a:t>
            </a:r>
          </a:p>
        </p:txBody>
      </p:sp>
    </p:spTree>
    <p:extLst>
      <p:ext uri="{BB962C8B-B14F-4D97-AF65-F5344CB8AC3E}">
        <p14:creationId xmlns:p14="http://schemas.microsoft.com/office/powerpoint/2010/main" val="64835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– </a:t>
            </a:r>
            <a:r>
              <a:rPr lang="en-GB" b="1" dirty="0">
                <a:solidFill>
                  <a:srgbClr val="336699"/>
                </a:solidFill>
              </a:rPr>
              <a:t>R</a:t>
            </a:r>
            <a:r>
              <a:rPr lang="en-GB" b="1" dirty="0" smtClean="0">
                <a:solidFill>
                  <a:srgbClr val="336699"/>
                </a:solidFill>
              </a:rPr>
              <a:t>eview Solutions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 (continued)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_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  = s /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</a:t>
            </a:r>
            <a:r>
              <a:rPr lang="en-GB" dirty="0">
                <a:solidFill>
                  <a:srgbClr val="336699"/>
                </a:solidFill>
              </a:rPr>
              <a:t>= </a:t>
            </a:r>
            <a:r>
              <a:rPr lang="en-GB" dirty="0" smtClean="0">
                <a:solidFill>
                  <a:srgbClr val="336699"/>
                </a:solidFill>
              </a:rPr>
              <a:t>250 </a:t>
            </a:r>
            <a:r>
              <a:rPr lang="en-GB" dirty="0">
                <a:solidFill>
                  <a:srgbClr val="336699"/>
                </a:solidFill>
              </a:rPr>
              <a:t>/ </a:t>
            </a:r>
            <a:r>
              <a:rPr lang="en-GB" dirty="0" smtClean="0">
                <a:solidFill>
                  <a:srgbClr val="336699"/>
                </a:solidFill>
              </a:rPr>
              <a:t>(10 x 60)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= 0.42 at 323 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52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</a:t>
            </a:r>
            <a:endParaRPr lang="en-GB" b="1" dirty="0">
              <a:solidFill>
                <a:srgbClr val="3366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514076"/>
              </p:ext>
            </p:extLst>
          </p:nvPr>
        </p:nvGraphicFramePr>
        <p:xfrm>
          <a:off x="838200" y="1825625"/>
          <a:ext cx="105156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Vector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Scalar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Acceleration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Distance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Displacement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Energy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Force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Mass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Velocity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Speed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Weight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Temperature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Time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Volume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16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Some of the common scalar quantities can be remembered using:</a:t>
            </a:r>
          </a:p>
          <a:p>
            <a:pPr marL="0" indent="0" algn="ctr">
              <a:buNone/>
            </a:pPr>
            <a:r>
              <a:rPr lang="en-GB" sz="4400" dirty="0" smtClean="0">
                <a:solidFill>
                  <a:srgbClr val="336699"/>
                </a:solidFill>
              </a:rPr>
              <a:t>S.T.D.M.E.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</a:t>
            </a:r>
            <a:r>
              <a:rPr lang="en-GB" dirty="0" smtClean="0">
                <a:solidFill>
                  <a:srgbClr val="336699"/>
                </a:solidFill>
              </a:rPr>
              <a:t>here,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 = Speed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 = Time (or Temperature)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 = Distance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M = Mass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E = Energy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Distance 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336699"/>
                </a:solidFill>
              </a:rPr>
              <a:t>Distance</a:t>
            </a:r>
            <a:r>
              <a:rPr lang="en-GB" sz="4000" dirty="0" smtClean="0">
                <a:solidFill>
                  <a:srgbClr val="336699"/>
                </a:solidFill>
              </a:rPr>
              <a:t> is a </a:t>
            </a:r>
            <a:r>
              <a:rPr lang="en-GB" sz="4000" b="1" dirty="0" smtClean="0">
                <a:solidFill>
                  <a:srgbClr val="336699"/>
                </a:solidFill>
              </a:rPr>
              <a:t>scalar</a:t>
            </a:r>
            <a:r>
              <a:rPr lang="en-GB" sz="4000" dirty="0" smtClean="0">
                <a:solidFill>
                  <a:srgbClr val="336699"/>
                </a:solidFill>
              </a:rPr>
              <a:t> quantity.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The symbol for distance is “</a:t>
            </a:r>
            <a:r>
              <a:rPr lang="en-GB" sz="4000" b="1" dirty="0" smtClean="0">
                <a:solidFill>
                  <a:srgbClr val="336699"/>
                </a:solidFill>
              </a:rPr>
              <a:t>d</a:t>
            </a:r>
            <a:r>
              <a:rPr lang="en-GB" sz="4000" dirty="0" smtClean="0">
                <a:solidFill>
                  <a:srgbClr val="336699"/>
                </a:solidFill>
              </a:rPr>
              <a:t>”.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A distance is defined by </a:t>
            </a:r>
            <a:r>
              <a:rPr lang="en-GB" sz="4000" b="1" dirty="0" smtClean="0">
                <a:solidFill>
                  <a:srgbClr val="336699"/>
                </a:solidFill>
              </a:rPr>
              <a:t>magnitude only</a:t>
            </a:r>
            <a:r>
              <a:rPr lang="en-GB" sz="4000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Distances are found by carrying out simple additions.</a:t>
            </a:r>
          </a:p>
        </p:txBody>
      </p:sp>
    </p:spTree>
    <p:extLst>
      <p:ext uri="{BB962C8B-B14F-4D97-AF65-F5344CB8AC3E}">
        <p14:creationId xmlns:p14="http://schemas.microsoft.com/office/powerpoint/2010/main" val="35036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Vectors and Scalars - Displacement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336699"/>
                </a:solidFill>
              </a:rPr>
              <a:t>Displacement is the direct distance travelled in a stated direction from a starting point.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336699"/>
                </a:solidFill>
              </a:rPr>
              <a:t>Displacement</a:t>
            </a:r>
            <a:r>
              <a:rPr lang="en-GB" sz="4000" dirty="0" smtClean="0">
                <a:solidFill>
                  <a:srgbClr val="336699"/>
                </a:solidFill>
              </a:rPr>
              <a:t> is a </a:t>
            </a:r>
            <a:r>
              <a:rPr lang="en-GB" sz="4000" b="1" dirty="0" smtClean="0">
                <a:solidFill>
                  <a:srgbClr val="336699"/>
                </a:solidFill>
              </a:rPr>
              <a:t>vector</a:t>
            </a:r>
            <a:r>
              <a:rPr lang="en-GB" sz="4000" dirty="0" smtClean="0">
                <a:solidFill>
                  <a:srgbClr val="336699"/>
                </a:solidFill>
              </a:rPr>
              <a:t> quantity.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The symbol for displacement is “</a:t>
            </a:r>
            <a:r>
              <a:rPr lang="en-GB" sz="4000" b="1" dirty="0" smtClean="0">
                <a:solidFill>
                  <a:srgbClr val="336699"/>
                </a:solidFill>
              </a:rPr>
              <a:t>s</a:t>
            </a:r>
            <a:r>
              <a:rPr lang="en-GB" sz="4000" dirty="0" smtClean="0">
                <a:solidFill>
                  <a:srgbClr val="336699"/>
                </a:solidFill>
              </a:rPr>
              <a:t>”.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A displacement needs to be defined by a </a:t>
            </a:r>
            <a:r>
              <a:rPr lang="en-GB" sz="4000" b="1" dirty="0" smtClean="0">
                <a:solidFill>
                  <a:srgbClr val="336699"/>
                </a:solidFill>
              </a:rPr>
              <a:t>magnitude and a direction.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Displacements are usually found using </a:t>
            </a:r>
            <a:r>
              <a:rPr lang="en-GB" sz="4000" b="1" dirty="0" smtClean="0">
                <a:solidFill>
                  <a:srgbClr val="336699"/>
                </a:solidFill>
              </a:rPr>
              <a:t>SOHCAHTOA</a:t>
            </a:r>
            <a:r>
              <a:rPr lang="en-GB" sz="4000" dirty="0" smtClean="0">
                <a:solidFill>
                  <a:srgbClr val="336699"/>
                </a:solidFill>
              </a:rPr>
              <a:t> and </a:t>
            </a:r>
            <a:r>
              <a:rPr lang="en-GB" sz="4000" b="1" dirty="0" smtClean="0">
                <a:solidFill>
                  <a:srgbClr val="336699"/>
                </a:solidFill>
              </a:rPr>
              <a:t>Pythagoras</a:t>
            </a:r>
            <a:r>
              <a:rPr lang="en-GB" sz="4000" dirty="0" smtClean="0">
                <a:solidFill>
                  <a:srgbClr val="336699"/>
                </a:solidFill>
              </a:rPr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16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336699"/>
                </a:solidFill>
              </a:rPr>
              <a:t>Vectors and Scalars - Distance and Displacement</a:t>
            </a:r>
            <a:endParaRPr lang="en-GB" sz="4000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car travels 40 km due North, then 10 km due South. Calculate the car’s distance travelled and displacement.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Distance = 40 + 10 = 50 km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Displacement is direct </a:t>
            </a:r>
            <a:r>
              <a:rPr lang="en-GB" dirty="0">
                <a:solidFill>
                  <a:srgbClr val="336699"/>
                </a:solidFill>
              </a:rPr>
              <a:t>distance travelled in a stated direction from a starting </a:t>
            </a:r>
            <a:r>
              <a:rPr lang="en-GB" dirty="0" smtClean="0">
                <a:solidFill>
                  <a:srgbClr val="336699"/>
                </a:solidFill>
              </a:rPr>
              <a:t>point.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Displacement = 30 km due North (of starting point)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07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374" y="4068147"/>
            <a:ext cx="3574161" cy="2053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336699"/>
                </a:solidFill>
              </a:rPr>
              <a:t>Vectors and Scalars - Distance and Displacement</a:t>
            </a:r>
            <a:endParaRPr lang="en-GB" sz="4000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986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boat is rowed 5 km due North, then 12 km due East. Calculate the boat’s distance travelled and displacement.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 </a:t>
            </a:r>
            <a:r>
              <a:rPr lang="en-GB" dirty="0" smtClean="0">
                <a:solidFill>
                  <a:srgbClr val="336699"/>
                </a:solidFill>
              </a:rPr>
              <a:t>– Draw a “vector triangle” before doing calculations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12 km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               </a:t>
            </a:r>
            <a:r>
              <a:rPr lang="en-GB" dirty="0" smtClean="0">
                <a:solidFill>
                  <a:srgbClr val="336699"/>
                </a:solidFill>
              </a:rPr>
              <a:t>5 km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</a:t>
            </a:r>
            <a:r>
              <a:rPr lang="el-GR" dirty="0" smtClean="0">
                <a:solidFill>
                  <a:srgbClr val="336699"/>
                </a:solidFill>
              </a:rPr>
              <a:t>Θ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9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1742</Words>
  <Application>Microsoft Office PowerPoint</Application>
  <PresentationFormat>Widescreen</PresentationFormat>
  <Paragraphs>343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S3/S4 Physics</vt:lpstr>
      <vt:lpstr>Vectors and Scalars</vt:lpstr>
      <vt:lpstr>Vectors and Scalars</vt:lpstr>
      <vt:lpstr>Vectors and Scalars</vt:lpstr>
      <vt:lpstr>Vectors and Scalars</vt:lpstr>
      <vt:lpstr>Vectors and Scalars - Distance </vt:lpstr>
      <vt:lpstr>Vectors and Scalars - Displacement</vt:lpstr>
      <vt:lpstr>Vectors and Scalars - Distance and Displacement</vt:lpstr>
      <vt:lpstr>Vectors and Scalars - Distance and Displacement</vt:lpstr>
      <vt:lpstr>Vectors and Scalars - Distance and Displacement</vt:lpstr>
      <vt:lpstr>Vectors and Scalars - Distance and Displacement</vt:lpstr>
      <vt:lpstr>Vectors and Scalars - Distance and Displacement</vt:lpstr>
      <vt:lpstr>Vectors and Scalars - Speed</vt:lpstr>
      <vt:lpstr>Vectors and Scalars - Speed</vt:lpstr>
      <vt:lpstr>Vectors and Scalars - Speed</vt:lpstr>
      <vt:lpstr>Vectors and Scalars - Speed</vt:lpstr>
      <vt:lpstr>Vectors and Scalars - Speed</vt:lpstr>
      <vt:lpstr>Vectors and Scalars - Speed</vt:lpstr>
      <vt:lpstr>Vectors and Scalars - Speed</vt:lpstr>
      <vt:lpstr>Vectors and Scalars - Speed</vt:lpstr>
      <vt:lpstr>Vectors and Scalars - Speed</vt:lpstr>
      <vt:lpstr>Vectors and Scalars - Speed</vt:lpstr>
      <vt:lpstr>Vectors and Scalars - Speed</vt:lpstr>
      <vt:lpstr>Vectors and Scalars - Velocity</vt:lpstr>
      <vt:lpstr>Vectors and Scalars - Velocity</vt:lpstr>
      <vt:lpstr>Vectors and Scalars - Velocity</vt:lpstr>
      <vt:lpstr>Vectors and Scalars - Velocity</vt:lpstr>
      <vt:lpstr>Vectors and Scalars - Velocity</vt:lpstr>
      <vt:lpstr>Vectors and Scalars - Velocity</vt:lpstr>
      <vt:lpstr>Vectors and Scalars - Velocity</vt:lpstr>
      <vt:lpstr>Vectors and Scalars - Velocity</vt:lpstr>
      <vt:lpstr>Vectors and Scalars – Review Questions</vt:lpstr>
      <vt:lpstr>Vectors and Scalars – Review Questions</vt:lpstr>
      <vt:lpstr>Vectors and Scalars – Review Solutions</vt:lpstr>
      <vt:lpstr>Vectors and Scalars – Review Solutions</vt:lpstr>
      <vt:lpstr>Vectors and Scalars – Review Solutions</vt:lpstr>
      <vt:lpstr>Vectors and Scalars – Review Solutions</vt:lpstr>
      <vt:lpstr>Vectors and Scalars – Review Solutions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Physics</dc:title>
  <dc:creator>Ian Downie</dc:creator>
  <cp:lastModifiedBy>Ian Downie</cp:lastModifiedBy>
  <cp:revision>30</cp:revision>
  <dcterms:created xsi:type="dcterms:W3CDTF">2015-07-28T14:35:10Z</dcterms:created>
  <dcterms:modified xsi:type="dcterms:W3CDTF">2020-07-14T14:08:47Z</dcterms:modified>
</cp:coreProperties>
</file>