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9" r:id="rId12"/>
    <p:sldId id="260" r:id="rId13"/>
    <p:sldId id="270" r:id="rId14"/>
    <p:sldId id="271" r:id="rId15"/>
    <p:sldId id="272" r:id="rId16"/>
    <p:sldId id="25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0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3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6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0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2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0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6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2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D809F-F9C5-4666-A1B0-31A8DDA4A3C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20B3-80B9-4DB1-8B2E-6856FFA23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27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Velocity-time Graphs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0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-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velocity-time graph for an object is shown below. Calculate</a:t>
            </a: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the displacement after </a:t>
            </a:r>
            <a:r>
              <a:rPr lang="en-GB" dirty="0" smtClean="0">
                <a:solidFill>
                  <a:srgbClr val="336699"/>
                </a:solidFill>
              </a:rPr>
              <a:t>4 seconds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290" y="3134611"/>
            <a:ext cx="4794599" cy="295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3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-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Displacement = area under graph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= (area of rectangle) + (area of triangle)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= (4 x 2) + (½ x 4 x 4)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= (8) + (8)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= 16 m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velocity-time graph for a dropped ball, which bounces several times is shown below. Explain the motion of the ball between: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O and P          b) Q and R          c) R and 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11" y="4001294"/>
            <a:ext cx="51530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O and P – ball accelerates towards ground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Q and R –  Q ball leaves ground; R ball at highest point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R and S – ball accelerates towards ground again 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balloon’s speed-time graph is shown below. Calculate the height of the balloon after 100 s.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863" y="3147022"/>
            <a:ext cx="8248358" cy="30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4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The velocity-time graph for a boat’s motion during a rowing event is shown below. Calculate the boat’s displacement during the event.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velocity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(ms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                                                                                                           time (s)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243" y="2710910"/>
            <a:ext cx="7380351" cy="30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6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Explain which of the following graphs represents a ball being thrown into the air and returning to the thrower’s hand.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           Graph A                                             Graph B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91" y="3841588"/>
            <a:ext cx="3314700" cy="208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196" y="3841588"/>
            <a:ext cx="33051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Review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000" b="1" dirty="0" smtClean="0">
                <a:solidFill>
                  <a:srgbClr val="336699"/>
                </a:solidFill>
              </a:rPr>
              <a:t>Q.1</a:t>
            </a:r>
            <a:r>
              <a:rPr lang="en-GB" sz="5000" dirty="0" smtClean="0">
                <a:solidFill>
                  <a:srgbClr val="336699"/>
                </a:solidFill>
              </a:rPr>
              <a:t>. Distance </a:t>
            </a:r>
            <a:r>
              <a:rPr lang="en-GB" sz="5000" dirty="0">
                <a:solidFill>
                  <a:srgbClr val="336699"/>
                </a:solidFill>
              </a:rPr>
              <a:t>= area under graph</a:t>
            </a: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       d </a:t>
            </a:r>
            <a:r>
              <a:rPr lang="en-GB" sz="5000" dirty="0">
                <a:solidFill>
                  <a:srgbClr val="336699"/>
                </a:solidFill>
              </a:rPr>
              <a:t>= </a:t>
            </a:r>
            <a:r>
              <a:rPr lang="en-GB" sz="5000" dirty="0" smtClean="0">
                <a:solidFill>
                  <a:srgbClr val="336699"/>
                </a:solidFill>
              </a:rPr>
              <a:t>(½ </a:t>
            </a:r>
            <a:r>
              <a:rPr lang="en-GB" sz="5000" dirty="0">
                <a:solidFill>
                  <a:srgbClr val="336699"/>
                </a:solidFill>
              </a:rPr>
              <a:t>x 6</a:t>
            </a:r>
            <a:r>
              <a:rPr lang="en-GB" sz="5000" dirty="0" smtClean="0">
                <a:solidFill>
                  <a:srgbClr val="336699"/>
                </a:solidFill>
              </a:rPr>
              <a:t>0 </a:t>
            </a:r>
            <a:r>
              <a:rPr lang="en-GB" sz="5000" dirty="0">
                <a:solidFill>
                  <a:srgbClr val="336699"/>
                </a:solidFill>
              </a:rPr>
              <a:t>x 6</a:t>
            </a:r>
            <a:r>
              <a:rPr lang="en-GB" sz="5000" dirty="0" smtClean="0">
                <a:solidFill>
                  <a:srgbClr val="336699"/>
                </a:solidFill>
              </a:rPr>
              <a:t>) + (40 x 6)</a:t>
            </a:r>
            <a:endParaRPr lang="en-GB" sz="5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       d </a:t>
            </a:r>
            <a:r>
              <a:rPr lang="en-GB" sz="5000" dirty="0">
                <a:solidFill>
                  <a:srgbClr val="336699"/>
                </a:solidFill>
              </a:rPr>
              <a:t>= </a:t>
            </a:r>
            <a:r>
              <a:rPr lang="en-GB" sz="5000" dirty="0" smtClean="0">
                <a:solidFill>
                  <a:srgbClr val="336699"/>
                </a:solidFill>
              </a:rPr>
              <a:t>420 m</a:t>
            </a:r>
          </a:p>
          <a:p>
            <a:pPr marL="0" indent="0">
              <a:buNone/>
            </a:pPr>
            <a:endParaRPr lang="en-GB" sz="4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5000" b="1" dirty="0" smtClean="0">
                <a:solidFill>
                  <a:srgbClr val="336699"/>
                </a:solidFill>
              </a:rPr>
              <a:t>Q.2.</a:t>
            </a:r>
            <a:r>
              <a:rPr lang="en-GB" sz="5000" dirty="0" smtClean="0">
                <a:solidFill>
                  <a:srgbClr val="336699"/>
                </a:solidFill>
              </a:rPr>
              <a:t> Displacement </a:t>
            </a:r>
            <a:r>
              <a:rPr lang="en-GB" sz="5000" dirty="0">
                <a:solidFill>
                  <a:srgbClr val="336699"/>
                </a:solidFill>
              </a:rPr>
              <a:t>= area under graph</a:t>
            </a: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       s </a:t>
            </a:r>
            <a:r>
              <a:rPr lang="en-GB" sz="5000" dirty="0">
                <a:solidFill>
                  <a:srgbClr val="336699"/>
                </a:solidFill>
              </a:rPr>
              <a:t>= </a:t>
            </a:r>
            <a:r>
              <a:rPr lang="en-GB" sz="5000" dirty="0" smtClean="0">
                <a:solidFill>
                  <a:srgbClr val="336699"/>
                </a:solidFill>
              </a:rPr>
              <a:t>(½ </a:t>
            </a:r>
            <a:r>
              <a:rPr lang="en-GB" sz="5000" dirty="0">
                <a:solidFill>
                  <a:srgbClr val="336699"/>
                </a:solidFill>
              </a:rPr>
              <a:t>x </a:t>
            </a:r>
            <a:r>
              <a:rPr lang="en-GB" sz="5000" dirty="0" smtClean="0">
                <a:solidFill>
                  <a:srgbClr val="336699"/>
                </a:solidFill>
              </a:rPr>
              <a:t>25 </a:t>
            </a:r>
            <a:r>
              <a:rPr lang="en-GB" sz="5000" dirty="0">
                <a:solidFill>
                  <a:srgbClr val="336699"/>
                </a:solidFill>
              </a:rPr>
              <a:t>x </a:t>
            </a:r>
            <a:r>
              <a:rPr lang="en-GB" sz="5000" dirty="0" smtClean="0">
                <a:solidFill>
                  <a:srgbClr val="336699"/>
                </a:solidFill>
              </a:rPr>
              <a:t>4.8) + (425 x 4.8) </a:t>
            </a:r>
            <a:r>
              <a:rPr lang="en-GB" sz="5000" dirty="0">
                <a:solidFill>
                  <a:srgbClr val="336699"/>
                </a:solidFill>
              </a:rPr>
              <a:t>+  (½ x </a:t>
            </a:r>
            <a:r>
              <a:rPr lang="en-GB" sz="5000" dirty="0" smtClean="0">
                <a:solidFill>
                  <a:srgbClr val="336699"/>
                </a:solidFill>
              </a:rPr>
              <a:t>60 </a:t>
            </a:r>
            <a:r>
              <a:rPr lang="en-GB" sz="5000" dirty="0">
                <a:solidFill>
                  <a:srgbClr val="336699"/>
                </a:solidFill>
              </a:rPr>
              <a:t>x 4.8) </a:t>
            </a: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       s </a:t>
            </a:r>
            <a:r>
              <a:rPr lang="en-GB" sz="5000" dirty="0">
                <a:solidFill>
                  <a:srgbClr val="336699"/>
                </a:solidFill>
              </a:rPr>
              <a:t>= </a:t>
            </a:r>
            <a:r>
              <a:rPr lang="en-GB" sz="5000" dirty="0" smtClean="0">
                <a:solidFill>
                  <a:srgbClr val="336699"/>
                </a:solidFill>
              </a:rPr>
              <a:t>(60) </a:t>
            </a:r>
            <a:r>
              <a:rPr lang="en-GB" sz="5000" dirty="0">
                <a:solidFill>
                  <a:srgbClr val="336699"/>
                </a:solidFill>
              </a:rPr>
              <a:t>+ </a:t>
            </a:r>
            <a:r>
              <a:rPr lang="en-GB" sz="5000" dirty="0" smtClean="0">
                <a:solidFill>
                  <a:srgbClr val="336699"/>
                </a:solidFill>
              </a:rPr>
              <a:t>(2040) + (144)</a:t>
            </a:r>
            <a:endParaRPr lang="en-GB" sz="5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       s </a:t>
            </a:r>
            <a:r>
              <a:rPr lang="en-GB" sz="5000" dirty="0">
                <a:solidFill>
                  <a:srgbClr val="336699"/>
                </a:solidFill>
              </a:rPr>
              <a:t>= </a:t>
            </a:r>
            <a:r>
              <a:rPr lang="en-GB" sz="5000" dirty="0" smtClean="0">
                <a:solidFill>
                  <a:srgbClr val="336699"/>
                </a:solidFill>
              </a:rPr>
              <a:t>2244 m</a:t>
            </a:r>
          </a:p>
          <a:p>
            <a:pPr marL="0" indent="0">
              <a:buNone/>
            </a:pPr>
            <a:endParaRPr lang="en-GB" sz="4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5000" b="1" dirty="0" smtClean="0">
                <a:solidFill>
                  <a:srgbClr val="336699"/>
                </a:solidFill>
              </a:rPr>
              <a:t>Q.3.</a:t>
            </a:r>
            <a:r>
              <a:rPr lang="en-GB" sz="5000" dirty="0" smtClean="0">
                <a:solidFill>
                  <a:srgbClr val="336699"/>
                </a:solidFill>
              </a:rPr>
              <a:t> Graph A.</a:t>
            </a:r>
          </a:p>
          <a:p>
            <a:pPr marL="0" indent="0">
              <a:buNone/>
            </a:pPr>
            <a:r>
              <a:rPr lang="en-GB" sz="5000" dirty="0" smtClean="0">
                <a:solidFill>
                  <a:srgbClr val="336699"/>
                </a:solidFill>
              </a:rPr>
              <a:t> Graph B cannot be for a thrown object as it starts from zero on the velocity axis.</a:t>
            </a:r>
            <a:endParaRPr lang="en-GB" sz="5000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33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velocity-time graph (or speed-time graph) is a useful way to describe the motion of an object.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shape of the graph can show you if the object… 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is speeding up (acceleration)</a:t>
            </a:r>
          </a:p>
          <a:p>
            <a:r>
              <a:rPr lang="en-GB" dirty="0">
                <a:solidFill>
                  <a:srgbClr val="336699"/>
                </a:solidFill>
              </a:rPr>
              <a:t>i</a:t>
            </a:r>
            <a:r>
              <a:rPr lang="en-GB" dirty="0" smtClean="0">
                <a:solidFill>
                  <a:srgbClr val="336699"/>
                </a:solidFill>
              </a:rPr>
              <a:t>s slowing down (deceleration)</a:t>
            </a:r>
          </a:p>
          <a:p>
            <a:r>
              <a:rPr lang="en-GB" dirty="0">
                <a:solidFill>
                  <a:srgbClr val="336699"/>
                </a:solidFill>
              </a:rPr>
              <a:t>h</a:t>
            </a:r>
            <a:r>
              <a:rPr lang="en-GB" dirty="0" smtClean="0">
                <a:solidFill>
                  <a:srgbClr val="336699"/>
                </a:solidFill>
              </a:rPr>
              <a:t>as a constant velocity (speed)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94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Velocity-time </a:t>
            </a:r>
            <a:r>
              <a:rPr lang="en-GB" dirty="0">
                <a:solidFill>
                  <a:srgbClr val="336699"/>
                </a:solidFill>
              </a:rPr>
              <a:t>G</a:t>
            </a:r>
            <a:r>
              <a:rPr lang="en-GB" dirty="0" smtClean="0">
                <a:solidFill>
                  <a:srgbClr val="336699"/>
                </a:solidFill>
              </a:rPr>
              <a:t>raphs – Speeding Up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639" y="2283419"/>
            <a:ext cx="6059424" cy="342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7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Slowing Down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566" y="1988719"/>
            <a:ext cx="55149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– Constant Velocity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3919" y="1816342"/>
            <a:ext cx="5654135" cy="4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These are the only 3 shapes you need to remember…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r>
              <a:rPr lang="en-GB" b="1" dirty="0" smtClean="0">
                <a:solidFill>
                  <a:srgbClr val="336699"/>
                </a:solidFill>
              </a:rPr>
              <a:t>Upwards</a:t>
            </a:r>
            <a:r>
              <a:rPr lang="en-GB" dirty="0" smtClean="0">
                <a:solidFill>
                  <a:srgbClr val="336699"/>
                </a:solidFill>
              </a:rPr>
              <a:t> slope means </a:t>
            </a:r>
            <a:r>
              <a:rPr lang="en-GB" b="1" dirty="0" smtClean="0">
                <a:solidFill>
                  <a:srgbClr val="336699"/>
                </a:solidFill>
              </a:rPr>
              <a:t>acceleration</a:t>
            </a:r>
          </a:p>
          <a:p>
            <a:endParaRPr lang="en-GB" dirty="0" smtClean="0">
              <a:solidFill>
                <a:srgbClr val="336699"/>
              </a:solidFill>
            </a:endParaRPr>
          </a:p>
          <a:p>
            <a:r>
              <a:rPr lang="en-GB" b="1" dirty="0" smtClean="0">
                <a:solidFill>
                  <a:srgbClr val="336699"/>
                </a:solidFill>
              </a:rPr>
              <a:t>Downward</a:t>
            </a:r>
            <a:r>
              <a:rPr lang="en-GB" dirty="0" smtClean="0">
                <a:solidFill>
                  <a:srgbClr val="336699"/>
                </a:solidFill>
              </a:rPr>
              <a:t> slope means </a:t>
            </a:r>
            <a:r>
              <a:rPr lang="en-GB" b="1" dirty="0" smtClean="0">
                <a:solidFill>
                  <a:srgbClr val="336699"/>
                </a:solidFill>
              </a:rPr>
              <a:t>deceleration</a:t>
            </a:r>
          </a:p>
          <a:p>
            <a:endParaRPr lang="en-GB" dirty="0" smtClean="0">
              <a:solidFill>
                <a:srgbClr val="336699"/>
              </a:solidFill>
            </a:endParaRPr>
          </a:p>
          <a:p>
            <a:r>
              <a:rPr lang="en-GB" b="1" dirty="0" smtClean="0">
                <a:solidFill>
                  <a:srgbClr val="336699"/>
                </a:solidFill>
              </a:rPr>
              <a:t>Horizontal</a:t>
            </a:r>
            <a:r>
              <a:rPr lang="en-GB" dirty="0" smtClean="0">
                <a:solidFill>
                  <a:srgbClr val="336699"/>
                </a:solidFill>
              </a:rPr>
              <a:t> line means </a:t>
            </a:r>
            <a:r>
              <a:rPr lang="en-GB" b="1" dirty="0" smtClean="0">
                <a:solidFill>
                  <a:srgbClr val="336699"/>
                </a:solidFill>
              </a:rPr>
              <a:t>constant velocity (speed)</a:t>
            </a:r>
            <a:endParaRPr lang="en-GB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5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-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Velocity (speed) – time graphs are also useful as they allow you to calculate the displacement (distance) for a journey.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 do this you need to find the area under the graph.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3" y="3135086"/>
            <a:ext cx="9367934" cy="304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-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The speed-time graph for an object is shown below.</a:t>
            </a:r>
          </a:p>
          <a:p>
            <a:pPr marL="0" indent="0">
              <a:buNone/>
            </a:pPr>
            <a:endParaRPr lang="en-GB" sz="2400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Calculate the distance travelled by the object in 3.0 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522" y="2580802"/>
            <a:ext cx="5570376" cy="302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Velocity-time Graphs -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Distance = area under graph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(area of rectangle) + (area of triangle)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(0.5 x 30) + (½ x 2.5 x 30)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(15) + (37.5)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52.5 m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570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S3/S4 Physics</vt:lpstr>
      <vt:lpstr>Velocity-time Graphs</vt:lpstr>
      <vt:lpstr>Velocity-time Graphs – Speeding Up</vt:lpstr>
      <vt:lpstr>Velocity-time Graphs – Slowing Down</vt:lpstr>
      <vt:lpstr>Velocity-time Graphs – Constant Velocity</vt:lpstr>
      <vt:lpstr>Velocity-time Graphs</vt:lpstr>
      <vt:lpstr>Velocity-time Graphs - Calculations</vt:lpstr>
      <vt:lpstr>Velocity-time Graphs - Calculations</vt:lpstr>
      <vt:lpstr>Velocity-time Graphs - Calculations</vt:lpstr>
      <vt:lpstr>Velocity-time Graphs - Calculations</vt:lpstr>
      <vt:lpstr>Velocity-time Graphs - Calculations</vt:lpstr>
      <vt:lpstr>Velocity-time Graphs</vt:lpstr>
      <vt:lpstr>Velocity-time Graphs</vt:lpstr>
      <vt:lpstr>Velocity-time Graphs – Review Questions</vt:lpstr>
      <vt:lpstr>Velocity-time Graphs – Review Questions</vt:lpstr>
      <vt:lpstr>Velocity-time Graphs – Review Questions</vt:lpstr>
      <vt:lpstr>Velocity-time Graphs – Review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14</cp:revision>
  <dcterms:created xsi:type="dcterms:W3CDTF">2015-07-28T18:05:56Z</dcterms:created>
  <dcterms:modified xsi:type="dcterms:W3CDTF">2020-07-15T09:41:17Z</dcterms:modified>
</cp:coreProperties>
</file>