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7" r:id="rId13"/>
    <p:sldId id="318" r:id="rId14"/>
    <p:sldId id="319" r:id="rId15"/>
    <p:sldId id="320" r:id="rId16"/>
    <p:sldId id="331" r:id="rId17"/>
    <p:sldId id="321" r:id="rId18"/>
    <p:sldId id="332" r:id="rId19"/>
    <p:sldId id="322" r:id="rId20"/>
    <p:sldId id="333" r:id="rId21"/>
    <p:sldId id="323" r:id="rId22"/>
    <p:sldId id="324" r:id="rId23"/>
    <p:sldId id="336" r:id="rId24"/>
    <p:sldId id="325" r:id="rId25"/>
    <p:sldId id="326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1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2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0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0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3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9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8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4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F3D0-6940-4C46-BCEE-FAF71DC8D0D9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1510-D3C4-4445-87F1-A1AFE534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Weight is a force. 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weight of an object always </a:t>
            </a:r>
            <a:r>
              <a:rPr lang="en-GB" b="1" dirty="0">
                <a:solidFill>
                  <a:srgbClr val="336699"/>
                </a:solidFill>
              </a:rPr>
              <a:t>acts downwards</a:t>
            </a:r>
            <a:r>
              <a:rPr lang="en-GB" dirty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Weight is measured in </a:t>
            </a:r>
            <a:r>
              <a:rPr lang="en-GB" dirty="0" err="1">
                <a:solidFill>
                  <a:srgbClr val="336699"/>
                </a:solidFill>
              </a:rPr>
              <a:t>Newtons</a:t>
            </a:r>
            <a:r>
              <a:rPr lang="en-GB" dirty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</a:t>
            </a:r>
            <a:r>
              <a:rPr lang="en-GB" b="1" dirty="0">
                <a:solidFill>
                  <a:srgbClr val="336699"/>
                </a:solidFill>
              </a:rPr>
              <a:t>weight</a:t>
            </a:r>
            <a:r>
              <a:rPr lang="en-GB" dirty="0">
                <a:solidFill>
                  <a:srgbClr val="336699"/>
                </a:solidFill>
              </a:rPr>
              <a:t> of an object </a:t>
            </a:r>
            <a:r>
              <a:rPr lang="en-GB" b="1" dirty="0">
                <a:solidFill>
                  <a:srgbClr val="336699"/>
                </a:solidFill>
              </a:rPr>
              <a:t>can change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Ross wins a trip to the Moon which has a gfs of 1.6 Nkg</a:t>
            </a:r>
            <a:r>
              <a:rPr lang="en-GB" baseline="30000" dirty="0">
                <a:solidFill>
                  <a:srgbClr val="336699"/>
                </a:solidFill>
              </a:rPr>
              <a:t>-1</a:t>
            </a:r>
            <a:r>
              <a:rPr lang="en-GB" dirty="0">
                <a:solidFill>
                  <a:srgbClr val="336699"/>
                </a:solidFill>
              </a:rPr>
              <a:t>. His weight on the moon is 72 N.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a) </a:t>
            </a:r>
            <a:r>
              <a:rPr lang="en-GB" dirty="0">
                <a:solidFill>
                  <a:srgbClr val="336699"/>
                </a:solidFill>
              </a:rPr>
              <a:t>Calculate his mass on the moon.            </a:t>
            </a:r>
            <a:r>
              <a:rPr lang="en-GB" b="1" dirty="0">
                <a:solidFill>
                  <a:srgbClr val="336699"/>
                </a:solidFill>
              </a:rPr>
              <a:t>b)</a:t>
            </a:r>
            <a:r>
              <a:rPr lang="en-GB" dirty="0">
                <a:solidFill>
                  <a:srgbClr val="336699"/>
                </a:solidFill>
              </a:rPr>
              <a:t> State his mass on Earth.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Three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Mr Downie takes a trip to space but crash lands his spaceship. Mr </a:t>
            </a:r>
            <a:r>
              <a:rPr lang="en-GB" dirty="0" err="1">
                <a:solidFill>
                  <a:srgbClr val="336699"/>
                </a:solidFill>
              </a:rPr>
              <a:t>Downie’s</a:t>
            </a:r>
            <a:r>
              <a:rPr lang="en-GB" dirty="0">
                <a:solidFill>
                  <a:srgbClr val="336699"/>
                </a:solidFill>
              </a:rPr>
              <a:t> mass on Earth is 65 kg and his weight when he crashes is 715 N. Determine on which planet he crashes.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Solution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6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Free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When an object is falling freely due to the force of gravity.</a:t>
            </a:r>
          </a:p>
          <a:p>
            <a:pPr marL="0" indent="0" algn="ctr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15" y="2680590"/>
            <a:ext cx="6155473" cy="33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Terminal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constant velocity created when the driving force is balanced by the frictional force.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94" y="2772588"/>
            <a:ext cx="6289286" cy="32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graph on the next slide shows how the velocity of a parachutist varies with time from the start of the jump until they reach the ground. Explain each section of the graph using Newton’s Laws of Motion.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Your explanation should include the terms:</a:t>
            </a:r>
          </a:p>
          <a:p>
            <a:r>
              <a:rPr lang="en-GB" dirty="0">
                <a:solidFill>
                  <a:srgbClr val="336699"/>
                </a:solidFill>
              </a:rPr>
              <a:t>Balanced</a:t>
            </a:r>
          </a:p>
          <a:p>
            <a:r>
              <a:rPr lang="en-GB" dirty="0">
                <a:solidFill>
                  <a:srgbClr val="336699"/>
                </a:solidFill>
              </a:rPr>
              <a:t>Unbalanced</a:t>
            </a:r>
          </a:p>
          <a:p>
            <a:r>
              <a:rPr lang="en-GB" dirty="0">
                <a:solidFill>
                  <a:srgbClr val="336699"/>
                </a:solidFill>
              </a:rPr>
              <a:t>Free Fall</a:t>
            </a:r>
          </a:p>
          <a:p>
            <a:r>
              <a:rPr lang="en-GB" dirty="0">
                <a:solidFill>
                  <a:srgbClr val="336699"/>
                </a:solidFill>
              </a:rPr>
              <a:t>Terminal Velocity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5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89" y="1888216"/>
            <a:ext cx="10505782" cy="40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063" y="747132"/>
            <a:ext cx="10114157" cy="54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Section O to A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When the parachutist leaves the aircraft they will be in </a:t>
            </a:r>
            <a:r>
              <a:rPr lang="en-GB" b="1" dirty="0">
                <a:solidFill>
                  <a:srgbClr val="336699"/>
                </a:solidFill>
              </a:rPr>
              <a:t>free fall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frictional force (called air resistance) will be less than weight.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There will be an </a:t>
            </a:r>
            <a:r>
              <a:rPr lang="en-GB" b="1" dirty="0">
                <a:solidFill>
                  <a:srgbClr val="336699"/>
                </a:solidFill>
              </a:rPr>
              <a:t>unbalanced force </a:t>
            </a:r>
            <a:r>
              <a:rPr lang="en-GB" dirty="0">
                <a:solidFill>
                  <a:srgbClr val="336699"/>
                </a:solidFill>
              </a:rPr>
              <a:t>acting on the parachutist.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According to </a:t>
            </a:r>
            <a:r>
              <a:rPr lang="en-GB" b="1" dirty="0">
                <a:solidFill>
                  <a:srgbClr val="336699"/>
                </a:solidFill>
              </a:rPr>
              <a:t>Newton’s Second Law </a:t>
            </a:r>
            <a:r>
              <a:rPr lang="en-GB" dirty="0">
                <a:solidFill>
                  <a:srgbClr val="336699"/>
                </a:solidFill>
              </a:rPr>
              <a:t>the parachutist will accelerate.</a:t>
            </a:r>
          </a:p>
        </p:txBody>
      </p:sp>
    </p:spTree>
    <p:extLst>
      <p:ext uri="{BB962C8B-B14F-4D97-AF65-F5344CB8AC3E}">
        <p14:creationId xmlns:p14="http://schemas.microsoft.com/office/powerpoint/2010/main" val="4781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971" y="858644"/>
            <a:ext cx="10069551" cy="52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Section A to B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At point A the air resistance has increased to become equal to the weight of the parachutist.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forces are </a:t>
            </a:r>
            <a:r>
              <a:rPr lang="en-GB" b="1" dirty="0">
                <a:solidFill>
                  <a:srgbClr val="336699"/>
                </a:solidFill>
              </a:rPr>
              <a:t>balanced</a:t>
            </a:r>
            <a:r>
              <a:rPr lang="en-GB" dirty="0">
                <a:solidFill>
                  <a:srgbClr val="336699"/>
                </a:solidFill>
              </a:rPr>
              <a:t>. The acceleration is now zero.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According to </a:t>
            </a:r>
            <a:r>
              <a:rPr lang="en-GB" b="1" dirty="0">
                <a:solidFill>
                  <a:srgbClr val="336699"/>
                </a:solidFill>
              </a:rPr>
              <a:t>Newton’s First Law </a:t>
            </a:r>
            <a:r>
              <a:rPr lang="en-GB" dirty="0">
                <a:solidFill>
                  <a:srgbClr val="336699"/>
                </a:solidFill>
              </a:rPr>
              <a:t>the parachutist Is travelling with a constant velocity called </a:t>
            </a:r>
            <a:r>
              <a:rPr lang="en-GB" b="1" dirty="0">
                <a:solidFill>
                  <a:srgbClr val="336699"/>
                </a:solidFill>
              </a:rPr>
              <a:t>terminal velocity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At point B the parachute is opened.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3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Mass</a:t>
            </a:r>
            <a:r>
              <a:rPr lang="en-GB" dirty="0">
                <a:solidFill>
                  <a:srgbClr val="336699"/>
                </a:solidFill>
              </a:rPr>
              <a:t> measures </a:t>
            </a:r>
            <a:r>
              <a:rPr lang="en-GB" b="1" dirty="0">
                <a:solidFill>
                  <a:srgbClr val="336699"/>
                </a:solidFill>
              </a:rPr>
              <a:t>how much matter </a:t>
            </a:r>
            <a:r>
              <a:rPr lang="en-GB" dirty="0">
                <a:solidFill>
                  <a:srgbClr val="336699"/>
                </a:solidFill>
              </a:rPr>
              <a:t>there is in an object. 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Mass is measured in </a:t>
            </a:r>
            <a:r>
              <a:rPr lang="en-GB" b="1" dirty="0">
                <a:solidFill>
                  <a:srgbClr val="336699"/>
                </a:solidFill>
              </a:rPr>
              <a:t>kilograms</a:t>
            </a:r>
            <a:r>
              <a:rPr lang="en-GB" dirty="0">
                <a:solidFill>
                  <a:srgbClr val="336699"/>
                </a:solidFill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</a:t>
            </a:r>
            <a:r>
              <a:rPr lang="en-GB" b="1" dirty="0">
                <a:solidFill>
                  <a:srgbClr val="336699"/>
                </a:solidFill>
              </a:rPr>
              <a:t>mass</a:t>
            </a:r>
            <a:r>
              <a:rPr lang="en-GB" dirty="0">
                <a:solidFill>
                  <a:srgbClr val="336699"/>
                </a:solidFill>
              </a:rPr>
              <a:t> of an object </a:t>
            </a:r>
            <a:r>
              <a:rPr lang="en-GB" b="1" dirty="0">
                <a:solidFill>
                  <a:srgbClr val="336699"/>
                </a:solidFill>
              </a:rPr>
              <a:t>stays the same </a:t>
            </a:r>
            <a:r>
              <a:rPr lang="en-GB" dirty="0">
                <a:solidFill>
                  <a:srgbClr val="336699"/>
                </a:solidFill>
              </a:rPr>
              <a:t>at all places.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7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10" y="747132"/>
            <a:ext cx="10181063" cy="54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2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Section C to D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There is a rapid increase in air resistance when the parachute is opened. The upwards force is now greater than weight for a short time.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At point C the air resistance and weight have become </a:t>
            </a:r>
            <a:r>
              <a:rPr lang="en-GB" b="1" dirty="0">
                <a:solidFill>
                  <a:srgbClr val="336699"/>
                </a:solidFill>
              </a:rPr>
              <a:t>balanced </a:t>
            </a:r>
            <a:r>
              <a:rPr lang="en-GB" dirty="0">
                <a:solidFill>
                  <a:srgbClr val="336699"/>
                </a:solidFill>
              </a:rPr>
              <a:t>again.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acceleration is now zero.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constant velocity is much lower.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At point D the parachutist reaches the ground.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9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Q.1.</a:t>
            </a:r>
            <a:r>
              <a:rPr lang="en-GB" dirty="0">
                <a:solidFill>
                  <a:srgbClr val="336699"/>
                </a:solidFill>
              </a:rPr>
              <a:t> An unbalanced force of 96 </a:t>
            </a:r>
            <a:r>
              <a:rPr lang="en-GB" dirty="0" err="1">
                <a:solidFill>
                  <a:srgbClr val="336699"/>
                </a:solidFill>
              </a:rPr>
              <a:t>kN</a:t>
            </a:r>
            <a:r>
              <a:rPr lang="en-GB" dirty="0">
                <a:solidFill>
                  <a:srgbClr val="336699"/>
                </a:solidFill>
              </a:rPr>
              <a:t> acts on train, which accelerates at 1.2 ms</a:t>
            </a:r>
            <a:r>
              <a:rPr lang="en-GB" baseline="30000" dirty="0">
                <a:solidFill>
                  <a:srgbClr val="336699"/>
                </a:solidFill>
              </a:rPr>
              <a:t>-2</a:t>
            </a:r>
            <a:r>
              <a:rPr lang="en-GB" dirty="0">
                <a:solidFill>
                  <a:srgbClr val="336699"/>
                </a:solidFill>
              </a:rPr>
              <a:t>. Calculate the mass of the train.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Q.2.</a:t>
            </a:r>
            <a:r>
              <a:rPr lang="en-GB" dirty="0">
                <a:solidFill>
                  <a:srgbClr val="336699"/>
                </a:solidFill>
              </a:rPr>
              <a:t> A satellite, mass 50 kg, is being moved to a new location in space. The forces acting on the satellite are shown below.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Calculate the acceleration of the satellite.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80" y="4133559"/>
            <a:ext cx="45624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Q.2.</a:t>
            </a:r>
            <a:r>
              <a:rPr lang="en-GB" dirty="0">
                <a:solidFill>
                  <a:srgbClr val="336699"/>
                </a:solidFill>
              </a:rPr>
              <a:t> A satellite, mass 50 kg, is being moved to a new location in space. The forces acting on the satellite are shown below.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Calculate the acceleration of the satellite.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314" y="2808342"/>
            <a:ext cx="45624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Q.3. </a:t>
            </a:r>
            <a:r>
              <a:rPr lang="en-GB" dirty="0">
                <a:solidFill>
                  <a:srgbClr val="336699"/>
                </a:solidFill>
              </a:rPr>
              <a:t>A skydiver, mass 75 kg, is shown below.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59" y="2445884"/>
            <a:ext cx="3086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2" y="9774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a)</a:t>
            </a:r>
            <a:r>
              <a:rPr lang="en-GB" dirty="0">
                <a:solidFill>
                  <a:srgbClr val="336699"/>
                </a:solidFill>
              </a:rPr>
              <a:t> Copy the diagram and add the labels for the forces acting on the skydiver.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b)</a:t>
            </a:r>
            <a:r>
              <a:rPr lang="en-GB" dirty="0">
                <a:solidFill>
                  <a:srgbClr val="336699"/>
                </a:solidFill>
              </a:rPr>
              <a:t> Calculate the weight of the skydiver.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c) </a:t>
            </a:r>
            <a:r>
              <a:rPr lang="en-GB" dirty="0">
                <a:solidFill>
                  <a:srgbClr val="336699"/>
                </a:solidFill>
              </a:rPr>
              <a:t>The unbalanced force on the skydiver is 185 N. Calculate the acceleration of the skydiver.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d)</a:t>
            </a:r>
            <a:r>
              <a:rPr lang="en-GB" dirty="0">
                <a:solidFill>
                  <a:srgbClr val="336699"/>
                </a:solidFill>
              </a:rPr>
              <a:t> State the value of air resistance acting on the skydiver.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72" y="3427660"/>
            <a:ext cx="2513969" cy="28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2" y="9774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a)</a:t>
            </a:r>
            <a:r>
              <a:rPr lang="en-GB" dirty="0">
                <a:solidFill>
                  <a:srgbClr val="336699"/>
                </a:solidFill>
              </a:rPr>
              <a:t> Copy the diagram and add the labels for the forces acting on the skydiver.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b)</a:t>
            </a:r>
            <a:r>
              <a:rPr lang="en-GB" dirty="0">
                <a:solidFill>
                  <a:srgbClr val="336699"/>
                </a:solidFill>
              </a:rPr>
              <a:t> Calculate the weight of the skydiver.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c) </a:t>
            </a:r>
            <a:r>
              <a:rPr lang="en-GB" dirty="0">
                <a:solidFill>
                  <a:srgbClr val="336699"/>
                </a:solidFill>
              </a:rPr>
              <a:t>The unbalanced force on the skydiver is 185 N. Calculate the acceleration of the skydiver.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d)</a:t>
            </a:r>
            <a:r>
              <a:rPr lang="en-GB" dirty="0">
                <a:solidFill>
                  <a:srgbClr val="336699"/>
                </a:solidFill>
              </a:rPr>
              <a:t> State the value of air resistance acting on the skydiver.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72" y="3427660"/>
            <a:ext cx="2513969" cy="28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Weight to mass ratio </a:t>
            </a:r>
            <a:r>
              <a:rPr lang="en-GB" dirty="0">
                <a:solidFill>
                  <a:srgbClr val="336699"/>
                </a:solidFill>
              </a:rPr>
              <a:t>is usually called </a:t>
            </a:r>
            <a:r>
              <a:rPr lang="en-GB" b="1" dirty="0">
                <a:solidFill>
                  <a:srgbClr val="336699"/>
                </a:solidFill>
              </a:rPr>
              <a:t>gravity.</a:t>
            </a:r>
            <a:r>
              <a:rPr lang="en-GB" dirty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Gravity is the short way to write </a:t>
            </a:r>
            <a:r>
              <a:rPr lang="en-GB" b="1" dirty="0">
                <a:solidFill>
                  <a:srgbClr val="336699"/>
                </a:solidFill>
              </a:rPr>
              <a:t>gravitational field strength (gfs).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Gravity (gfs) is measured in </a:t>
            </a:r>
            <a:r>
              <a:rPr lang="en-GB" b="1" dirty="0" err="1">
                <a:solidFill>
                  <a:srgbClr val="336699"/>
                </a:solidFill>
              </a:rPr>
              <a:t>Newtons</a:t>
            </a:r>
            <a:r>
              <a:rPr lang="en-GB" b="1" dirty="0">
                <a:solidFill>
                  <a:srgbClr val="336699"/>
                </a:solidFill>
              </a:rPr>
              <a:t> per kilogram (Nkg</a:t>
            </a:r>
            <a:r>
              <a:rPr lang="en-GB" b="1" baseline="30000" dirty="0">
                <a:solidFill>
                  <a:srgbClr val="336699"/>
                </a:solidFill>
              </a:rPr>
              <a:t>-1</a:t>
            </a:r>
            <a:r>
              <a:rPr lang="en-GB" b="1" dirty="0">
                <a:solidFill>
                  <a:srgbClr val="336699"/>
                </a:solidFill>
              </a:rPr>
              <a:t>).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From practical work (or research) find the gfs value for planet Earth.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For each object find its…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…</a:t>
            </a:r>
            <a:r>
              <a:rPr lang="en-GB" b="1" dirty="0">
                <a:solidFill>
                  <a:srgbClr val="336699"/>
                </a:solidFill>
              </a:rPr>
              <a:t>weight</a:t>
            </a:r>
            <a:r>
              <a:rPr lang="en-GB" dirty="0">
                <a:solidFill>
                  <a:srgbClr val="336699"/>
                </a:solidFill>
              </a:rPr>
              <a:t> from a </a:t>
            </a:r>
            <a:r>
              <a:rPr lang="en-GB" b="1" dirty="0">
                <a:solidFill>
                  <a:srgbClr val="336699"/>
                </a:solidFill>
              </a:rPr>
              <a:t>Newton balance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…</a:t>
            </a:r>
            <a:r>
              <a:rPr lang="en-GB" b="1" dirty="0">
                <a:solidFill>
                  <a:srgbClr val="336699"/>
                </a:solidFill>
              </a:rPr>
              <a:t>mass </a:t>
            </a:r>
            <a:r>
              <a:rPr lang="en-GB" dirty="0">
                <a:solidFill>
                  <a:srgbClr val="336699"/>
                </a:solidFill>
              </a:rPr>
              <a:t>from a set of </a:t>
            </a:r>
            <a:r>
              <a:rPr lang="en-GB" b="1" dirty="0">
                <a:solidFill>
                  <a:srgbClr val="336699"/>
                </a:solidFill>
              </a:rPr>
              <a:t>scales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possible set of data from the practical work is shown below: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022982"/>
              </p:ext>
            </p:extLst>
          </p:nvPr>
        </p:nvGraphicFramePr>
        <p:xfrm>
          <a:off x="1761412" y="2602688"/>
          <a:ext cx="8128000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336699"/>
                          </a:solidFill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336699"/>
                          </a:solidFill>
                        </a:rPr>
                        <a:t>Weight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336699"/>
                          </a:solidFill>
                        </a:rPr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336699"/>
                          </a:solidFill>
                        </a:rPr>
                        <a:t>Mass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336699"/>
                          </a:solidFill>
                        </a:rPr>
                        <a:t>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sng" dirty="0">
                          <a:solidFill>
                            <a:srgbClr val="336699"/>
                          </a:solidFill>
                        </a:rPr>
                        <a:t>Weight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336699"/>
                          </a:solidFill>
                        </a:rPr>
                        <a:t>Mass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Mass 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1.045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Tripod 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0.368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10.9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Newton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0.145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Goggles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Trolley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0.870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Craig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36699"/>
                          </a:solidFill>
                        </a:rPr>
                        <a:t>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Weight to mass ratio is known as gravitational field strength (gfs).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gfs</a:t>
            </a:r>
            <a:r>
              <a:rPr lang="en-GB" dirty="0">
                <a:solidFill>
                  <a:srgbClr val="336699"/>
                </a:solidFill>
              </a:rPr>
              <a:t> is defined as the </a:t>
            </a:r>
            <a:r>
              <a:rPr lang="en-GB" b="1" dirty="0">
                <a:solidFill>
                  <a:srgbClr val="336699"/>
                </a:solidFill>
              </a:rPr>
              <a:t>weight per unit mass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For planet </a:t>
            </a:r>
            <a:r>
              <a:rPr lang="en-GB" b="1" dirty="0">
                <a:solidFill>
                  <a:srgbClr val="336699"/>
                </a:solidFill>
              </a:rPr>
              <a:t>Earth</a:t>
            </a:r>
            <a:r>
              <a:rPr lang="en-GB" dirty="0">
                <a:solidFill>
                  <a:srgbClr val="336699"/>
                </a:solidFill>
              </a:rPr>
              <a:t> the gfs is quoted as </a:t>
            </a:r>
            <a:r>
              <a:rPr lang="en-GB" b="1" dirty="0">
                <a:solidFill>
                  <a:srgbClr val="336699"/>
                </a:solidFill>
              </a:rPr>
              <a:t>9.8 Nkg</a:t>
            </a:r>
            <a:r>
              <a:rPr lang="en-GB" b="1" baseline="30000" dirty="0">
                <a:solidFill>
                  <a:srgbClr val="336699"/>
                </a:solidFill>
              </a:rPr>
              <a:t>-1</a:t>
            </a:r>
            <a:r>
              <a:rPr lang="en-GB" b="1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means that there is a downwards force of 9.8 N acting per one kilogram of mass.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Gravitational Field Strength can vary depending on where you are on the surface of Earth.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Altitude and latitude </a:t>
            </a:r>
            <a:r>
              <a:rPr lang="en-GB" dirty="0">
                <a:solidFill>
                  <a:srgbClr val="336699"/>
                </a:solidFill>
              </a:rPr>
              <a:t>make a big difference.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Try to find out where the gfs is greatest and least on the surface of Earth.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2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336699"/>
                </a:solidFill>
              </a:rPr>
              <a:t>Weight can be calculated by using the equation:</a:t>
            </a:r>
          </a:p>
          <a:p>
            <a:pPr marL="0" indent="0">
              <a:buNone/>
            </a:pPr>
            <a:endParaRPr lang="en-GB" sz="2400" dirty="0">
              <a:solidFill>
                <a:srgbClr val="336699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336699"/>
                </a:solidFill>
              </a:rPr>
              <a:t>W = mg</a:t>
            </a:r>
          </a:p>
          <a:p>
            <a:pPr marL="0" indent="0" algn="ctr">
              <a:buNone/>
            </a:pPr>
            <a:endParaRPr lang="en-GB" sz="3600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6699"/>
                </a:solidFill>
              </a:rPr>
              <a:t>where,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36699"/>
                </a:solidFill>
              </a:rPr>
              <a:t>W is weight measured in </a:t>
            </a:r>
            <a:r>
              <a:rPr lang="en-GB" sz="2400" dirty="0" err="1">
                <a:solidFill>
                  <a:srgbClr val="336699"/>
                </a:solidFill>
              </a:rPr>
              <a:t>Newtons</a:t>
            </a:r>
            <a:r>
              <a:rPr lang="en-GB" sz="2400" dirty="0">
                <a:solidFill>
                  <a:srgbClr val="336699"/>
                </a:solidFill>
              </a:rPr>
              <a:t> (N)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36699"/>
                </a:solidFill>
              </a:rPr>
              <a:t>m is mass measured in kilograms (kg)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36699"/>
                </a:solidFill>
              </a:rPr>
              <a:t>g is gravitational field strength measured in </a:t>
            </a:r>
            <a:r>
              <a:rPr lang="en-GB" sz="2400" dirty="0" err="1">
                <a:solidFill>
                  <a:srgbClr val="336699"/>
                </a:solidFill>
              </a:rPr>
              <a:t>Newtons</a:t>
            </a:r>
            <a:r>
              <a:rPr lang="en-GB" sz="2400" dirty="0">
                <a:solidFill>
                  <a:srgbClr val="336699"/>
                </a:solidFill>
              </a:rPr>
              <a:t> per kilogram(Nkg</a:t>
            </a:r>
            <a:r>
              <a:rPr lang="en-GB" sz="2400" b="1" baseline="30000" dirty="0">
                <a:solidFill>
                  <a:srgbClr val="336699"/>
                </a:solidFill>
              </a:rPr>
              <a:t>-</a:t>
            </a:r>
            <a:r>
              <a:rPr lang="en-GB" sz="2400" baseline="30000" dirty="0">
                <a:solidFill>
                  <a:srgbClr val="336699"/>
                </a:solidFill>
              </a:rPr>
              <a:t>1</a:t>
            </a:r>
            <a:r>
              <a:rPr lang="en-GB" sz="2400" dirty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equation can also be written as a triangle:</a:t>
            </a:r>
          </a:p>
          <a:p>
            <a:pPr marL="0" indent="0" algn="ctr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83" y="2211006"/>
            <a:ext cx="6222380" cy="37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Newton’s Laws – Weight and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Craig, mass 50 kg, visits Mars which has a gfs of 4 Nkg</a:t>
            </a:r>
            <a:r>
              <a:rPr lang="en-GB" baseline="30000" dirty="0">
                <a:solidFill>
                  <a:srgbClr val="336699"/>
                </a:solidFill>
              </a:rPr>
              <a:t>-1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a)</a:t>
            </a:r>
            <a:r>
              <a:rPr lang="en-GB" dirty="0">
                <a:solidFill>
                  <a:srgbClr val="336699"/>
                </a:solidFill>
              </a:rPr>
              <a:t> State his mass on Mars.            </a:t>
            </a:r>
            <a:r>
              <a:rPr lang="en-GB" b="1" dirty="0">
                <a:solidFill>
                  <a:srgbClr val="336699"/>
                </a:solidFill>
              </a:rPr>
              <a:t>b)</a:t>
            </a:r>
            <a:r>
              <a:rPr lang="en-GB" dirty="0">
                <a:solidFill>
                  <a:srgbClr val="336699"/>
                </a:solidFill>
              </a:rPr>
              <a:t> Calculate his weight on Mars.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4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1041</Words>
  <Application>Microsoft Office PowerPoint</Application>
  <PresentationFormat>Widescreen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Newton’s Laws – Weight and Mass</vt:lpstr>
      <vt:lpstr>Newton’s Laws – Weight and Mass</vt:lpstr>
      <vt:lpstr>Newton’s Laws – Weight and Mass</vt:lpstr>
      <vt:lpstr>Newton’s Laws – Weight and Mass</vt:lpstr>
      <vt:lpstr>Newton’s Laws – Weight and Mass</vt:lpstr>
      <vt:lpstr>Newton’s Laws – Weight and Mass</vt:lpstr>
      <vt:lpstr>Newton’s Laws – Weight and Mass</vt:lpstr>
      <vt:lpstr>Newton’s Laws</vt:lpstr>
      <vt:lpstr>Newton’s Laws – Weight and Mass</vt:lpstr>
      <vt:lpstr>Newton’s Laws – Weight and Mass</vt:lpstr>
      <vt:lpstr>Newton’s Laws – Weight and Mass</vt:lpstr>
      <vt:lpstr>Newton’s Laws – Free Fall</vt:lpstr>
      <vt:lpstr>Newton’s Laws – Terminal Velocity</vt:lpstr>
      <vt:lpstr>Newton’s Laws</vt:lpstr>
      <vt:lpstr>Newton’s Laws</vt:lpstr>
      <vt:lpstr>PowerPoint Presentation</vt:lpstr>
      <vt:lpstr>Newton’s Laws</vt:lpstr>
      <vt:lpstr>PowerPoint Presentation</vt:lpstr>
      <vt:lpstr>Newton’s Laws</vt:lpstr>
      <vt:lpstr>PowerPoint Presentation</vt:lpstr>
      <vt:lpstr>Newton’s Laws</vt:lpstr>
      <vt:lpstr>Newton’s Laws – Review Questions</vt:lpstr>
      <vt:lpstr>Newton’s Laws – Review Questions</vt:lpstr>
      <vt:lpstr>Newton’s Laws – Review Questions</vt:lpstr>
      <vt:lpstr>Newton’s Laws – Review Questions</vt:lpstr>
      <vt:lpstr>Newton’s Laws – 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 Physics</dc:title>
  <dc:creator>Ian Downie</dc:creator>
  <cp:lastModifiedBy>Mr Marshallsay</cp:lastModifiedBy>
  <cp:revision>79</cp:revision>
  <dcterms:created xsi:type="dcterms:W3CDTF">2015-07-28T18:40:09Z</dcterms:created>
  <dcterms:modified xsi:type="dcterms:W3CDTF">2021-03-29T10:44:59Z</dcterms:modified>
</cp:coreProperties>
</file>