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handoutMasterIdLst>
    <p:handoutMasterId r:id="rId17"/>
  </p:handoutMasterIdLst>
  <p:sldIdLst>
    <p:sldId id="256" r:id="rId2"/>
    <p:sldId id="257" r:id="rId3"/>
    <p:sldId id="267" r:id="rId4"/>
    <p:sldId id="270" r:id="rId5"/>
    <p:sldId id="271" r:id="rId6"/>
    <p:sldId id="268" r:id="rId7"/>
    <p:sldId id="272" r:id="rId8"/>
    <p:sldId id="273" r:id="rId9"/>
    <p:sldId id="274" r:id="rId10"/>
    <p:sldId id="275" r:id="rId11"/>
    <p:sldId id="276" r:id="rId12"/>
    <p:sldId id="280" r:id="rId13"/>
    <p:sldId id="278" r:id="rId14"/>
    <p:sldId id="279" r:id="rId15"/>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599" autoAdjust="0"/>
  </p:normalViewPr>
  <p:slideViewPr>
    <p:cSldViewPr>
      <p:cViewPr varScale="1">
        <p:scale>
          <a:sx n="72" d="100"/>
          <a:sy n="72" d="100"/>
        </p:scale>
        <p:origin x="96" y="60"/>
      </p:cViewPr>
      <p:guideLst>
        <p:guide pos="3839"/>
        <p:guide orient="horz" pos="2160"/>
      </p:guideLst>
    </p:cSldViewPr>
  </p:slideViewPr>
  <p:notesTextViewPr>
    <p:cViewPr>
      <p:scale>
        <a:sx n="1" d="1"/>
        <a:sy n="1" d="1"/>
      </p:scale>
      <p:origin x="0" y="0"/>
    </p:cViewPr>
  </p:notesTextViewPr>
  <p:notesViewPr>
    <p:cSldViewPr showGuides="1">
      <p:cViewPr varScale="1">
        <p:scale>
          <a:sx n="52" d="100"/>
          <a:sy n="52" d="100"/>
        </p:scale>
        <p:origin x="2664" y="3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5/23/2020</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5/23/2020</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a:t>Click to edit Master title style</a:t>
            </a:r>
            <a:endParaRPr/>
          </a:p>
        </p:txBody>
      </p:sp>
      <p:grpSp>
        <p:nvGrpSpPr>
          <p:cNvPr id="256" name="line" descr="Line graphic"/>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7" name="line" descr="Line graphic"/>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5/23/2020</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1612" y="274639"/>
            <a:ext cx="1371600" cy="5901747"/>
          </a:xfrm>
        </p:spPr>
        <p:txBody>
          <a:bodyPr vert="eaVert"/>
          <a:lstStyle/>
          <a:p>
            <a:r>
              <a:rPr lang="en-US"/>
              <a:t>Click to edit Master title style</a:t>
            </a:r>
            <a:endParaRPr/>
          </a:p>
        </p:txBody>
      </p:sp>
      <p:grpSp>
        <p:nvGrpSpPr>
          <p:cNvPr id="7" name="line" descr="Line graphic"/>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hasCustomPrompt="1"/>
          </p:nvPr>
        </p:nvSpPr>
        <p:spPr>
          <a:xfrm>
            <a:off x="608012" y="277813"/>
            <a:ext cx="9144001" cy="5898573"/>
          </a:xfrm>
        </p:spPr>
        <p:txBody>
          <a:bodyPr vert="eaVert"/>
          <a:lstStyle>
            <a:lvl5pPr>
              <a:defRPr/>
            </a:lvl5pPr>
            <a:lvl6pPr marL="1261872" indent="0">
              <a:buNone/>
              <a:defRPr/>
            </a:lvl6pPr>
            <a:lvl7pPr>
              <a:defRPr/>
            </a:lvl7pPr>
            <a:lvl8pPr>
              <a:defRPr baseline="0"/>
            </a:lvl8pPr>
            <a:lvl9pPr>
              <a:defRPr baseline="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endParaRPr lang="en-US"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5/23/2020</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67" name="line" descr="Line graphic"/>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9AFE8FB1-0A7A-443E-AAF7-31D4FA1AA312}" type="datetimeFigureOut">
              <a:rPr lang="en-US"/>
              <a:t>5/23/2020</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a:t>Click to edit Master title style</a:t>
            </a:r>
            <a:endParaRPr/>
          </a:p>
        </p:txBody>
      </p:sp>
      <p:grpSp>
        <p:nvGrpSpPr>
          <p:cNvPr id="255" name="line" descr="Line graphic"/>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5/23/2020</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58" name="line" descr="Line graphic"/>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5/23/2020</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lvl1pPr>
              <a:defRPr/>
            </a:lvl1pPr>
          </a:lstStyle>
          <a:p>
            <a:r>
              <a:rPr lang="en-US"/>
              <a:t>Click to edit Master title style</a:t>
            </a:r>
            <a:endParaRPr/>
          </a:p>
        </p:txBody>
      </p:sp>
      <p:grpSp>
        <p:nvGrpSpPr>
          <p:cNvPr id="160" name="line" descr="Line graphic"/>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9AFE8FB1-0A7A-443E-AAF7-31D4FA1AA312}" type="datetimeFigureOut">
              <a:rPr lang="en-US"/>
              <a:t>5/23/2020</a:t>
            </a:fld>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156" name="line" descr="Line graphic"/>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9AFE8FB1-0A7A-443E-AAF7-31D4FA1AA312}" type="datetimeFigureOut">
              <a:rPr lang="en-US"/>
              <a:t>5/23/2020</a:t>
            </a:fld>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9AFE8FB1-0A7A-443E-AAF7-31D4FA1AA312}" type="datetimeFigureOut">
              <a:rPr lang="en-US"/>
              <a:t>5/23/2020</a:t>
            </a:fld>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grpSp>
        <p:nvGrpSpPr>
          <p:cNvPr id="615" name="frame" descr="Box graphic"/>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5/23/2020</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grpSp>
        <p:nvGrpSpPr>
          <p:cNvPr id="614" name="frame" descr="Box graphic"/>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5/23/2020</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9AFE8FB1-0A7A-443E-AAF7-31D4FA1AA312}" type="datetimeFigureOut">
              <a:rPr lang="en-US" smtClean="0"/>
              <a:pPr/>
              <a:t>5/23/2020</a:t>
            </a:fld>
            <a:endParaRPr lang="en-US" dirty="0"/>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25BA54BD-C84D-46CE-8B72-31BFB26ABA43}" type="slidenum">
              <a:rPr lang="en-US" smtClean="0"/>
              <a:pPr/>
              <a:t>‹#›</a:t>
            </a:fld>
            <a:endParaRPr lang="en-US"/>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National 4/5 Waves</a:t>
            </a:r>
          </a:p>
        </p:txBody>
      </p:sp>
      <p:sp>
        <p:nvSpPr>
          <p:cNvPr id="3" name="Subtitle 2"/>
          <p:cNvSpPr>
            <a:spLocks noGrp="1"/>
          </p:cNvSpPr>
          <p:nvPr>
            <p:ph type="subTitle" idx="1"/>
          </p:nvPr>
        </p:nvSpPr>
        <p:spPr/>
        <p:txBody>
          <a:bodyPr/>
          <a:lstStyle/>
          <a:p>
            <a:r>
              <a:rPr lang="en-US" dirty="0"/>
              <a:t>Units, Prefixes and Scientific Notation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920111014"/>
      </p:ext>
    </p:extLst>
  </p:cSld>
  <p:clrMapOvr>
    <a:masterClrMapping/>
  </p:clrMapOvr>
  <mc:AlternateContent xmlns:mc="http://schemas.openxmlformats.org/markup-compatibility/2006">
    <mc:Choice xmlns:p14="http://schemas.microsoft.com/office/powerpoint/2010/main" Requires="p14">
      <p:transition spd="med" p14:dur="700" advTm="6995">
        <p:fade/>
      </p:transition>
    </mc:Choice>
    <mc:Fallback>
      <p:transition spd="med" advTm="69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notation in practice</a:t>
            </a:r>
            <a:endParaRPr lang="en-GB" dirty="0"/>
          </a:p>
        </p:txBody>
      </p:sp>
      <p:sp>
        <p:nvSpPr>
          <p:cNvPr id="3" name="Content Placeholder 2"/>
          <p:cNvSpPr>
            <a:spLocks noGrp="1"/>
          </p:cNvSpPr>
          <p:nvPr>
            <p:ph idx="1"/>
          </p:nvPr>
        </p:nvSpPr>
        <p:spPr>
          <a:xfrm>
            <a:off x="1522414" y="1905000"/>
            <a:ext cx="9144000" cy="4620344"/>
          </a:xfrm>
        </p:spPr>
        <p:txBody>
          <a:bodyPr/>
          <a:lstStyle/>
          <a:p>
            <a:pPr marL="0" indent="0">
              <a:buNone/>
            </a:pPr>
            <a:r>
              <a:rPr lang="en-GB" dirty="0"/>
              <a:t>We now need to express the current  </a:t>
            </a:r>
            <a:r>
              <a:rPr lang="en-US" sz="4800" dirty="0">
                <a:solidFill>
                  <a:srgbClr val="FFFF00"/>
                </a:solidFill>
              </a:rPr>
              <a:t>24 x 10</a:t>
            </a:r>
            <a:r>
              <a:rPr lang="en-US" sz="4800" baseline="30000" dirty="0">
                <a:solidFill>
                  <a:srgbClr val="FFFF00"/>
                </a:solidFill>
              </a:rPr>
              <a:t>-5  </a:t>
            </a:r>
            <a:r>
              <a:rPr lang="en-US" sz="4800" dirty="0">
                <a:solidFill>
                  <a:srgbClr val="FFFF00"/>
                </a:solidFill>
              </a:rPr>
              <a:t>A</a:t>
            </a:r>
            <a:r>
              <a:rPr lang="en-US" sz="4800" baseline="30000" dirty="0">
                <a:solidFill>
                  <a:srgbClr val="FFFF00"/>
                </a:solidFill>
              </a:rPr>
              <a:t> </a:t>
            </a:r>
            <a:r>
              <a:rPr lang="en-US" dirty="0"/>
              <a:t>with an appropriate prefix.</a:t>
            </a:r>
          </a:p>
          <a:p>
            <a:pPr marL="0" indent="0">
              <a:buNone/>
            </a:pPr>
            <a:r>
              <a:rPr lang="en-US" dirty="0"/>
              <a:t>REMEMBER: Most of the prefixes come in multiples of 3 (or thousands) e.g. 1mA = 1x10-</a:t>
            </a:r>
            <a:r>
              <a:rPr lang="en-US" baseline="30000" dirty="0"/>
              <a:t>3</a:t>
            </a:r>
            <a:r>
              <a:rPr lang="en-US" dirty="0"/>
              <a:t>A </a:t>
            </a:r>
          </a:p>
          <a:p>
            <a:pPr marL="0" indent="0">
              <a:buNone/>
            </a:pPr>
            <a:r>
              <a:rPr lang="en-US" dirty="0"/>
              <a:t>If a value is expressed in terms of x10</a:t>
            </a:r>
            <a:r>
              <a:rPr lang="en-US" sz="4000" baseline="30000" dirty="0">
                <a:latin typeface="Blackadder ITC" panose="04020505051007020D02" pitchFamily="82" charset="0"/>
              </a:rPr>
              <a:t>-x</a:t>
            </a:r>
            <a:r>
              <a:rPr lang="en-US" dirty="0"/>
              <a:t> we can change the value of </a:t>
            </a:r>
            <a:r>
              <a:rPr lang="en-US" sz="4000" dirty="0">
                <a:latin typeface="Blackadder ITC" panose="04020505051007020D02" pitchFamily="82" charset="0"/>
              </a:rPr>
              <a:t>x </a:t>
            </a:r>
            <a:r>
              <a:rPr lang="en-US" dirty="0"/>
              <a:t>by moving the decimal point </a:t>
            </a:r>
            <a:r>
              <a:rPr lang="en-US" dirty="0">
                <a:solidFill>
                  <a:srgbClr val="FFFF00"/>
                </a:solidFill>
              </a:rPr>
              <a:t>forward</a:t>
            </a:r>
            <a:r>
              <a:rPr lang="en-US" dirty="0"/>
              <a:t> or </a:t>
            </a:r>
            <a:r>
              <a:rPr lang="en-US" dirty="0">
                <a:solidFill>
                  <a:srgbClr val="FFFF00"/>
                </a:solidFill>
              </a:rPr>
              <a:t>backward</a:t>
            </a:r>
            <a:r>
              <a:rPr lang="en-US" dirty="0"/>
              <a:t>.</a:t>
            </a:r>
          </a:p>
          <a:p>
            <a:pPr marL="0" indent="0">
              <a:buNone/>
            </a:pPr>
            <a:r>
              <a:rPr lang="en-US" dirty="0">
                <a:solidFill>
                  <a:srgbClr val="FFFF00"/>
                </a:solidFill>
              </a:rPr>
              <a:t>Moving forward – 24 x 10</a:t>
            </a:r>
            <a:r>
              <a:rPr lang="en-US" baseline="30000" dirty="0">
                <a:solidFill>
                  <a:srgbClr val="FFFF00"/>
                </a:solidFill>
              </a:rPr>
              <a:t>-5 </a:t>
            </a:r>
            <a:r>
              <a:rPr lang="en-US" dirty="0"/>
              <a:t>becomes </a:t>
            </a:r>
            <a:r>
              <a:rPr lang="en-US" dirty="0">
                <a:solidFill>
                  <a:srgbClr val="FFFF00"/>
                </a:solidFill>
              </a:rPr>
              <a:t>2.4 x 10</a:t>
            </a:r>
            <a:r>
              <a:rPr lang="en-US" baseline="30000" dirty="0">
                <a:solidFill>
                  <a:srgbClr val="FFFF00"/>
                </a:solidFill>
              </a:rPr>
              <a:t>-4</a:t>
            </a:r>
            <a:endParaRPr lang="en-US" dirty="0">
              <a:solidFill>
                <a:srgbClr val="FFFF00"/>
              </a:solidFill>
            </a:endParaRPr>
          </a:p>
          <a:p>
            <a:pPr marL="0" indent="0">
              <a:buNone/>
            </a:pPr>
            <a:r>
              <a:rPr lang="en-US" dirty="0">
                <a:solidFill>
                  <a:srgbClr val="FFFF00"/>
                </a:solidFill>
              </a:rPr>
              <a:t>Moving backward – 24 x 10</a:t>
            </a:r>
            <a:r>
              <a:rPr lang="en-US" baseline="30000" dirty="0">
                <a:solidFill>
                  <a:srgbClr val="FFFF00"/>
                </a:solidFill>
              </a:rPr>
              <a:t>-5 </a:t>
            </a:r>
            <a:r>
              <a:rPr lang="en-US" dirty="0"/>
              <a:t>becomes </a:t>
            </a:r>
            <a:r>
              <a:rPr lang="en-US" dirty="0">
                <a:solidFill>
                  <a:srgbClr val="FFFF00"/>
                </a:solidFill>
              </a:rPr>
              <a:t>240 x 10</a:t>
            </a:r>
            <a:r>
              <a:rPr lang="en-US" baseline="30000" dirty="0">
                <a:solidFill>
                  <a:srgbClr val="FFFF00"/>
                </a:solidFill>
              </a:rPr>
              <a:t>-6</a:t>
            </a:r>
            <a:endParaRPr lang="en-US" dirty="0">
              <a:solidFill>
                <a:srgbClr val="FFFF00"/>
              </a:solidFill>
            </a:endParaRPr>
          </a:p>
          <a:p>
            <a:pPr marL="0" indent="0">
              <a:buNone/>
            </a:pPr>
            <a:endParaRPr lang="en-US" dirty="0"/>
          </a:p>
          <a:p>
            <a:pPr marL="0" indent="0">
              <a:buNone/>
            </a:pPr>
            <a:endParaRPr lang="en-GB" dirty="0"/>
          </a:p>
        </p:txBody>
      </p:sp>
      <p:sp>
        <p:nvSpPr>
          <p:cNvPr id="6" name="TextBox 5"/>
          <p:cNvSpPr txBox="1"/>
          <p:nvPr/>
        </p:nvSpPr>
        <p:spPr>
          <a:xfrm>
            <a:off x="8398668" y="4797152"/>
            <a:ext cx="3240360" cy="1865126"/>
          </a:xfrm>
          <a:prstGeom prst="rect">
            <a:avLst/>
          </a:prstGeom>
          <a:noFill/>
          <a:ln w="19050">
            <a:solidFill>
              <a:schemeClr val="tx1"/>
            </a:solidFill>
          </a:ln>
        </p:spPr>
        <p:txBody>
          <a:bodyPr wrap="square" rtlCol="0">
            <a:spAutoFit/>
          </a:bodyPr>
          <a:lstStyle/>
          <a:p>
            <a:pPr>
              <a:lnSpc>
                <a:spcPct val="90000"/>
              </a:lnSpc>
            </a:pPr>
            <a:r>
              <a:rPr lang="en-GB" sz="2400" dirty="0"/>
              <a:t>NOTE: if the decimal point is moved forward, </a:t>
            </a:r>
            <a:r>
              <a:rPr lang="en-US" sz="4000" dirty="0">
                <a:latin typeface="Blackadder ITC" panose="04020505051007020D02" pitchFamily="82" charset="0"/>
              </a:rPr>
              <a:t>x</a:t>
            </a:r>
            <a:r>
              <a:rPr lang="en-GB" sz="2400" dirty="0"/>
              <a:t> increases, if moved backward, </a:t>
            </a:r>
            <a:r>
              <a:rPr lang="en-US" sz="4000" dirty="0">
                <a:latin typeface="Blackadder ITC" panose="04020505051007020D02" pitchFamily="82" charset="0"/>
              </a:rPr>
              <a:t>x</a:t>
            </a:r>
            <a:r>
              <a:rPr lang="en-GB" sz="2400" dirty="0"/>
              <a:t> decreases</a:t>
            </a:r>
            <a:endParaRPr lang="en-GB" sz="2400"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3325" y="6032500"/>
            <a:ext cx="609600" cy="609600"/>
          </a:xfrm>
          <a:prstGeom prst="rect">
            <a:avLst/>
          </a:prstGeom>
        </p:spPr>
      </p:pic>
    </p:spTree>
    <p:custDataLst>
      <p:tags r:id="rId1"/>
    </p:custDataLst>
    <p:extLst>
      <p:ext uri="{BB962C8B-B14F-4D97-AF65-F5344CB8AC3E}">
        <p14:creationId xmlns:p14="http://schemas.microsoft.com/office/powerpoint/2010/main" val="3680956209"/>
      </p:ext>
    </p:extLst>
  </p:cSld>
  <p:clrMapOvr>
    <a:masterClrMapping/>
  </p:clrMapOvr>
  <mc:AlternateContent xmlns:mc="http://schemas.openxmlformats.org/markup-compatibility/2006">
    <mc:Choice xmlns:p14="http://schemas.microsoft.com/office/powerpoint/2010/main" Requires="p14">
      <p:transition spd="med" p14:dur="700" advTm="102308">
        <p:fade/>
      </p:transition>
    </mc:Choice>
    <mc:Fallback>
      <p:transition spd="med" advTm="1023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bldLst>
      <p:bldP spid="3"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notation in practice</a:t>
            </a:r>
            <a:endParaRPr lang="en-GB" dirty="0"/>
          </a:p>
        </p:txBody>
      </p:sp>
      <p:sp>
        <p:nvSpPr>
          <p:cNvPr id="3" name="Content Placeholder 2"/>
          <p:cNvSpPr>
            <a:spLocks noGrp="1"/>
          </p:cNvSpPr>
          <p:nvPr>
            <p:ph idx="1"/>
          </p:nvPr>
        </p:nvSpPr>
        <p:spPr>
          <a:xfrm>
            <a:off x="1522414" y="1905000"/>
            <a:ext cx="9144000" cy="4620344"/>
          </a:xfrm>
        </p:spPr>
        <p:txBody>
          <a:bodyPr>
            <a:normAutofit/>
          </a:bodyPr>
          <a:lstStyle/>
          <a:p>
            <a:pPr marL="0" indent="0">
              <a:buNone/>
            </a:pPr>
            <a:r>
              <a:rPr lang="en-GB" dirty="0"/>
              <a:t>We can now express number  </a:t>
            </a:r>
            <a:r>
              <a:rPr lang="en-US" sz="4800" dirty="0">
                <a:solidFill>
                  <a:srgbClr val="FFFF00"/>
                </a:solidFill>
              </a:rPr>
              <a:t>24 x 10</a:t>
            </a:r>
            <a:r>
              <a:rPr lang="en-US" sz="4800" baseline="30000" dirty="0">
                <a:solidFill>
                  <a:srgbClr val="FFFF00"/>
                </a:solidFill>
              </a:rPr>
              <a:t>-5 </a:t>
            </a:r>
            <a:r>
              <a:rPr lang="en-US" sz="4800" dirty="0">
                <a:solidFill>
                  <a:srgbClr val="FFFF00"/>
                </a:solidFill>
              </a:rPr>
              <a:t>A </a:t>
            </a:r>
            <a:r>
              <a:rPr lang="en-US" dirty="0"/>
              <a:t>as:</a:t>
            </a:r>
          </a:p>
          <a:p>
            <a:pPr marL="0" indent="0">
              <a:buNone/>
            </a:pPr>
            <a:r>
              <a:rPr lang="en-US" sz="4800" dirty="0">
                <a:solidFill>
                  <a:srgbClr val="FFFF00"/>
                </a:solidFill>
              </a:rPr>
              <a:t>240 x 10</a:t>
            </a:r>
            <a:r>
              <a:rPr lang="en-US" sz="4800" baseline="30000" dirty="0">
                <a:solidFill>
                  <a:srgbClr val="FFFF00"/>
                </a:solidFill>
              </a:rPr>
              <a:t>-6 </a:t>
            </a:r>
            <a:r>
              <a:rPr lang="en-US" sz="4800" dirty="0">
                <a:solidFill>
                  <a:srgbClr val="FFFF00"/>
                </a:solidFill>
              </a:rPr>
              <a:t>A </a:t>
            </a:r>
            <a:r>
              <a:rPr lang="en-US" sz="2600" dirty="0">
                <a:solidFill>
                  <a:srgbClr val="FFFF00"/>
                </a:solidFill>
              </a:rPr>
              <a:t>(0.12 µm – 0.12 microamperes)   </a:t>
            </a:r>
          </a:p>
          <a:p>
            <a:pPr marL="0" indent="0">
              <a:buNone/>
            </a:pPr>
            <a:r>
              <a:rPr lang="en-US" sz="4800" dirty="0"/>
              <a:t>or</a:t>
            </a:r>
            <a:endParaRPr lang="en-US" sz="4800" baseline="30000" dirty="0"/>
          </a:p>
          <a:p>
            <a:pPr marL="0" indent="0">
              <a:buNone/>
            </a:pPr>
            <a:r>
              <a:rPr lang="en-US" sz="4800" dirty="0">
                <a:solidFill>
                  <a:srgbClr val="FFFF00"/>
                </a:solidFill>
              </a:rPr>
              <a:t>0.24 x 10</a:t>
            </a:r>
            <a:r>
              <a:rPr lang="en-US" sz="4800" baseline="30000" dirty="0">
                <a:solidFill>
                  <a:srgbClr val="FFFF00"/>
                </a:solidFill>
              </a:rPr>
              <a:t>-3 </a:t>
            </a:r>
            <a:r>
              <a:rPr lang="en-US" sz="4800" dirty="0">
                <a:solidFill>
                  <a:srgbClr val="FFFF00"/>
                </a:solidFill>
              </a:rPr>
              <a:t>A </a:t>
            </a:r>
            <a:r>
              <a:rPr lang="en-US" sz="2600" dirty="0">
                <a:solidFill>
                  <a:srgbClr val="FFFF00"/>
                </a:solidFill>
              </a:rPr>
              <a:t>(0.24mA – 0.24 milliamperes) </a:t>
            </a:r>
          </a:p>
          <a:p>
            <a:pPr marL="0" indent="0">
              <a:buNone/>
            </a:pPr>
            <a:endParaRPr lang="en-US" dirty="0"/>
          </a:p>
          <a:p>
            <a:pPr marL="0" indent="0">
              <a:buNone/>
            </a:pPr>
            <a:endParaRPr lang="en-GB"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3325" y="6032500"/>
            <a:ext cx="609600" cy="609600"/>
          </a:xfrm>
          <a:prstGeom prst="rect">
            <a:avLst/>
          </a:prstGeom>
        </p:spPr>
      </p:pic>
    </p:spTree>
    <p:custDataLst>
      <p:tags r:id="rId1"/>
    </p:custDataLst>
    <p:extLst>
      <p:ext uri="{BB962C8B-B14F-4D97-AF65-F5344CB8AC3E}">
        <p14:creationId xmlns:p14="http://schemas.microsoft.com/office/powerpoint/2010/main" val="1896289925"/>
      </p:ext>
    </p:extLst>
  </p:cSld>
  <p:clrMapOvr>
    <a:masterClrMapping/>
  </p:clrMapOvr>
  <mc:AlternateContent xmlns:mc="http://schemas.openxmlformats.org/markup-compatibility/2006">
    <mc:Choice xmlns:p14="http://schemas.microsoft.com/office/powerpoint/2010/main" Requires="p14">
      <p:transition spd="med" p14:dur="700" advTm="28255">
        <p:fade/>
      </p:transition>
    </mc:Choice>
    <mc:Fallback>
      <p:transition spd="med" advTm="282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Converting units</a:t>
            </a:r>
          </a:p>
        </p:txBody>
      </p:sp>
      <p:sp>
        <p:nvSpPr>
          <p:cNvPr id="3" name="Content Placeholder 2"/>
          <p:cNvSpPr>
            <a:spLocks noGrp="1"/>
          </p:cNvSpPr>
          <p:nvPr>
            <p:ph idx="1"/>
          </p:nvPr>
        </p:nvSpPr>
        <p:spPr/>
        <p:txBody>
          <a:bodyPr>
            <a:normAutofit/>
          </a:bodyPr>
          <a:lstStyle/>
          <a:p>
            <a:r>
              <a:rPr lang="en-GB" sz="3200" dirty="0"/>
              <a:t>It is often useful to use scientific notation when converting a non-standard unit to a standard unit.</a:t>
            </a:r>
          </a:p>
          <a:p>
            <a:r>
              <a:rPr lang="en-GB" sz="3200" dirty="0"/>
              <a:t>For example,  the standard unit for mass is kilograms, kg.  If a value is given in grams, g then we can use scientific notation to express that </a:t>
            </a:r>
            <a:r>
              <a:rPr lang="en-GB" sz="3200" dirty="0">
                <a:solidFill>
                  <a:srgbClr val="FFFF00"/>
                </a:solidFill>
              </a:rPr>
              <a:t>the value in kg is the value in g divided by 1000</a:t>
            </a:r>
            <a:r>
              <a:rPr lang="en-GB" sz="3200" dirty="0"/>
              <a:t> ( </a:t>
            </a:r>
            <a:r>
              <a:rPr lang="en-GB" sz="3200" dirty="0">
                <a:solidFill>
                  <a:srgbClr val="FFFF00"/>
                </a:solidFill>
              </a:rPr>
              <a:t>x </a:t>
            </a:r>
            <a:r>
              <a:rPr lang="en-GB" sz="3200" dirty="0">
                <a:solidFill>
                  <a:srgbClr val="FFFF00"/>
                </a:solidFill>
              </a:rPr>
              <a:t>= 10</a:t>
            </a:r>
            <a:r>
              <a:rPr lang="en-GB" sz="3200" baseline="30000" dirty="0">
                <a:solidFill>
                  <a:srgbClr val="FFFF00"/>
                </a:solidFill>
              </a:rPr>
              <a:t>-3</a:t>
            </a:r>
            <a:r>
              <a:rPr lang="en-GB" sz="3200" dirty="0">
                <a:solidFill>
                  <a:srgbClr val="FFFF00"/>
                </a:solidFill>
              </a:rPr>
              <a:t>)</a:t>
            </a:r>
          </a:p>
          <a:p>
            <a:r>
              <a:rPr lang="en-GB" sz="3200" dirty="0" err="1"/>
              <a:t>i.e</a:t>
            </a:r>
            <a:r>
              <a:rPr lang="en-GB" sz="3200" dirty="0"/>
              <a:t> 400g = 400 x 10</a:t>
            </a:r>
            <a:r>
              <a:rPr lang="en-GB" sz="3200" baseline="30000" dirty="0"/>
              <a:t>-3</a:t>
            </a:r>
            <a:r>
              <a:rPr lang="en-GB" sz="3200" dirty="0"/>
              <a:t> kg (or 0.4kg)</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950738390"/>
      </p:ext>
    </p:extLst>
  </p:cSld>
  <p:clrMapOvr>
    <a:masterClrMapping/>
  </p:clrMapOvr>
  <mc:AlternateContent xmlns:mc="http://schemas.openxmlformats.org/markup-compatibility/2006">
    <mc:Choice xmlns:p14="http://schemas.microsoft.com/office/powerpoint/2010/main" Requires="p14">
      <p:transition spd="med" p14:dur="700" advTm="27117">
        <p:fade/>
      </p:transition>
    </mc:Choice>
    <mc:Fallback>
      <p:transition spd="med" advTm="271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Converting units in practice</a:t>
            </a:r>
            <a:endParaRPr lang="en-GB" dirty="0"/>
          </a:p>
        </p:txBody>
      </p:sp>
      <p:sp>
        <p:nvSpPr>
          <p:cNvPr id="4" name="Rectangle 1"/>
          <p:cNvSpPr>
            <a:spLocks noChangeArrowheads="1"/>
          </p:cNvSpPr>
          <p:nvPr/>
        </p:nvSpPr>
        <p:spPr bwMode="auto">
          <a:xfrm>
            <a:off x="1486651" y="1844824"/>
            <a:ext cx="9225602"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9875" algn="l"/>
              </a:tabLst>
              <a:defRPr>
                <a:solidFill>
                  <a:schemeClr val="tx1"/>
                </a:solidFill>
                <a:latin typeface="Arial" panose="020B0604020202020204" pitchFamily="34" charset="0"/>
              </a:defRPr>
            </a:lvl1pPr>
            <a:lvl2pPr eaLnBrk="0" fontAlgn="base" hangingPunct="0">
              <a:spcBef>
                <a:spcPct val="0"/>
              </a:spcBef>
              <a:spcAft>
                <a:spcPct val="0"/>
              </a:spcAft>
              <a:tabLst>
                <a:tab pos="269875" algn="l"/>
              </a:tabLst>
              <a:defRPr>
                <a:solidFill>
                  <a:schemeClr val="tx1"/>
                </a:solidFill>
                <a:latin typeface="Arial" panose="020B0604020202020204" pitchFamily="34" charset="0"/>
              </a:defRPr>
            </a:lvl2pPr>
            <a:lvl3pPr eaLnBrk="0" fontAlgn="base" hangingPunct="0">
              <a:spcBef>
                <a:spcPct val="0"/>
              </a:spcBef>
              <a:spcAft>
                <a:spcPct val="0"/>
              </a:spcAft>
              <a:tabLst>
                <a:tab pos="269875" algn="l"/>
              </a:tabLst>
              <a:defRPr>
                <a:solidFill>
                  <a:schemeClr val="tx1"/>
                </a:solidFill>
                <a:latin typeface="Arial" panose="020B0604020202020204" pitchFamily="34" charset="0"/>
              </a:defRPr>
            </a:lvl3pPr>
            <a:lvl4pPr eaLnBrk="0" fontAlgn="base" hangingPunct="0">
              <a:spcBef>
                <a:spcPct val="0"/>
              </a:spcBef>
              <a:spcAft>
                <a:spcPct val="0"/>
              </a:spcAft>
              <a:tabLst>
                <a:tab pos="269875" algn="l"/>
              </a:tabLst>
              <a:defRPr>
                <a:solidFill>
                  <a:schemeClr val="tx1"/>
                </a:solidFill>
                <a:latin typeface="Arial" panose="020B0604020202020204" pitchFamily="34" charset="0"/>
              </a:defRPr>
            </a:lvl4pPr>
            <a:lvl5pPr eaLnBrk="0" fontAlgn="base" hangingPunct="0">
              <a:spcBef>
                <a:spcPct val="0"/>
              </a:spcBef>
              <a:spcAft>
                <a:spcPct val="0"/>
              </a:spcAft>
              <a:tabLst>
                <a:tab pos="269875" algn="l"/>
              </a:tabLst>
              <a:defRPr>
                <a:solidFill>
                  <a:schemeClr val="tx1"/>
                </a:solidFill>
                <a:latin typeface="Arial" panose="020B0604020202020204" pitchFamily="34" charset="0"/>
              </a:defRPr>
            </a:lvl5pPr>
            <a:lvl6pPr eaLnBrk="0" fontAlgn="base" hangingPunct="0">
              <a:spcBef>
                <a:spcPct val="0"/>
              </a:spcBef>
              <a:spcAft>
                <a:spcPct val="0"/>
              </a:spcAft>
              <a:tabLst>
                <a:tab pos="269875" algn="l"/>
              </a:tabLst>
              <a:defRPr>
                <a:solidFill>
                  <a:schemeClr val="tx1"/>
                </a:solidFill>
                <a:latin typeface="Arial" panose="020B0604020202020204" pitchFamily="34" charset="0"/>
              </a:defRPr>
            </a:lvl6pPr>
            <a:lvl7pPr eaLnBrk="0" fontAlgn="base" hangingPunct="0">
              <a:spcBef>
                <a:spcPct val="0"/>
              </a:spcBef>
              <a:spcAft>
                <a:spcPct val="0"/>
              </a:spcAft>
              <a:tabLst>
                <a:tab pos="269875" algn="l"/>
              </a:tabLst>
              <a:defRPr>
                <a:solidFill>
                  <a:schemeClr val="tx1"/>
                </a:solidFill>
                <a:latin typeface="Arial" panose="020B0604020202020204" pitchFamily="34" charset="0"/>
              </a:defRPr>
            </a:lvl7pPr>
            <a:lvl8pPr eaLnBrk="0" fontAlgn="base" hangingPunct="0">
              <a:spcBef>
                <a:spcPct val="0"/>
              </a:spcBef>
              <a:spcAft>
                <a:spcPct val="0"/>
              </a:spcAft>
              <a:tabLst>
                <a:tab pos="269875" algn="l"/>
              </a:tabLst>
              <a:defRPr>
                <a:solidFill>
                  <a:schemeClr val="tx1"/>
                </a:solidFill>
                <a:latin typeface="Arial" panose="020B0604020202020204" pitchFamily="34" charset="0"/>
              </a:defRPr>
            </a:lvl8pPr>
            <a:lvl9pPr eaLnBrk="0" fontAlgn="base" hangingPunct="0">
              <a:spcBef>
                <a:spcPct val="0"/>
              </a:spcBef>
              <a:spcAft>
                <a:spcPct val="0"/>
              </a:spcAft>
              <a:tabLst>
                <a:tab pos="269875" algn="l"/>
              </a:tabLst>
              <a:defRPr>
                <a:solidFill>
                  <a:schemeClr val="tx1"/>
                </a:solidFill>
                <a:latin typeface="Arial" panose="020B0604020202020204" pitchFamily="34" charset="0"/>
              </a:defRPr>
            </a:lvl9pPr>
          </a:lstStyle>
          <a:p>
            <a:pPr lvl="0"/>
            <a:r>
              <a:rPr lang="en-US" altLang="en-US" sz="3200" dirty="0">
                <a:latin typeface="+mn-lt"/>
                <a:ea typeface="Comic Sans MS" panose="030F0702030302020204" pitchFamily="66" charset="0"/>
                <a:cs typeface="Comic Sans MS" panose="030F0702030302020204" pitchFamily="66" charset="0"/>
              </a:rPr>
              <a:t>1. Convert into </a:t>
            </a:r>
            <a:r>
              <a:rPr lang="en-US" altLang="en-US" sz="3200" b="1" dirty="0" err="1">
                <a:latin typeface="+mn-lt"/>
                <a:ea typeface="Comic Sans MS" panose="030F0702030302020204" pitchFamily="66" charset="0"/>
                <a:cs typeface="Comic Sans MS" panose="030F0702030302020204" pitchFamily="66" charset="0"/>
              </a:rPr>
              <a:t>metres</a:t>
            </a:r>
            <a:r>
              <a:rPr lang="en-US" altLang="en-US" sz="3200" b="1" dirty="0">
                <a:latin typeface="+mn-lt"/>
                <a:ea typeface="Comic Sans MS" panose="030F0702030302020204" pitchFamily="66" charset="0"/>
                <a:cs typeface="Comic Sans MS" panose="030F0702030302020204" pitchFamily="66" charset="0"/>
              </a:rPr>
              <a:t> </a:t>
            </a:r>
            <a:r>
              <a:rPr lang="en-US" altLang="en-US" sz="3200" dirty="0">
                <a:latin typeface="+mn-lt"/>
                <a:ea typeface="Comic Sans MS" panose="030F0702030302020204" pitchFamily="66" charset="0"/>
                <a:cs typeface="Comic Sans MS" panose="030F0702030302020204" pitchFamily="66" charset="0"/>
              </a:rPr>
              <a:t>and put into scientific notation</a:t>
            </a:r>
            <a:endParaRPr lang="en-GB" altLang="en-US" sz="3200" dirty="0">
              <a:latin typeface="+mn-lt"/>
            </a:endParaRPr>
          </a:p>
          <a:p>
            <a:pPr lvl="0"/>
            <a:r>
              <a:rPr lang="en-US" altLang="en-US" sz="3200" dirty="0">
                <a:latin typeface="+mn-lt"/>
                <a:ea typeface="Comic Sans MS" panose="030F0702030302020204" pitchFamily="66" charset="0"/>
                <a:cs typeface="Comic Sans MS" panose="030F0702030302020204" pitchFamily="66" charset="0"/>
              </a:rPr>
              <a:t>a) 4km 		b) 12.6Mm		c)5.7cm</a:t>
            </a:r>
            <a:endPar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269875" algn="l"/>
              </a:tabLst>
            </a:pPr>
            <a:endParaRPr lang="en-US" altLang="en-US" sz="3200" dirty="0">
              <a:latin typeface="+mn-lt"/>
              <a:ea typeface="Comic Sans MS" panose="030F0702030302020204" pitchFamily="66" charset="0"/>
              <a:cs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269875" algn="l"/>
              </a:tabLst>
            </a:pPr>
            <a:r>
              <a:rPr lang="en-US" altLang="en-US" sz="3200" dirty="0">
                <a:latin typeface="+mn-lt"/>
                <a:ea typeface="Comic Sans MS" panose="030F0702030302020204" pitchFamily="66" charset="0"/>
                <a:cs typeface="Comic Sans MS" panose="030F0702030302020204" pitchFamily="66" charset="0"/>
              </a:rPr>
              <a:t>2</a:t>
            </a: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 Convert into </a:t>
            </a:r>
            <a:r>
              <a:rPr kumimoji="0" lang="en-US" altLang="en-US" sz="3200" b="1"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kilograms</a:t>
            </a: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 (trickier)</a:t>
            </a:r>
            <a:endParaRPr kumimoji="0" lang="en-GB" altLang="en-US" sz="3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tabLst>
                <a:tab pos="269875" algn="l"/>
              </a:tabLst>
            </a:pP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a) 4000g		b)</a:t>
            </a:r>
            <a:r>
              <a:rPr kumimoji="0" lang="en-US" altLang="en-US" sz="3200" b="0" i="0" u="none" strike="noStrike" cap="none" normalizeH="0" dirty="0">
                <a:ln>
                  <a:noFill/>
                </a:ln>
                <a:solidFill>
                  <a:schemeClr val="tx1"/>
                </a:solidFill>
                <a:effectLst/>
                <a:latin typeface="+mn-lt"/>
                <a:ea typeface="Comic Sans MS" panose="030F0702030302020204" pitchFamily="66" charset="0"/>
                <a:cs typeface="Comic Sans MS" panose="030F0702030302020204" pitchFamily="66" charset="0"/>
              </a:rPr>
              <a:t> </a:t>
            </a: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0.1Mg		c)</a:t>
            </a:r>
            <a:r>
              <a:rPr lang="en-US" altLang="en-US" sz="3200" dirty="0">
                <a:latin typeface="+mn-lt"/>
                <a:ea typeface="Comic Sans MS" panose="030F0702030302020204" pitchFamily="66" charset="0"/>
                <a:cs typeface="Comic Sans MS" panose="030F0702030302020204" pitchFamily="66" charset="0"/>
              </a:rPr>
              <a:t> </a:t>
            </a: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5mg 	</a:t>
            </a:r>
          </a:p>
          <a:p>
            <a:pPr marL="0" marR="0" lvl="0" indent="0" algn="l" defTabSz="914400" rtl="0" eaLnBrk="0" fontAlgn="base" latinLnBrk="0" hangingPunct="0">
              <a:lnSpc>
                <a:spcPct val="100000"/>
              </a:lnSpc>
              <a:spcBef>
                <a:spcPct val="0"/>
              </a:spcBef>
              <a:spcAft>
                <a:spcPct val="0"/>
              </a:spcAft>
              <a:buClrTx/>
              <a:buSzTx/>
              <a:tabLst>
                <a:tab pos="269875" algn="l"/>
              </a:tabLst>
            </a:pP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 </a:t>
            </a:r>
            <a:endParaRPr kumimoji="0" lang="en-GB" altLang="en-US" sz="3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269875" algn="l"/>
              </a:tabLst>
            </a:pPr>
            <a:r>
              <a:rPr lang="en-US" altLang="en-US" sz="3200" dirty="0">
                <a:latin typeface="+mn-lt"/>
                <a:ea typeface="Comic Sans MS" panose="030F0702030302020204" pitchFamily="66" charset="0"/>
                <a:cs typeface="Comic Sans MS" panose="030F0702030302020204" pitchFamily="66" charset="0"/>
              </a:rPr>
              <a:t>3</a:t>
            </a: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 Convert into </a:t>
            </a:r>
            <a:r>
              <a:rPr kumimoji="0" lang="en-US" altLang="en-US" sz="3200" b="1"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seconds</a:t>
            </a:r>
            <a:endParaRPr kumimoji="0" lang="en-GB" altLang="en-US" sz="3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tabLst>
                <a:tab pos="269875" algn="l"/>
              </a:tabLst>
            </a:pP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a)2.2ms		b)</a:t>
            </a:r>
            <a:r>
              <a:rPr kumimoji="0" lang="en-US" altLang="en-US" sz="3200" b="0" i="0" u="none" strike="noStrike" cap="none" normalizeH="0" dirty="0">
                <a:ln>
                  <a:noFill/>
                </a:ln>
                <a:solidFill>
                  <a:schemeClr val="tx1"/>
                </a:solidFill>
                <a:effectLst/>
                <a:latin typeface="+mn-lt"/>
                <a:ea typeface="Comic Sans MS" panose="030F0702030302020204" pitchFamily="66" charset="0"/>
                <a:cs typeface="Comic Sans MS" panose="030F0702030302020204" pitchFamily="66" charset="0"/>
              </a:rPr>
              <a:t> </a:t>
            </a: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720ns		c)0.1µs		</a:t>
            </a:r>
            <a:endParaRPr kumimoji="0" lang="en-US" altLang="en-US" sz="3200" b="0" i="0" u="none" strike="noStrike" cap="none" normalizeH="0" baseline="0" dirty="0">
              <a:ln>
                <a:noFill/>
              </a:ln>
              <a:solidFill>
                <a:schemeClr val="tx1"/>
              </a:solidFill>
              <a:effectLst/>
              <a:latin typeface="+mn-lt"/>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3325" y="6032500"/>
            <a:ext cx="609600" cy="609600"/>
          </a:xfrm>
          <a:prstGeom prst="rect">
            <a:avLst/>
          </a:prstGeom>
        </p:spPr>
      </p:pic>
    </p:spTree>
    <p:custDataLst>
      <p:tags r:id="rId1"/>
    </p:custDataLst>
    <p:extLst>
      <p:ext uri="{BB962C8B-B14F-4D97-AF65-F5344CB8AC3E}">
        <p14:creationId xmlns:p14="http://schemas.microsoft.com/office/powerpoint/2010/main" val="3640444793"/>
      </p:ext>
    </p:extLst>
  </p:cSld>
  <p:clrMapOvr>
    <a:masterClrMapping/>
  </p:clrMapOvr>
  <mc:AlternateContent xmlns:mc="http://schemas.openxmlformats.org/markup-compatibility/2006">
    <mc:Choice xmlns:p14="http://schemas.microsoft.com/office/powerpoint/2010/main" Requires="p14">
      <p:transition spd="med" p14:dur="700" advTm="120520">
        <p:fade/>
      </p:transition>
    </mc:Choice>
    <mc:Fallback>
      <p:transition spd="med" advTm="1205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up)">
                                      <p:cBhvr>
                                        <p:cTn id="11" dur="500"/>
                                        <p:tgtEl>
                                          <p:spTgt spid="4">
                                            <p:txEl>
                                              <p:pRg st="0" end="0"/>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up)">
                                      <p:cBhvr>
                                        <p:cTn id="14" dur="500"/>
                                        <p:tgtEl>
                                          <p:spTgt spid="4">
                                            <p:txEl>
                                              <p:pRg st="1" end="1"/>
                                            </p:txEl>
                                          </p:spTgt>
                                        </p:tgtEl>
                                      </p:cBhvr>
                                    </p:animEffect>
                                  </p:childTnLst>
                                </p:cTn>
                              </p:par>
                              <p:par>
                                <p:cTn id="15" presetID="22" presetClass="entr" presetSubtype="1"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up)">
                                      <p:cBhvr>
                                        <p:cTn id="17" dur="500"/>
                                        <p:tgtEl>
                                          <p:spTgt spid="4">
                                            <p:txEl>
                                              <p:pRg st="3" end="3"/>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wipe(up)">
                                      <p:cBhvr>
                                        <p:cTn id="20" dur="500"/>
                                        <p:tgtEl>
                                          <p:spTgt spid="4">
                                            <p:txEl>
                                              <p:pRg st="4" end="4"/>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wipe(up)">
                                      <p:cBhvr>
                                        <p:cTn id="23" dur="500"/>
                                        <p:tgtEl>
                                          <p:spTgt spid="4">
                                            <p:txEl>
                                              <p:pRg st="5" end="5"/>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wipe(up)">
                                      <p:cBhvr>
                                        <p:cTn id="26" dur="500"/>
                                        <p:tgtEl>
                                          <p:spTgt spid="4">
                                            <p:txEl>
                                              <p:pRg st="6" end="6"/>
                                            </p:txEl>
                                          </p:spTgt>
                                        </p:tgtEl>
                                      </p:cBhvr>
                                    </p:animEffect>
                                  </p:childTnLst>
                                </p:cTn>
                              </p:par>
                              <p:par>
                                <p:cTn id="27" presetID="22" presetClass="entr" presetSubtype="1"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Effect transition="in" filter="wipe(up)">
                                      <p:cBhvr>
                                        <p:cTn id="29"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Converting units in practice</a:t>
            </a:r>
            <a:endParaRPr lang="en-GB" dirty="0"/>
          </a:p>
        </p:txBody>
      </p:sp>
      <p:sp>
        <p:nvSpPr>
          <p:cNvPr id="4" name="Rectangle 1"/>
          <p:cNvSpPr>
            <a:spLocks noChangeArrowheads="1"/>
          </p:cNvSpPr>
          <p:nvPr/>
        </p:nvSpPr>
        <p:spPr bwMode="auto">
          <a:xfrm>
            <a:off x="1504552" y="1875021"/>
            <a:ext cx="1044116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9875" algn="l"/>
              </a:tabLst>
              <a:defRPr>
                <a:solidFill>
                  <a:schemeClr val="tx1"/>
                </a:solidFill>
                <a:latin typeface="Arial" panose="020B0604020202020204" pitchFamily="34" charset="0"/>
              </a:defRPr>
            </a:lvl1pPr>
            <a:lvl2pPr eaLnBrk="0" fontAlgn="base" hangingPunct="0">
              <a:spcBef>
                <a:spcPct val="0"/>
              </a:spcBef>
              <a:spcAft>
                <a:spcPct val="0"/>
              </a:spcAft>
              <a:tabLst>
                <a:tab pos="269875" algn="l"/>
              </a:tabLst>
              <a:defRPr>
                <a:solidFill>
                  <a:schemeClr val="tx1"/>
                </a:solidFill>
                <a:latin typeface="Arial" panose="020B0604020202020204" pitchFamily="34" charset="0"/>
              </a:defRPr>
            </a:lvl2pPr>
            <a:lvl3pPr eaLnBrk="0" fontAlgn="base" hangingPunct="0">
              <a:spcBef>
                <a:spcPct val="0"/>
              </a:spcBef>
              <a:spcAft>
                <a:spcPct val="0"/>
              </a:spcAft>
              <a:tabLst>
                <a:tab pos="269875" algn="l"/>
              </a:tabLst>
              <a:defRPr>
                <a:solidFill>
                  <a:schemeClr val="tx1"/>
                </a:solidFill>
                <a:latin typeface="Arial" panose="020B0604020202020204" pitchFamily="34" charset="0"/>
              </a:defRPr>
            </a:lvl3pPr>
            <a:lvl4pPr eaLnBrk="0" fontAlgn="base" hangingPunct="0">
              <a:spcBef>
                <a:spcPct val="0"/>
              </a:spcBef>
              <a:spcAft>
                <a:spcPct val="0"/>
              </a:spcAft>
              <a:tabLst>
                <a:tab pos="269875" algn="l"/>
              </a:tabLst>
              <a:defRPr>
                <a:solidFill>
                  <a:schemeClr val="tx1"/>
                </a:solidFill>
                <a:latin typeface="Arial" panose="020B0604020202020204" pitchFamily="34" charset="0"/>
              </a:defRPr>
            </a:lvl4pPr>
            <a:lvl5pPr eaLnBrk="0" fontAlgn="base" hangingPunct="0">
              <a:spcBef>
                <a:spcPct val="0"/>
              </a:spcBef>
              <a:spcAft>
                <a:spcPct val="0"/>
              </a:spcAft>
              <a:tabLst>
                <a:tab pos="269875" algn="l"/>
              </a:tabLst>
              <a:defRPr>
                <a:solidFill>
                  <a:schemeClr val="tx1"/>
                </a:solidFill>
                <a:latin typeface="Arial" panose="020B0604020202020204" pitchFamily="34" charset="0"/>
              </a:defRPr>
            </a:lvl5pPr>
            <a:lvl6pPr eaLnBrk="0" fontAlgn="base" hangingPunct="0">
              <a:spcBef>
                <a:spcPct val="0"/>
              </a:spcBef>
              <a:spcAft>
                <a:spcPct val="0"/>
              </a:spcAft>
              <a:tabLst>
                <a:tab pos="269875" algn="l"/>
              </a:tabLst>
              <a:defRPr>
                <a:solidFill>
                  <a:schemeClr val="tx1"/>
                </a:solidFill>
                <a:latin typeface="Arial" panose="020B0604020202020204" pitchFamily="34" charset="0"/>
              </a:defRPr>
            </a:lvl6pPr>
            <a:lvl7pPr eaLnBrk="0" fontAlgn="base" hangingPunct="0">
              <a:spcBef>
                <a:spcPct val="0"/>
              </a:spcBef>
              <a:spcAft>
                <a:spcPct val="0"/>
              </a:spcAft>
              <a:tabLst>
                <a:tab pos="269875" algn="l"/>
              </a:tabLst>
              <a:defRPr>
                <a:solidFill>
                  <a:schemeClr val="tx1"/>
                </a:solidFill>
                <a:latin typeface="Arial" panose="020B0604020202020204" pitchFamily="34" charset="0"/>
              </a:defRPr>
            </a:lvl7pPr>
            <a:lvl8pPr eaLnBrk="0" fontAlgn="base" hangingPunct="0">
              <a:spcBef>
                <a:spcPct val="0"/>
              </a:spcBef>
              <a:spcAft>
                <a:spcPct val="0"/>
              </a:spcAft>
              <a:tabLst>
                <a:tab pos="269875" algn="l"/>
              </a:tabLst>
              <a:defRPr>
                <a:solidFill>
                  <a:schemeClr val="tx1"/>
                </a:solidFill>
                <a:latin typeface="Arial" panose="020B0604020202020204" pitchFamily="34" charset="0"/>
              </a:defRPr>
            </a:lvl8pPr>
            <a:lvl9pPr eaLnBrk="0" fontAlgn="base" hangingPunct="0">
              <a:spcBef>
                <a:spcPct val="0"/>
              </a:spcBef>
              <a:spcAft>
                <a:spcPct val="0"/>
              </a:spcAft>
              <a:tabLst>
                <a:tab pos="269875" algn="l"/>
              </a:tabLst>
              <a:defRPr>
                <a:solidFill>
                  <a:schemeClr val="tx1"/>
                </a:solidFill>
                <a:latin typeface="Arial" panose="020B0604020202020204" pitchFamily="34" charset="0"/>
              </a:defRPr>
            </a:lvl9pPr>
          </a:lstStyle>
          <a:p>
            <a:pPr lvl="0"/>
            <a:r>
              <a:rPr lang="en-US" altLang="en-US" sz="3200" dirty="0">
                <a:latin typeface="+mn-lt"/>
                <a:ea typeface="Comic Sans MS" panose="030F0702030302020204" pitchFamily="66" charset="0"/>
                <a:cs typeface="Comic Sans MS" panose="030F0702030302020204" pitchFamily="66" charset="0"/>
              </a:rPr>
              <a:t>1. Convert into </a:t>
            </a:r>
            <a:r>
              <a:rPr lang="en-US" altLang="en-US" sz="3200" b="1" dirty="0" err="1">
                <a:latin typeface="+mn-lt"/>
                <a:ea typeface="Comic Sans MS" panose="030F0702030302020204" pitchFamily="66" charset="0"/>
                <a:cs typeface="Comic Sans MS" panose="030F0702030302020204" pitchFamily="66" charset="0"/>
              </a:rPr>
              <a:t>metres</a:t>
            </a:r>
            <a:r>
              <a:rPr lang="en-US" altLang="en-US" sz="3200" b="1" dirty="0">
                <a:latin typeface="+mn-lt"/>
                <a:ea typeface="Comic Sans MS" panose="030F0702030302020204" pitchFamily="66" charset="0"/>
                <a:cs typeface="Comic Sans MS" panose="030F0702030302020204" pitchFamily="66" charset="0"/>
              </a:rPr>
              <a:t> </a:t>
            </a:r>
            <a:r>
              <a:rPr lang="en-US" altLang="en-US" sz="3200" dirty="0">
                <a:latin typeface="+mn-lt"/>
                <a:ea typeface="Comic Sans MS" panose="030F0702030302020204" pitchFamily="66" charset="0"/>
                <a:cs typeface="Comic Sans MS" panose="030F0702030302020204" pitchFamily="66" charset="0"/>
              </a:rPr>
              <a:t>and put into scientific notation</a:t>
            </a:r>
            <a:endParaRPr lang="en-GB" altLang="en-US" sz="3200" dirty="0">
              <a:latin typeface="+mn-lt"/>
            </a:endParaRPr>
          </a:p>
          <a:p>
            <a:pPr marL="514350" lvl="0" indent="-514350">
              <a:buAutoNum type="alphaLcParenR"/>
            </a:pPr>
            <a:r>
              <a:rPr lang="en-US" altLang="en-US" sz="3200" dirty="0">
                <a:latin typeface="+mn-lt"/>
                <a:ea typeface="Comic Sans MS" panose="030F0702030302020204" pitchFamily="66" charset="0"/>
                <a:cs typeface="Comic Sans MS" panose="030F0702030302020204" pitchFamily="66" charset="0"/>
              </a:rPr>
              <a:t>4 x 10</a:t>
            </a:r>
            <a:r>
              <a:rPr lang="en-US" altLang="en-US" sz="3200" baseline="30000" dirty="0">
                <a:latin typeface="+mn-lt"/>
                <a:ea typeface="Comic Sans MS" panose="030F0702030302020204" pitchFamily="66" charset="0"/>
                <a:cs typeface="Comic Sans MS" panose="030F0702030302020204" pitchFamily="66" charset="0"/>
              </a:rPr>
              <a:t>3 </a:t>
            </a:r>
            <a:r>
              <a:rPr lang="en-US" altLang="en-US" sz="3200" dirty="0">
                <a:latin typeface="+mn-lt"/>
                <a:ea typeface="Comic Sans MS" panose="030F0702030302020204" pitchFamily="66" charset="0"/>
                <a:cs typeface="Comic Sans MS" panose="030F0702030302020204" pitchFamily="66" charset="0"/>
              </a:rPr>
              <a:t>m 	b)  12.6 x 10</a:t>
            </a:r>
            <a:r>
              <a:rPr lang="en-US" altLang="en-US" sz="3200" baseline="30000" dirty="0">
                <a:latin typeface="+mn-lt"/>
                <a:ea typeface="Comic Sans MS" panose="030F0702030302020204" pitchFamily="66" charset="0"/>
                <a:cs typeface="Comic Sans MS" panose="030F0702030302020204" pitchFamily="66" charset="0"/>
              </a:rPr>
              <a:t>6</a:t>
            </a:r>
            <a:r>
              <a:rPr lang="en-US" altLang="en-US" sz="3200" dirty="0">
                <a:latin typeface="+mn-lt"/>
                <a:ea typeface="Comic Sans MS" panose="030F0702030302020204" pitchFamily="66" charset="0"/>
                <a:cs typeface="Comic Sans MS" panose="030F0702030302020204" pitchFamily="66" charset="0"/>
              </a:rPr>
              <a:t> m		c)  5.7 10</a:t>
            </a:r>
            <a:r>
              <a:rPr lang="en-US" altLang="en-US" sz="3200" baseline="30000" dirty="0">
                <a:latin typeface="+mn-lt"/>
                <a:ea typeface="Comic Sans MS" panose="030F0702030302020204" pitchFamily="66" charset="0"/>
                <a:cs typeface="Comic Sans MS" panose="030F0702030302020204" pitchFamily="66" charset="0"/>
              </a:rPr>
              <a:t>-2 </a:t>
            </a:r>
            <a:r>
              <a:rPr lang="en-US" altLang="en-US" sz="3200" dirty="0">
                <a:latin typeface="+mn-lt"/>
                <a:ea typeface="Comic Sans MS" panose="030F0702030302020204" pitchFamily="66" charset="0"/>
                <a:cs typeface="Comic Sans MS" panose="030F0702030302020204" pitchFamily="66" charset="0"/>
              </a:rPr>
              <a:t>m</a:t>
            </a:r>
            <a:endPar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269875" algn="l"/>
              </a:tabLst>
            </a:pPr>
            <a:endParaRPr lang="en-US" altLang="en-US" sz="3200" dirty="0">
              <a:latin typeface="+mn-lt"/>
              <a:ea typeface="Comic Sans MS" panose="030F0702030302020204" pitchFamily="66" charset="0"/>
              <a:cs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tab pos="269875" algn="l"/>
              </a:tabLst>
            </a:pPr>
            <a:r>
              <a:rPr lang="en-US" altLang="en-US" sz="3200" dirty="0">
                <a:latin typeface="+mn-lt"/>
                <a:ea typeface="Comic Sans MS" panose="030F0702030302020204" pitchFamily="66" charset="0"/>
                <a:cs typeface="Comic Sans MS" panose="030F0702030302020204" pitchFamily="66" charset="0"/>
              </a:rPr>
              <a:t>2</a:t>
            </a: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 Convert into </a:t>
            </a:r>
            <a:r>
              <a:rPr kumimoji="0" lang="en-US" altLang="en-US" sz="3200" b="1"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kilograms</a:t>
            </a: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 (trickier)</a:t>
            </a:r>
            <a:endParaRPr kumimoji="0" lang="en-GB" altLang="en-US" sz="3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tabLst>
                <a:tab pos="269875" algn="l"/>
              </a:tabLst>
            </a:pP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a) 4kg		b)</a:t>
            </a:r>
            <a:r>
              <a:rPr kumimoji="0" lang="en-US" altLang="en-US" sz="3200" b="0" i="0" u="none" strike="noStrike" cap="none" normalizeH="0" dirty="0">
                <a:ln>
                  <a:noFill/>
                </a:ln>
                <a:solidFill>
                  <a:schemeClr val="tx1"/>
                </a:solidFill>
                <a:effectLst/>
                <a:latin typeface="+mn-lt"/>
                <a:ea typeface="Comic Sans MS" panose="030F0702030302020204" pitchFamily="66" charset="0"/>
                <a:cs typeface="Comic Sans MS" panose="030F0702030302020204" pitchFamily="66" charset="0"/>
              </a:rPr>
              <a:t> </a:t>
            </a:r>
            <a:r>
              <a:rPr lang="en-US" altLang="en-US" sz="3200" dirty="0">
                <a:latin typeface="+mn-lt"/>
                <a:ea typeface="Comic Sans MS" panose="030F0702030302020204" pitchFamily="66" charset="0"/>
                <a:cs typeface="Comic Sans MS" panose="030F0702030302020204" pitchFamily="66" charset="0"/>
              </a:rPr>
              <a:t>100kg</a:t>
            </a: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			c)</a:t>
            </a:r>
            <a:r>
              <a:rPr lang="en-US" altLang="en-US" sz="3200" dirty="0">
                <a:latin typeface="+mn-lt"/>
                <a:ea typeface="Comic Sans MS" panose="030F0702030302020204" pitchFamily="66" charset="0"/>
                <a:cs typeface="Comic Sans MS" panose="030F0702030302020204" pitchFamily="66" charset="0"/>
              </a:rPr>
              <a:t> </a:t>
            </a: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5</a:t>
            </a:r>
            <a:r>
              <a:rPr kumimoji="0" lang="en-US" altLang="en-US" sz="3200" b="0" i="0" u="none" strike="noStrike" cap="none" normalizeH="0" dirty="0">
                <a:ln>
                  <a:noFill/>
                </a:ln>
                <a:solidFill>
                  <a:schemeClr val="tx1"/>
                </a:solidFill>
                <a:effectLst/>
                <a:latin typeface="+mn-lt"/>
                <a:ea typeface="Comic Sans MS" panose="030F0702030302020204" pitchFamily="66" charset="0"/>
                <a:cs typeface="Comic Sans MS" panose="030F0702030302020204" pitchFamily="66" charset="0"/>
              </a:rPr>
              <a:t> x 10</a:t>
            </a:r>
            <a:r>
              <a:rPr kumimoji="0" lang="en-US" altLang="en-US" sz="3200" b="0" i="0" u="none" strike="noStrike" cap="none" normalizeH="0" baseline="30000" dirty="0">
                <a:ln>
                  <a:noFill/>
                </a:ln>
                <a:solidFill>
                  <a:schemeClr val="tx1"/>
                </a:solidFill>
                <a:effectLst/>
                <a:latin typeface="+mn-lt"/>
                <a:ea typeface="Comic Sans MS" panose="030F0702030302020204" pitchFamily="66" charset="0"/>
                <a:cs typeface="Comic Sans MS" panose="030F0702030302020204" pitchFamily="66" charset="0"/>
              </a:rPr>
              <a:t>-3</a:t>
            </a:r>
            <a:r>
              <a:rPr kumimoji="0" lang="en-US" altLang="en-US" sz="3200" b="0" i="0" u="none" strike="noStrike" cap="none" normalizeH="0" dirty="0">
                <a:ln>
                  <a:noFill/>
                </a:ln>
                <a:solidFill>
                  <a:schemeClr val="tx1"/>
                </a:solidFill>
                <a:effectLst/>
                <a:latin typeface="+mn-lt"/>
                <a:ea typeface="Comic Sans MS" panose="030F0702030302020204" pitchFamily="66" charset="0"/>
                <a:cs typeface="Comic Sans MS" panose="030F0702030302020204" pitchFamily="66" charset="0"/>
              </a:rPr>
              <a:t>g</a:t>
            </a: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 = 5 x 10</a:t>
            </a:r>
            <a:r>
              <a:rPr kumimoji="0" lang="en-US" altLang="en-US" sz="3200" b="0" i="0" u="none" strike="noStrike" cap="none" normalizeH="0" baseline="30000" dirty="0">
                <a:ln>
                  <a:noFill/>
                </a:ln>
                <a:solidFill>
                  <a:schemeClr val="tx1"/>
                </a:solidFill>
                <a:effectLst/>
                <a:latin typeface="+mn-lt"/>
                <a:ea typeface="Comic Sans MS" panose="030F0702030302020204" pitchFamily="66" charset="0"/>
                <a:cs typeface="Comic Sans MS" panose="030F0702030302020204" pitchFamily="66" charset="0"/>
              </a:rPr>
              <a:t>-6</a:t>
            </a:r>
            <a:r>
              <a:rPr kumimoji="0" lang="en-US" altLang="en-US" sz="3200" b="0" i="0" u="none" strike="noStrike" cap="none" normalizeH="0" dirty="0">
                <a:ln>
                  <a:noFill/>
                </a:ln>
                <a:solidFill>
                  <a:schemeClr val="tx1"/>
                </a:solidFill>
                <a:effectLst/>
                <a:latin typeface="+mn-lt"/>
                <a:ea typeface="Comic Sans MS" panose="030F0702030302020204" pitchFamily="66" charset="0"/>
                <a:cs typeface="Comic Sans MS" panose="030F0702030302020204" pitchFamily="66" charset="0"/>
              </a:rPr>
              <a:t> kg</a:t>
            </a: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	</a:t>
            </a:r>
            <a:endParaRPr kumimoji="0" lang="en-GB" altLang="en-US" sz="3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269875" algn="l"/>
              </a:tabLst>
            </a:pPr>
            <a:r>
              <a:rPr lang="en-US" altLang="en-US" sz="3200" dirty="0">
                <a:latin typeface="+mn-lt"/>
                <a:ea typeface="Comic Sans MS" panose="030F0702030302020204" pitchFamily="66" charset="0"/>
                <a:cs typeface="Comic Sans MS" panose="030F0702030302020204" pitchFamily="66" charset="0"/>
              </a:rPr>
              <a:t>3</a:t>
            </a: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 Convert into </a:t>
            </a:r>
            <a:r>
              <a:rPr kumimoji="0" lang="en-US" altLang="en-US" sz="3200" b="1"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seconds</a:t>
            </a:r>
            <a:endParaRPr kumimoji="0" lang="en-GB" altLang="en-US" sz="3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tabLst>
                <a:tab pos="269875" algn="l"/>
              </a:tabLst>
            </a:pP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a)2.2</a:t>
            </a:r>
            <a:r>
              <a:rPr kumimoji="0" lang="en-US" altLang="en-US" sz="3200" b="0" i="0" u="none" strike="noStrike" cap="none" normalizeH="0" dirty="0">
                <a:ln>
                  <a:noFill/>
                </a:ln>
                <a:solidFill>
                  <a:schemeClr val="tx1"/>
                </a:solidFill>
                <a:effectLst/>
                <a:latin typeface="+mn-lt"/>
                <a:ea typeface="Comic Sans MS" panose="030F0702030302020204" pitchFamily="66" charset="0"/>
                <a:cs typeface="Comic Sans MS" panose="030F0702030302020204" pitchFamily="66" charset="0"/>
              </a:rPr>
              <a:t> x 10</a:t>
            </a:r>
            <a:r>
              <a:rPr kumimoji="0" lang="en-US" altLang="en-US" sz="3200" b="0" i="0" u="none" strike="noStrike" cap="none" normalizeH="0" baseline="30000" dirty="0">
                <a:ln>
                  <a:noFill/>
                </a:ln>
                <a:solidFill>
                  <a:schemeClr val="tx1"/>
                </a:solidFill>
                <a:effectLst/>
                <a:latin typeface="+mn-lt"/>
                <a:ea typeface="Comic Sans MS" panose="030F0702030302020204" pitchFamily="66" charset="0"/>
                <a:cs typeface="Comic Sans MS" panose="030F0702030302020204" pitchFamily="66" charset="0"/>
              </a:rPr>
              <a:t>-3</a:t>
            </a:r>
            <a:r>
              <a:rPr kumimoji="0" lang="en-US" altLang="en-US" sz="3200" b="0" i="0" u="none" strike="noStrike" cap="none" normalizeH="0" dirty="0">
                <a:ln>
                  <a:noFill/>
                </a:ln>
                <a:solidFill>
                  <a:schemeClr val="tx1"/>
                </a:solidFill>
                <a:effectLst/>
                <a:latin typeface="+mn-lt"/>
                <a:ea typeface="Comic Sans MS" panose="030F0702030302020204" pitchFamily="66" charset="0"/>
                <a:cs typeface="Comic Sans MS" panose="030F0702030302020204" pitchFamily="66" charset="0"/>
              </a:rPr>
              <a:t> </a:t>
            </a: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s	b)</a:t>
            </a:r>
            <a:r>
              <a:rPr kumimoji="0" lang="en-US" altLang="en-US" sz="3200" b="0" i="0" u="none" strike="noStrike" cap="none" normalizeH="0" dirty="0">
                <a:ln>
                  <a:noFill/>
                </a:ln>
                <a:solidFill>
                  <a:schemeClr val="tx1"/>
                </a:solidFill>
                <a:effectLst/>
                <a:latin typeface="+mn-lt"/>
                <a:ea typeface="Comic Sans MS" panose="030F0702030302020204" pitchFamily="66" charset="0"/>
                <a:cs typeface="Comic Sans MS" panose="030F0702030302020204" pitchFamily="66" charset="0"/>
              </a:rPr>
              <a:t> </a:t>
            </a: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720 x 10</a:t>
            </a:r>
            <a:r>
              <a:rPr kumimoji="0" lang="en-US" altLang="en-US" sz="3200" b="0" i="0" u="none" strike="noStrike" cap="none" normalizeH="0" baseline="30000" dirty="0">
                <a:ln>
                  <a:noFill/>
                </a:ln>
                <a:solidFill>
                  <a:schemeClr val="tx1"/>
                </a:solidFill>
                <a:effectLst/>
                <a:latin typeface="+mn-lt"/>
                <a:ea typeface="Comic Sans MS" panose="030F0702030302020204" pitchFamily="66" charset="0"/>
                <a:cs typeface="Comic Sans MS" panose="030F0702030302020204" pitchFamily="66" charset="0"/>
              </a:rPr>
              <a:t>-9</a:t>
            </a: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 s		c) 0.1</a:t>
            </a:r>
            <a:r>
              <a:rPr kumimoji="0" lang="en-US" altLang="en-US" sz="3200" b="0" i="0" u="none" strike="noStrike" cap="none" normalizeH="0" dirty="0">
                <a:ln>
                  <a:noFill/>
                </a:ln>
                <a:solidFill>
                  <a:schemeClr val="tx1"/>
                </a:solidFill>
                <a:effectLst/>
                <a:latin typeface="+mn-lt"/>
                <a:ea typeface="Comic Sans MS" panose="030F0702030302020204" pitchFamily="66" charset="0"/>
                <a:cs typeface="Comic Sans MS" panose="030F0702030302020204" pitchFamily="66" charset="0"/>
              </a:rPr>
              <a:t> x 10</a:t>
            </a:r>
            <a:r>
              <a:rPr kumimoji="0" lang="en-US" altLang="en-US" sz="3200" b="0" i="0" u="none" strike="noStrike" cap="none" normalizeH="0" baseline="30000" dirty="0">
                <a:ln>
                  <a:noFill/>
                </a:ln>
                <a:solidFill>
                  <a:schemeClr val="tx1"/>
                </a:solidFill>
                <a:effectLst/>
                <a:latin typeface="+mn-lt"/>
                <a:ea typeface="Comic Sans MS" panose="030F0702030302020204" pitchFamily="66" charset="0"/>
                <a:cs typeface="Comic Sans MS" panose="030F0702030302020204" pitchFamily="66" charset="0"/>
              </a:rPr>
              <a:t>-6</a:t>
            </a:r>
            <a:r>
              <a:rPr kumimoji="0" lang="en-US" altLang="en-US" sz="3200" b="0" i="0" u="none" strike="noStrike" cap="none" normalizeH="0" baseline="0" dirty="0">
                <a:ln>
                  <a:noFill/>
                </a:ln>
                <a:solidFill>
                  <a:schemeClr val="tx1"/>
                </a:solidFill>
                <a:effectLst/>
                <a:latin typeface="+mn-lt"/>
                <a:ea typeface="Comic Sans MS" panose="030F0702030302020204" pitchFamily="66" charset="0"/>
                <a:cs typeface="Comic Sans MS" panose="030F0702030302020204" pitchFamily="66" charset="0"/>
              </a:rPr>
              <a:t>s		</a:t>
            </a:r>
            <a:endParaRPr kumimoji="0" lang="en-US" altLang="en-US" sz="3200" b="0" i="0" u="none" strike="noStrike" cap="none" normalizeH="0" baseline="0" dirty="0">
              <a:ln>
                <a:noFill/>
              </a:ln>
              <a:solidFill>
                <a:schemeClr val="tx1"/>
              </a:solidFill>
              <a:effectLst/>
              <a:latin typeface="+mn-l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776876718"/>
      </p:ext>
    </p:extLst>
  </p:cSld>
  <p:clrMapOvr>
    <a:masterClrMapping/>
  </p:clrMapOvr>
  <mc:AlternateContent xmlns:mc="http://schemas.openxmlformats.org/markup-compatibility/2006">
    <mc:Choice xmlns:p14="http://schemas.microsoft.com/office/powerpoint/2010/main" Requires="p14">
      <p:transition spd="med" p14:dur="700" advTm="26671">
        <p:fade/>
      </p:transition>
    </mc:Choice>
    <mc:Fallback>
      <p:transition spd="med" advTm="266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Units, Prefixes and Scientific Notation</a:t>
            </a:r>
            <a:endParaRPr lang="en-US" dirty="0"/>
          </a:p>
        </p:txBody>
      </p:sp>
      <p:sp>
        <p:nvSpPr>
          <p:cNvPr id="14" name="Content Placeholder 13"/>
          <p:cNvSpPr>
            <a:spLocks noGrp="1"/>
          </p:cNvSpPr>
          <p:nvPr>
            <p:ph idx="1"/>
          </p:nvPr>
        </p:nvSpPr>
        <p:spPr/>
        <p:txBody>
          <a:bodyPr/>
          <a:lstStyle/>
          <a:p>
            <a:pPr lvl="0"/>
            <a:r>
              <a:rPr lang="en-US" dirty="0"/>
              <a:t>SI units</a:t>
            </a:r>
            <a:endParaRPr lang="en-GB" dirty="0"/>
          </a:p>
          <a:p>
            <a:pPr lvl="0"/>
            <a:r>
              <a:rPr lang="en-US" dirty="0"/>
              <a:t>Prefixes and Scientific Notation</a:t>
            </a:r>
          </a:p>
          <a:p>
            <a:pPr lvl="0"/>
            <a:r>
              <a:rPr lang="en-US" dirty="0"/>
              <a:t>Scientific Notation Practice</a:t>
            </a:r>
          </a:p>
          <a:p>
            <a:r>
              <a:rPr lang="en-US" dirty="0"/>
              <a:t>Converting Units Practice</a:t>
            </a:r>
            <a:endParaRPr lang="en-GB" dirty="0"/>
          </a:p>
          <a:p>
            <a:pPr lvl="0"/>
            <a:endParaRPr lang="en-GB"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3325" y="6032500"/>
            <a:ext cx="609600" cy="609600"/>
          </a:xfrm>
          <a:prstGeom prst="rect">
            <a:avLst/>
          </a:prstGeom>
        </p:spPr>
      </p:pic>
    </p:spTree>
    <p:custDataLst>
      <p:tags r:id="rId1"/>
    </p:custDataLst>
    <p:extLst>
      <p:ext uri="{BB962C8B-B14F-4D97-AF65-F5344CB8AC3E}">
        <p14:creationId xmlns:p14="http://schemas.microsoft.com/office/powerpoint/2010/main" val="2128536031"/>
      </p:ext>
    </p:extLst>
  </p:cSld>
  <p:clrMapOvr>
    <a:masterClrMapping/>
  </p:clrMapOvr>
  <mc:AlternateContent xmlns:mc="http://schemas.openxmlformats.org/markup-compatibility/2006">
    <mc:Choice xmlns:p14="http://schemas.microsoft.com/office/powerpoint/2010/main" Requires="p14">
      <p:transition spd="med" p14:dur="700" advTm="11842">
        <p:fade/>
      </p:transition>
    </mc:Choice>
    <mc:Fallback>
      <p:transition spd="med" advTm="118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500"/>
                                  </p:stCondLst>
                                  <p:childTnLst>
                                    <p:set>
                                      <p:cBhvr>
                                        <p:cTn id="13" dur="1" fill="hold">
                                          <p:stCondLst>
                                            <p:cond delay="0"/>
                                          </p:stCondLst>
                                        </p:cTn>
                                        <p:tgtEl>
                                          <p:spTgt spid="14">
                                            <p:txEl>
                                              <p:pRg st="1" end="1"/>
                                            </p:txEl>
                                          </p:spTgt>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grpId="0" nodeType="afterEffect">
                                  <p:stCondLst>
                                    <p:cond delay="1500"/>
                                  </p:stCondLst>
                                  <p:childTnLst>
                                    <p:set>
                                      <p:cBhvr>
                                        <p:cTn id="16" dur="1" fill="hold">
                                          <p:stCondLst>
                                            <p:cond delay="0"/>
                                          </p:stCondLst>
                                        </p:cTn>
                                        <p:tgtEl>
                                          <p:spTgt spid="14">
                                            <p:txEl>
                                              <p:pRg st="2" end="2"/>
                                            </p:txEl>
                                          </p:spTgt>
                                        </p:tgtEl>
                                        <p:attrNameLst>
                                          <p:attrName>style.visibility</p:attrName>
                                        </p:attrNameLst>
                                      </p:cBhvr>
                                      <p:to>
                                        <p:strVal val="visible"/>
                                      </p:to>
                                    </p:set>
                                  </p:childTnLst>
                                </p:cTn>
                              </p:par>
                            </p:childTnLst>
                          </p:cTn>
                        </p:par>
                        <p:par>
                          <p:cTn id="17" fill="hold">
                            <p:stCondLst>
                              <p:cond delay="3000"/>
                            </p:stCondLst>
                            <p:childTnLst>
                              <p:par>
                                <p:cTn id="18" presetID="1" presetClass="entr" presetSubtype="0" fill="hold" grpId="0" nodeType="afterEffect">
                                  <p:stCondLst>
                                    <p:cond delay="1500"/>
                                  </p:stCondLst>
                                  <p:childTnLst>
                                    <p:set>
                                      <p:cBhvr>
                                        <p:cTn id="19"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3"/>
                </p:tgtEl>
              </p:cMediaNode>
            </p:audio>
          </p:childTnLst>
        </p:cTn>
      </p:par>
    </p:tnLst>
    <p:bldLst>
      <p:bldP spid="1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 Units</a:t>
            </a:r>
          </a:p>
        </p:txBody>
      </p:sp>
      <p:sp>
        <p:nvSpPr>
          <p:cNvPr id="3" name="Content Placeholder 2"/>
          <p:cNvSpPr>
            <a:spLocks noGrp="1"/>
          </p:cNvSpPr>
          <p:nvPr>
            <p:ph idx="1"/>
          </p:nvPr>
        </p:nvSpPr>
        <p:spPr>
          <a:xfrm>
            <a:off x="1522414" y="1556792"/>
            <a:ext cx="10116614" cy="5301208"/>
          </a:xfrm>
        </p:spPr>
        <p:txBody>
          <a:bodyPr>
            <a:noAutofit/>
          </a:bodyPr>
          <a:lstStyle/>
          <a:p>
            <a:r>
              <a:rPr lang="en-GB" sz="3200" dirty="0"/>
              <a:t>There are many ways of describing a quantity, for example distance: metres, miles, feet or yards </a:t>
            </a:r>
            <a:r>
              <a:rPr lang="en-GB" sz="3200" dirty="0" err="1"/>
              <a:t>etc</a:t>
            </a:r>
            <a:endParaRPr lang="en-GB" sz="3200" dirty="0"/>
          </a:p>
          <a:p>
            <a:r>
              <a:rPr lang="en-GB" sz="3200" dirty="0"/>
              <a:t>To avoid confusion, physicist have decided on using </a:t>
            </a:r>
            <a:r>
              <a:rPr lang="en-GB" sz="3200" b="1" dirty="0"/>
              <a:t>consistent</a:t>
            </a:r>
            <a:r>
              <a:rPr lang="en-GB" sz="3200" dirty="0"/>
              <a:t> or </a:t>
            </a:r>
            <a:r>
              <a:rPr lang="en-GB" sz="3200" b="1" dirty="0"/>
              <a:t>standard units</a:t>
            </a:r>
            <a:r>
              <a:rPr lang="en-GB" sz="3200" dirty="0"/>
              <a:t> internationally.</a:t>
            </a:r>
          </a:p>
          <a:p>
            <a:r>
              <a:rPr lang="en-GB" sz="3200" dirty="0"/>
              <a:t>This means that when we are doing calculation involving, for example, a </a:t>
            </a:r>
            <a:r>
              <a:rPr lang="en-GB" sz="3200" b="1" dirty="0"/>
              <a:t>distance</a:t>
            </a:r>
            <a:r>
              <a:rPr lang="en-GB" sz="3200" dirty="0"/>
              <a:t>, we always use </a:t>
            </a:r>
            <a:r>
              <a:rPr lang="en-GB" sz="3200" b="1" dirty="0"/>
              <a:t>metres</a:t>
            </a:r>
            <a:r>
              <a:rPr lang="en-GB" sz="3200" dirty="0"/>
              <a:t>. </a:t>
            </a:r>
            <a:r>
              <a:rPr lang="en-GB" sz="3200" b="1" dirty="0"/>
              <a:t>Metres </a:t>
            </a:r>
            <a:r>
              <a:rPr lang="en-GB" sz="3200" dirty="0"/>
              <a:t>are the </a:t>
            </a:r>
            <a:r>
              <a:rPr lang="en-GB" sz="3200" b="1" dirty="0"/>
              <a:t>standard (SI) </a:t>
            </a:r>
            <a:r>
              <a:rPr lang="en-GB" sz="3200" dirty="0"/>
              <a:t>unit for </a:t>
            </a:r>
            <a:r>
              <a:rPr lang="en-GB" sz="3200" b="1" dirty="0"/>
              <a:t>distance.</a:t>
            </a:r>
          </a:p>
          <a:p>
            <a:r>
              <a:rPr lang="en-GB" sz="3200" dirty="0"/>
              <a:t>It is important that we always write down the standard units that we are using and convert to the appropriate units where necessary</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965807363"/>
      </p:ext>
    </p:extLst>
  </p:cSld>
  <p:clrMapOvr>
    <a:masterClrMapping/>
  </p:clrMapOvr>
  <mc:AlternateContent xmlns:mc="http://schemas.openxmlformats.org/markup-compatibility/2006">
    <mc:Choice xmlns:p14="http://schemas.microsoft.com/office/powerpoint/2010/main" Requires="p14">
      <p:transition spd="med" p14:dur="700" advTm="38352">
        <p:fade/>
      </p:transition>
    </mc:Choice>
    <mc:Fallback>
      <p:transition spd="med" advTm="383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Prefixes and Scientific Notation</a:t>
            </a:r>
          </a:p>
        </p:txBody>
      </p:sp>
      <p:sp>
        <p:nvSpPr>
          <p:cNvPr id="3" name="Content Placeholder 2"/>
          <p:cNvSpPr>
            <a:spLocks noGrp="1"/>
          </p:cNvSpPr>
          <p:nvPr>
            <p:ph idx="1"/>
          </p:nvPr>
        </p:nvSpPr>
        <p:spPr>
          <a:xfrm>
            <a:off x="1522414" y="1556792"/>
            <a:ext cx="9828582" cy="5301208"/>
          </a:xfrm>
        </p:spPr>
        <p:txBody>
          <a:bodyPr>
            <a:noAutofit/>
          </a:bodyPr>
          <a:lstStyle/>
          <a:p>
            <a:r>
              <a:rPr lang="en-GB" sz="3200" dirty="0"/>
              <a:t>Often in physics, we are dealing with very small or very large numbers. In order to save ourselves from writing such numbers as 0.0000000001 or 230 000 000, we use prefixes and scientific notation.</a:t>
            </a:r>
          </a:p>
          <a:p>
            <a:r>
              <a:rPr lang="en-GB" sz="3200" dirty="0"/>
              <a:t>It is important to be able to use scientific notation to be able to convert numbers to SI units for calculations .</a:t>
            </a:r>
          </a:p>
          <a:p>
            <a:r>
              <a:rPr lang="en-GB" sz="3200" dirty="0"/>
              <a:t>On the next page you find a list of common prefixes and their scientific notations. You should take a note of these and learn them – as you do more calculation involving scientific notation you will get better at them.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220172108"/>
      </p:ext>
    </p:extLst>
  </p:cSld>
  <p:clrMapOvr>
    <a:masterClrMapping/>
  </p:clrMapOvr>
  <mc:AlternateContent xmlns:mc="http://schemas.openxmlformats.org/markup-compatibility/2006">
    <mc:Choice xmlns:p14="http://schemas.microsoft.com/office/powerpoint/2010/main" Requires="p14">
      <p:transition spd="med" p14:dur="700" advTm="47866">
        <p:fade/>
      </p:transition>
    </mc:Choice>
    <mc:Fallback>
      <p:transition spd="med" advTm="478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Common prefixes</a:t>
            </a:r>
          </a:p>
        </p:txBody>
      </p:sp>
      <p:pic>
        <p:nvPicPr>
          <p:cNvPr id="3" name="Picture 2"/>
          <p:cNvPicPr>
            <a:picLocks noChangeAspect="1"/>
          </p:cNvPicPr>
          <p:nvPr/>
        </p:nvPicPr>
        <p:blipFill>
          <a:blip r:embed="rId4"/>
          <a:stretch>
            <a:fillRect/>
          </a:stretch>
        </p:blipFill>
        <p:spPr>
          <a:xfrm>
            <a:off x="1522414" y="1772815"/>
            <a:ext cx="7668342" cy="496654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988062126"/>
      </p:ext>
    </p:extLst>
  </p:cSld>
  <p:clrMapOvr>
    <a:masterClrMapping/>
  </p:clrMapOvr>
  <mc:AlternateContent xmlns:mc="http://schemas.openxmlformats.org/markup-compatibility/2006">
    <mc:Choice xmlns:p14="http://schemas.microsoft.com/office/powerpoint/2010/main" Requires="p14">
      <p:transition spd="med" p14:dur="700" advTm="90462">
        <p:fade/>
      </p:transition>
    </mc:Choice>
    <mc:Fallback>
      <p:transition spd="med" advTm="904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notation in practice</a:t>
            </a:r>
          </a:p>
        </p:txBody>
      </p:sp>
      <p:sp>
        <p:nvSpPr>
          <p:cNvPr id="5" name="Content Placeholder 4"/>
          <p:cNvSpPr>
            <a:spLocks noGrp="1"/>
          </p:cNvSpPr>
          <p:nvPr>
            <p:ph sz="half" idx="1"/>
          </p:nvPr>
        </p:nvSpPr>
        <p:spPr>
          <a:xfrm>
            <a:off x="1502882" y="2348880"/>
            <a:ext cx="9972599" cy="4267200"/>
          </a:xfrm>
        </p:spPr>
        <p:txBody>
          <a:bodyPr/>
          <a:lstStyle/>
          <a:p>
            <a:pPr marL="0" indent="0">
              <a:buNone/>
            </a:pPr>
            <a:r>
              <a:rPr lang="en-US" dirty="0"/>
              <a:t>Write the distance 120000m in scientific notation and express it with an appropriate prefix.</a:t>
            </a:r>
          </a:p>
          <a:p>
            <a:pPr marL="0" indent="0">
              <a:buNone/>
            </a:pPr>
            <a:r>
              <a:rPr lang="en-US" dirty="0"/>
              <a:t>Lets look at the number more closely:   </a:t>
            </a:r>
            <a:r>
              <a:rPr lang="en-US" sz="4800" dirty="0">
                <a:solidFill>
                  <a:srgbClr val="FFFF00"/>
                </a:solidFill>
              </a:rPr>
              <a:t>1 2 0 0 0 0</a:t>
            </a:r>
            <a:r>
              <a:rPr lang="en-US" dirty="0"/>
              <a:t> </a:t>
            </a:r>
          </a:p>
          <a:p>
            <a:pPr marL="0" indent="0">
              <a:buNone/>
            </a:pPr>
            <a:r>
              <a:rPr lang="en-US" dirty="0"/>
              <a:t>The number can now be</a:t>
            </a:r>
          </a:p>
          <a:p>
            <a:pPr marL="0" indent="0">
              <a:buNone/>
            </a:pPr>
            <a:r>
              <a:rPr lang="en-US" dirty="0"/>
              <a:t>expressed as:</a:t>
            </a:r>
          </a:p>
          <a:p>
            <a:pPr marL="0" indent="0">
              <a:buNone/>
            </a:pPr>
            <a:r>
              <a:rPr lang="en-US" sz="4800" dirty="0">
                <a:solidFill>
                  <a:srgbClr val="FFFF00"/>
                </a:solidFill>
              </a:rPr>
              <a:t>1.2 x 10</a:t>
            </a:r>
            <a:r>
              <a:rPr lang="en-US" sz="4800" baseline="30000" dirty="0">
                <a:solidFill>
                  <a:srgbClr val="FFFF00"/>
                </a:solidFill>
              </a:rPr>
              <a:t>5</a:t>
            </a:r>
            <a:r>
              <a:rPr lang="en-US" sz="4800" dirty="0">
                <a:solidFill>
                  <a:srgbClr val="FFFF00"/>
                </a:solidFill>
              </a:rPr>
              <a:t> m</a:t>
            </a:r>
          </a:p>
          <a:p>
            <a:pPr marL="0" indent="0">
              <a:buNone/>
            </a:pPr>
            <a:endParaRPr lang="en-US" dirty="0"/>
          </a:p>
        </p:txBody>
      </p:sp>
      <p:grpSp>
        <p:nvGrpSpPr>
          <p:cNvPr id="24" name="Group 23"/>
          <p:cNvGrpSpPr/>
          <p:nvPr/>
        </p:nvGrpSpPr>
        <p:grpSpPr>
          <a:xfrm>
            <a:off x="6074881" y="3355714"/>
            <a:ext cx="2088232" cy="2398783"/>
            <a:chOff x="6074881" y="3355714"/>
            <a:chExt cx="2088232" cy="2398783"/>
          </a:xfrm>
        </p:grpSpPr>
        <p:cxnSp>
          <p:nvCxnSpPr>
            <p:cNvPr id="7" name="Straight Arrow Connector 6"/>
            <p:cNvCxnSpPr/>
            <p:nvPr/>
          </p:nvCxnSpPr>
          <p:spPr>
            <a:xfrm flipV="1">
              <a:off x="6650945" y="3872880"/>
              <a:ext cx="144016" cy="792088"/>
            </a:xfrm>
            <a:prstGeom prst="straightConnector1">
              <a:avLst/>
            </a:prstGeom>
            <a:ln w="25400">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074881" y="4664968"/>
              <a:ext cx="1656184" cy="1089529"/>
            </a:xfrm>
            <a:prstGeom prst="rect">
              <a:avLst/>
            </a:prstGeom>
            <a:noFill/>
          </p:spPr>
          <p:txBody>
            <a:bodyPr wrap="square" rtlCol="0">
              <a:spAutoFit/>
            </a:bodyPr>
            <a:lstStyle/>
            <a:p>
              <a:pPr>
                <a:lnSpc>
                  <a:spcPct val="90000"/>
                </a:lnSpc>
              </a:pPr>
              <a:r>
                <a:rPr lang="en-GB" sz="2400" dirty="0">
                  <a:solidFill>
                    <a:srgbClr val="FFFF00"/>
                  </a:solidFill>
                </a:rPr>
                <a:t>Place a decimal point here</a:t>
              </a:r>
            </a:p>
          </p:txBody>
        </p:sp>
        <p:sp>
          <p:nvSpPr>
            <p:cNvPr id="12" name="TextBox 11"/>
            <p:cNvSpPr txBox="1"/>
            <p:nvPr/>
          </p:nvSpPr>
          <p:spPr>
            <a:xfrm>
              <a:off x="6722953" y="3355714"/>
              <a:ext cx="1440160" cy="424732"/>
            </a:xfrm>
            <a:prstGeom prst="rect">
              <a:avLst/>
            </a:prstGeom>
            <a:noFill/>
          </p:spPr>
          <p:txBody>
            <a:bodyPr wrap="square" rtlCol="0">
              <a:spAutoFit/>
            </a:bodyPr>
            <a:lstStyle/>
            <a:p>
              <a:pPr>
                <a:lnSpc>
                  <a:spcPct val="90000"/>
                </a:lnSpc>
              </a:pPr>
              <a:r>
                <a:rPr lang="en-GB" sz="2400" dirty="0"/>
                <a:t>.</a:t>
              </a:r>
            </a:p>
          </p:txBody>
        </p:sp>
      </p:grpSp>
      <p:sp>
        <p:nvSpPr>
          <p:cNvPr id="13" name="Arc 12"/>
          <p:cNvSpPr/>
          <p:nvPr/>
        </p:nvSpPr>
        <p:spPr>
          <a:xfrm rot="5400000">
            <a:off x="7038876" y="3609712"/>
            <a:ext cx="360040" cy="444898"/>
          </a:xfrm>
          <a:prstGeom prst="arc">
            <a:avLst>
              <a:gd name="adj1" fmla="val 16200000"/>
              <a:gd name="adj2" fmla="val 5454970"/>
            </a:avLst>
          </a:prstGeom>
          <a:ln w="25400">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c 14"/>
          <p:cNvSpPr/>
          <p:nvPr/>
        </p:nvSpPr>
        <p:spPr>
          <a:xfrm rot="5400000">
            <a:off x="7519539" y="3604214"/>
            <a:ext cx="360040" cy="444898"/>
          </a:xfrm>
          <a:prstGeom prst="arc">
            <a:avLst>
              <a:gd name="adj1" fmla="val 16200000"/>
              <a:gd name="adj2" fmla="val 5454970"/>
            </a:avLst>
          </a:prstGeom>
          <a:ln w="25400">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Arc 15"/>
          <p:cNvSpPr/>
          <p:nvPr/>
        </p:nvSpPr>
        <p:spPr>
          <a:xfrm rot="5400000">
            <a:off x="7997364" y="3604214"/>
            <a:ext cx="360040" cy="444898"/>
          </a:xfrm>
          <a:prstGeom prst="arc">
            <a:avLst>
              <a:gd name="adj1" fmla="val 16200000"/>
              <a:gd name="adj2" fmla="val 5454970"/>
            </a:avLst>
          </a:prstGeom>
          <a:ln w="25400">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Arc 16"/>
          <p:cNvSpPr/>
          <p:nvPr/>
        </p:nvSpPr>
        <p:spPr>
          <a:xfrm rot="5400000">
            <a:off x="8481203" y="3604214"/>
            <a:ext cx="360040" cy="444898"/>
          </a:xfrm>
          <a:prstGeom prst="arc">
            <a:avLst>
              <a:gd name="adj1" fmla="val 16200000"/>
              <a:gd name="adj2" fmla="val 5454970"/>
            </a:avLst>
          </a:prstGeom>
          <a:ln w="25400">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6" name="Group 25"/>
          <p:cNvGrpSpPr/>
          <p:nvPr/>
        </p:nvGrpSpPr>
        <p:grpSpPr>
          <a:xfrm>
            <a:off x="7869909" y="4220240"/>
            <a:ext cx="2603340" cy="1623224"/>
            <a:chOff x="7869909" y="4220240"/>
            <a:chExt cx="2603340" cy="1623224"/>
          </a:xfrm>
        </p:grpSpPr>
        <p:cxnSp>
          <p:nvCxnSpPr>
            <p:cNvPr id="18" name="Straight Arrow Connector 17"/>
            <p:cNvCxnSpPr/>
            <p:nvPr/>
          </p:nvCxnSpPr>
          <p:spPr>
            <a:xfrm flipH="1" flipV="1">
              <a:off x="7994017" y="4220240"/>
              <a:ext cx="432531" cy="393963"/>
            </a:xfrm>
            <a:prstGeom prst="straightConnector1">
              <a:avLst/>
            </a:prstGeom>
            <a:ln w="25400">
              <a:miter lim="800000"/>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869909" y="4753935"/>
              <a:ext cx="2603340" cy="1089529"/>
            </a:xfrm>
            <a:prstGeom prst="rect">
              <a:avLst/>
            </a:prstGeom>
            <a:noFill/>
          </p:spPr>
          <p:txBody>
            <a:bodyPr wrap="square" rtlCol="0">
              <a:spAutoFit/>
            </a:bodyPr>
            <a:lstStyle/>
            <a:p>
              <a:pPr>
                <a:lnSpc>
                  <a:spcPct val="90000"/>
                </a:lnSpc>
              </a:pPr>
              <a:r>
                <a:rPr lang="en-GB" sz="2400" dirty="0">
                  <a:solidFill>
                    <a:srgbClr val="FFFF00"/>
                  </a:solidFill>
                </a:rPr>
                <a:t>Count how many digits are after the decimal point</a:t>
              </a:r>
            </a:p>
          </p:txBody>
        </p:sp>
      </p:grpSp>
      <p:sp>
        <p:nvSpPr>
          <p:cNvPr id="21" name="TextBox 20"/>
          <p:cNvSpPr txBox="1"/>
          <p:nvPr/>
        </p:nvSpPr>
        <p:spPr>
          <a:xfrm>
            <a:off x="8917270" y="3605114"/>
            <a:ext cx="1656184" cy="535531"/>
          </a:xfrm>
          <a:prstGeom prst="rect">
            <a:avLst/>
          </a:prstGeom>
          <a:noFill/>
        </p:spPr>
        <p:txBody>
          <a:bodyPr wrap="square" rtlCol="0">
            <a:spAutoFit/>
          </a:bodyPr>
          <a:lstStyle/>
          <a:p>
            <a:pPr>
              <a:lnSpc>
                <a:spcPct val="90000"/>
              </a:lnSpc>
            </a:pPr>
            <a:r>
              <a:rPr lang="en-GB" sz="3200" dirty="0">
                <a:solidFill>
                  <a:srgbClr val="00B0F0"/>
                </a:solidFill>
              </a:rPr>
              <a:t>= 5</a:t>
            </a:r>
          </a:p>
        </p:txBody>
      </p:sp>
      <p:sp>
        <p:nvSpPr>
          <p:cNvPr id="22" name="TextBox 21"/>
          <p:cNvSpPr txBox="1"/>
          <p:nvPr/>
        </p:nvSpPr>
        <p:spPr>
          <a:xfrm>
            <a:off x="9921477" y="2963320"/>
            <a:ext cx="2205981" cy="2086725"/>
          </a:xfrm>
          <a:prstGeom prst="rect">
            <a:avLst/>
          </a:prstGeom>
          <a:noFill/>
        </p:spPr>
        <p:txBody>
          <a:bodyPr wrap="square" rtlCol="0">
            <a:spAutoFit/>
          </a:bodyPr>
          <a:lstStyle/>
          <a:p>
            <a:pPr>
              <a:lnSpc>
                <a:spcPct val="90000"/>
              </a:lnSpc>
            </a:pPr>
            <a:r>
              <a:rPr lang="en-GB" sz="2400" dirty="0">
                <a:solidFill>
                  <a:srgbClr val="FFFF00"/>
                </a:solidFill>
              </a:rPr>
              <a:t>This is how many times the first digit has been </a:t>
            </a:r>
            <a:r>
              <a:rPr lang="en-GB" sz="2400" u="sng" dirty="0">
                <a:solidFill>
                  <a:srgbClr val="FFFF00"/>
                </a:solidFill>
              </a:rPr>
              <a:t>multiplied</a:t>
            </a:r>
            <a:r>
              <a:rPr lang="en-GB" sz="2400" dirty="0">
                <a:solidFill>
                  <a:srgbClr val="FFFF00"/>
                </a:solidFill>
              </a:rPr>
              <a:t> by 10</a:t>
            </a:r>
          </a:p>
          <a:p>
            <a:pPr>
              <a:lnSpc>
                <a:spcPct val="90000"/>
              </a:lnSpc>
            </a:pPr>
            <a:endParaRPr lang="en-GB" sz="2400" dirty="0"/>
          </a:p>
        </p:txBody>
      </p:sp>
      <p:sp>
        <p:nvSpPr>
          <p:cNvPr id="23" name="TextBox 22"/>
          <p:cNvSpPr txBox="1"/>
          <p:nvPr/>
        </p:nvSpPr>
        <p:spPr>
          <a:xfrm>
            <a:off x="1502882" y="1772816"/>
            <a:ext cx="4087474" cy="424732"/>
          </a:xfrm>
          <a:prstGeom prst="rect">
            <a:avLst/>
          </a:prstGeom>
          <a:noFill/>
        </p:spPr>
        <p:txBody>
          <a:bodyPr wrap="square" rtlCol="0">
            <a:spAutoFit/>
          </a:bodyPr>
          <a:lstStyle/>
          <a:p>
            <a:pPr>
              <a:lnSpc>
                <a:spcPct val="90000"/>
              </a:lnSpc>
            </a:pPr>
            <a:r>
              <a:rPr lang="en-GB" sz="2400" dirty="0"/>
              <a:t>Example 1 – large numbers</a:t>
            </a:r>
          </a:p>
        </p:txBody>
      </p:sp>
      <p:pic>
        <p:nvPicPr>
          <p:cNvPr id="27" name="Audio 2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3325" y="6032500"/>
            <a:ext cx="609600" cy="609600"/>
          </a:xfrm>
          <a:prstGeom prst="rect">
            <a:avLst/>
          </a:prstGeom>
        </p:spPr>
      </p:pic>
    </p:spTree>
    <p:custDataLst>
      <p:tags r:id="rId1"/>
    </p:custDataLst>
    <p:extLst>
      <p:ext uri="{BB962C8B-B14F-4D97-AF65-F5344CB8AC3E}">
        <p14:creationId xmlns:p14="http://schemas.microsoft.com/office/powerpoint/2010/main" val="223730991"/>
      </p:ext>
    </p:extLst>
  </p:cSld>
  <p:clrMapOvr>
    <a:masterClrMapping/>
  </p:clrMapOvr>
  <mc:AlternateContent xmlns:mc="http://schemas.openxmlformats.org/markup-compatibility/2006">
    <mc:Choice xmlns:p14="http://schemas.microsoft.com/office/powerpoint/2010/main" Requires="p14">
      <p:transition spd="med" p14:dur="700" advTm="64707">
        <p:fade/>
      </p:transition>
    </mc:Choice>
    <mc:Fallback>
      <p:transition spd="med" advTm="647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1000"/>
                                        <p:tgtEl>
                                          <p:spTgt spid="13"/>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000"/>
                                        <p:tgtEl>
                                          <p:spTgt spid="15"/>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1000"/>
                                        <p:tgtEl>
                                          <p:spTgt spid="16"/>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1000"/>
                                        <p:tgtEl>
                                          <p:spTgt spid="17"/>
                                        </p:tgtEl>
                                      </p:cBhvr>
                                    </p:animEffect>
                                  </p:childTnLst>
                                </p:cTn>
                              </p:par>
                            </p:childTnLst>
                          </p:cTn>
                        </p:par>
                        <p:par>
                          <p:cTn id="44" fill="hold">
                            <p:stCondLst>
                              <p:cond delay="4000"/>
                            </p:stCondLst>
                            <p:childTnLst>
                              <p:par>
                                <p:cTn id="45" presetID="1" presetClass="entr" presetSubtype="0"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par>
                          <p:cTn id="47" fill="hold">
                            <p:stCondLst>
                              <p:cond delay="4000"/>
                            </p:stCondLst>
                            <p:childTnLst>
                              <p:par>
                                <p:cTn id="48" presetID="1" presetClass="entr" presetSubtype="0" fill="hold" grpId="0" nodeType="afterEffect">
                                  <p:stCondLst>
                                    <p:cond delay="100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
                                            <p:txEl>
                                              <p:pRg st="2" end="2"/>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0" fill="hold" display="0">
                  <p:stCondLst>
                    <p:cond delay="indefinite"/>
                  </p:stCondLst>
                  <p:endCondLst>
                    <p:cond evt="onStopAudio" delay="0">
                      <p:tgtEl>
                        <p:sldTgt/>
                      </p:tgtEl>
                    </p:cond>
                  </p:endCondLst>
                </p:cTn>
                <p:tgtEl>
                  <p:spTgt spid="27"/>
                </p:tgtEl>
              </p:cMediaNode>
            </p:audio>
          </p:childTnLst>
        </p:cTn>
      </p:par>
    </p:tnLst>
    <p:bldLst>
      <p:bldP spid="5" grpId="0" uiExpand="1" build="p"/>
      <p:bldP spid="13" grpId="0" animBg="1"/>
      <p:bldP spid="15" grpId="0" animBg="1"/>
      <p:bldP spid="16" grpId="0" animBg="1"/>
      <p:bldP spid="17" grpId="0" animBg="1"/>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notation in practice</a:t>
            </a:r>
            <a:endParaRPr lang="en-GB" dirty="0"/>
          </a:p>
        </p:txBody>
      </p:sp>
      <p:sp>
        <p:nvSpPr>
          <p:cNvPr id="3" name="Content Placeholder 2"/>
          <p:cNvSpPr>
            <a:spLocks noGrp="1"/>
          </p:cNvSpPr>
          <p:nvPr>
            <p:ph idx="1"/>
          </p:nvPr>
        </p:nvSpPr>
        <p:spPr>
          <a:xfrm>
            <a:off x="1522414" y="1905000"/>
            <a:ext cx="9144000" cy="4620344"/>
          </a:xfrm>
        </p:spPr>
        <p:txBody>
          <a:bodyPr/>
          <a:lstStyle/>
          <a:p>
            <a:pPr marL="0" indent="0">
              <a:buNone/>
            </a:pPr>
            <a:r>
              <a:rPr lang="en-GB" dirty="0"/>
              <a:t>We now need to express the distance  </a:t>
            </a:r>
            <a:r>
              <a:rPr lang="en-US" sz="4800" dirty="0">
                <a:solidFill>
                  <a:srgbClr val="FFFF00"/>
                </a:solidFill>
              </a:rPr>
              <a:t>1.2 x 10</a:t>
            </a:r>
            <a:r>
              <a:rPr lang="en-US" sz="4800" baseline="30000" dirty="0">
                <a:solidFill>
                  <a:srgbClr val="FFFF00"/>
                </a:solidFill>
              </a:rPr>
              <a:t>5  </a:t>
            </a:r>
            <a:r>
              <a:rPr lang="en-US" sz="4800" dirty="0">
                <a:solidFill>
                  <a:srgbClr val="FFFF00"/>
                </a:solidFill>
              </a:rPr>
              <a:t>m</a:t>
            </a:r>
            <a:r>
              <a:rPr lang="en-US" sz="4800" baseline="30000" dirty="0">
                <a:solidFill>
                  <a:srgbClr val="FFFF00"/>
                </a:solidFill>
              </a:rPr>
              <a:t> </a:t>
            </a:r>
            <a:r>
              <a:rPr lang="en-US" dirty="0"/>
              <a:t>with an appropriate prefix.</a:t>
            </a:r>
          </a:p>
          <a:p>
            <a:pPr marL="0" indent="0">
              <a:buNone/>
            </a:pPr>
            <a:r>
              <a:rPr lang="en-US" dirty="0"/>
              <a:t>Most of the prefixes come in multiples of 3 (or thousands) e.g. 1km = 1x10</a:t>
            </a:r>
            <a:r>
              <a:rPr lang="en-US" baseline="30000" dirty="0"/>
              <a:t>3</a:t>
            </a:r>
            <a:r>
              <a:rPr lang="en-US" dirty="0"/>
              <a:t>m </a:t>
            </a:r>
          </a:p>
          <a:p>
            <a:pPr marL="0" indent="0">
              <a:buNone/>
            </a:pPr>
            <a:r>
              <a:rPr lang="en-US" dirty="0"/>
              <a:t>If a value is expressed in terms of x10</a:t>
            </a:r>
            <a:r>
              <a:rPr lang="en-US" sz="4000" baseline="30000" dirty="0">
                <a:latin typeface="Blackadder ITC" panose="04020505051007020D02" pitchFamily="82" charset="0"/>
              </a:rPr>
              <a:t>x</a:t>
            </a:r>
            <a:r>
              <a:rPr lang="en-US" dirty="0"/>
              <a:t> we can change the value of </a:t>
            </a:r>
            <a:r>
              <a:rPr lang="en-US" sz="4000" dirty="0">
                <a:latin typeface="Blackadder ITC" panose="04020505051007020D02" pitchFamily="82" charset="0"/>
              </a:rPr>
              <a:t>x </a:t>
            </a:r>
            <a:r>
              <a:rPr lang="en-US" dirty="0"/>
              <a:t>by moving the decimal point </a:t>
            </a:r>
            <a:r>
              <a:rPr lang="en-US" dirty="0">
                <a:solidFill>
                  <a:srgbClr val="FFFF00"/>
                </a:solidFill>
              </a:rPr>
              <a:t>forward</a:t>
            </a:r>
            <a:r>
              <a:rPr lang="en-US" dirty="0"/>
              <a:t> or </a:t>
            </a:r>
            <a:r>
              <a:rPr lang="en-US" dirty="0">
                <a:solidFill>
                  <a:srgbClr val="FFFF00"/>
                </a:solidFill>
              </a:rPr>
              <a:t>backward</a:t>
            </a:r>
            <a:r>
              <a:rPr lang="en-US" dirty="0"/>
              <a:t>.</a:t>
            </a:r>
          </a:p>
          <a:p>
            <a:pPr marL="0" indent="0">
              <a:buNone/>
            </a:pPr>
            <a:r>
              <a:rPr lang="en-US" dirty="0">
                <a:solidFill>
                  <a:srgbClr val="FFFF00"/>
                </a:solidFill>
              </a:rPr>
              <a:t>Moving forward – 1.2 x 10</a:t>
            </a:r>
            <a:r>
              <a:rPr lang="en-US" baseline="30000" dirty="0">
                <a:solidFill>
                  <a:srgbClr val="FFFF00"/>
                </a:solidFill>
              </a:rPr>
              <a:t>5 </a:t>
            </a:r>
            <a:r>
              <a:rPr lang="en-US" dirty="0"/>
              <a:t>becomes </a:t>
            </a:r>
            <a:r>
              <a:rPr lang="en-US" dirty="0">
                <a:solidFill>
                  <a:srgbClr val="FFFF00"/>
                </a:solidFill>
              </a:rPr>
              <a:t>0.12 x 10</a:t>
            </a:r>
            <a:r>
              <a:rPr lang="en-US" baseline="30000" dirty="0">
                <a:solidFill>
                  <a:srgbClr val="FFFF00"/>
                </a:solidFill>
              </a:rPr>
              <a:t>6</a:t>
            </a:r>
            <a:endParaRPr lang="en-US" dirty="0">
              <a:solidFill>
                <a:srgbClr val="FFFF00"/>
              </a:solidFill>
            </a:endParaRPr>
          </a:p>
          <a:p>
            <a:pPr marL="0" indent="0">
              <a:buNone/>
            </a:pPr>
            <a:r>
              <a:rPr lang="en-US" dirty="0">
                <a:solidFill>
                  <a:srgbClr val="FFFF00"/>
                </a:solidFill>
              </a:rPr>
              <a:t>Moving backward – 1.2 x 10</a:t>
            </a:r>
            <a:r>
              <a:rPr lang="en-US" baseline="30000" dirty="0">
                <a:solidFill>
                  <a:srgbClr val="FFFF00"/>
                </a:solidFill>
              </a:rPr>
              <a:t>5 </a:t>
            </a:r>
            <a:r>
              <a:rPr lang="en-US" dirty="0"/>
              <a:t>becomes </a:t>
            </a:r>
            <a:r>
              <a:rPr lang="en-US" dirty="0">
                <a:solidFill>
                  <a:srgbClr val="FFFF00"/>
                </a:solidFill>
              </a:rPr>
              <a:t>12 x 10</a:t>
            </a:r>
            <a:r>
              <a:rPr lang="en-US" baseline="30000" dirty="0">
                <a:solidFill>
                  <a:srgbClr val="FFFF00"/>
                </a:solidFill>
              </a:rPr>
              <a:t>4</a:t>
            </a:r>
            <a:endParaRPr lang="en-US" dirty="0">
              <a:solidFill>
                <a:srgbClr val="FFFF00"/>
              </a:solidFill>
            </a:endParaRPr>
          </a:p>
          <a:p>
            <a:pPr marL="0" indent="0">
              <a:buNone/>
            </a:pPr>
            <a:endParaRPr lang="en-US" dirty="0"/>
          </a:p>
          <a:p>
            <a:pPr marL="0" indent="0">
              <a:buNone/>
            </a:pPr>
            <a:endParaRPr lang="en-GB" dirty="0"/>
          </a:p>
        </p:txBody>
      </p:sp>
      <p:sp>
        <p:nvSpPr>
          <p:cNvPr id="4" name="TextBox 3"/>
          <p:cNvSpPr txBox="1"/>
          <p:nvPr/>
        </p:nvSpPr>
        <p:spPr>
          <a:xfrm>
            <a:off x="8398668" y="4797152"/>
            <a:ext cx="3240360" cy="1865126"/>
          </a:xfrm>
          <a:prstGeom prst="rect">
            <a:avLst/>
          </a:prstGeom>
          <a:noFill/>
          <a:ln w="19050">
            <a:solidFill>
              <a:schemeClr val="tx1"/>
            </a:solidFill>
          </a:ln>
        </p:spPr>
        <p:txBody>
          <a:bodyPr wrap="square" rtlCol="0">
            <a:spAutoFit/>
          </a:bodyPr>
          <a:lstStyle/>
          <a:p>
            <a:pPr>
              <a:lnSpc>
                <a:spcPct val="90000"/>
              </a:lnSpc>
            </a:pPr>
            <a:r>
              <a:rPr lang="en-GB" sz="2400" dirty="0"/>
              <a:t>NOTE: if the decimal point is moved forward, </a:t>
            </a:r>
            <a:r>
              <a:rPr lang="en-US" sz="4000" dirty="0">
                <a:latin typeface="Blackadder ITC" panose="04020505051007020D02" pitchFamily="82" charset="0"/>
              </a:rPr>
              <a:t>x</a:t>
            </a:r>
            <a:r>
              <a:rPr lang="en-GB" sz="2400" dirty="0"/>
              <a:t> increases, if moved backward, </a:t>
            </a:r>
            <a:r>
              <a:rPr lang="en-US" sz="4000" dirty="0">
                <a:latin typeface="Blackadder ITC" panose="04020505051007020D02" pitchFamily="82" charset="0"/>
              </a:rPr>
              <a:t>x</a:t>
            </a:r>
            <a:r>
              <a:rPr lang="en-GB" sz="2400" dirty="0"/>
              <a:t> decreases</a:t>
            </a:r>
            <a:endParaRPr lang="en-GB" sz="24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3325" y="6032500"/>
            <a:ext cx="609600" cy="609600"/>
          </a:xfrm>
          <a:prstGeom prst="rect">
            <a:avLst/>
          </a:prstGeom>
        </p:spPr>
      </p:pic>
    </p:spTree>
    <p:custDataLst>
      <p:tags r:id="rId1"/>
    </p:custDataLst>
    <p:extLst>
      <p:ext uri="{BB962C8B-B14F-4D97-AF65-F5344CB8AC3E}">
        <p14:creationId xmlns:p14="http://schemas.microsoft.com/office/powerpoint/2010/main" val="1560153479"/>
      </p:ext>
    </p:extLst>
  </p:cSld>
  <p:clrMapOvr>
    <a:masterClrMapping/>
  </p:clrMapOvr>
  <mc:AlternateContent xmlns:mc="http://schemas.openxmlformats.org/markup-compatibility/2006">
    <mc:Choice xmlns:p14="http://schemas.microsoft.com/office/powerpoint/2010/main" Requires="p14">
      <p:transition spd="med" p14:dur="700" advTm="98006">
        <p:fade/>
      </p:transition>
    </mc:Choice>
    <mc:Fallback>
      <p:transition spd="med" advTm="980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3" grpId="0" build="p"/>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notation in practice</a:t>
            </a:r>
            <a:endParaRPr lang="en-GB" dirty="0"/>
          </a:p>
        </p:txBody>
      </p:sp>
      <p:sp>
        <p:nvSpPr>
          <p:cNvPr id="3" name="Content Placeholder 2"/>
          <p:cNvSpPr>
            <a:spLocks noGrp="1"/>
          </p:cNvSpPr>
          <p:nvPr>
            <p:ph idx="1"/>
          </p:nvPr>
        </p:nvSpPr>
        <p:spPr>
          <a:xfrm>
            <a:off x="1522414" y="1905000"/>
            <a:ext cx="9144000" cy="4620344"/>
          </a:xfrm>
        </p:spPr>
        <p:txBody>
          <a:bodyPr>
            <a:normAutofit/>
          </a:bodyPr>
          <a:lstStyle/>
          <a:p>
            <a:pPr marL="0" indent="0">
              <a:buNone/>
            </a:pPr>
            <a:r>
              <a:rPr lang="en-GB" dirty="0"/>
              <a:t>We can now express number  </a:t>
            </a:r>
            <a:r>
              <a:rPr lang="en-US" sz="4800" dirty="0">
                <a:solidFill>
                  <a:srgbClr val="FFFF00"/>
                </a:solidFill>
              </a:rPr>
              <a:t>1.2 x 10</a:t>
            </a:r>
            <a:r>
              <a:rPr lang="en-US" sz="4800" baseline="30000" dirty="0">
                <a:solidFill>
                  <a:srgbClr val="FFFF00"/>
                </a:solidFill>
              </a:rPr>
              <a:t>5 </a:t>
            </a:r>
            <a:r>
              <a:rPr lang="en-US" sz="4800" dirty="0">
                <a:solidFill>
                  <a:srgbClr val="FFFF00"/>
                </a:solidFill>
              </a:rPr>
              <a:t>m </a:t>
            </a:r>
            <a:r>
              <a:rPr lang="en-US" dirty="0"/>
              <a:t>as:</a:t>
            </a:r>
          </a:p>
          <a:p>
            <a:pPr marL="0" indent="0">
              <a:buNone/>
            </a:pPr>
            <a:r>
              <a:rPr lang="en-US" sz="4800" dirty="0">
                <a:solidFill>
                  <a:srgbClr val="FFFF00"/>
                </a:solidFill>
              </a:rPr>
              <a:t>0.12 x 10</a:t>
            </a:r>
            <a:r>
              <a:rPr lang="en-US" sz="4800" baseline="30000" dirty="0">
                <a:solidFill>
                  <a:srgbClr val="FFFF00"/>
                </a:solidFill>
              </a:rPr>
              <a:t>6 </a:t>
            </a:r>
            <a:r>
              <a:rPr lang="en-US" sz="4800" dirty="0">
                <a:solidFill>
                  <a:srgbClr val="FFFF00"/>
                </a:solidFill>
              </a:rPr>
              <a:t>m </a:t>
            </a:r>
            <a:r>
              <a:rPr lang="en-US" sz="2600" dirty="0">
                <a:solidFill>
                  <a:srgbClr val="FFFF00"/>
                </a:solidFill>
              </a:rPr>
              <a:t>(0.12 Mm – 0.12 megameters)   </a:t>
            </a:r>
          </a:p>
          <a:p>
            <a:pPr marL="0" indent="0">
              <a:buNone/>
            </a:pPr>
            <a:r>
              <a:rPr lang="en-US" sz="4800" dirty="0"/>
              <a:t>or</a:t>
            </a:r>
            <a:endParaRPr lang="en-US" sz="4800" baseline="30000" dirty="0"/>
          </a:p>
          <a:p>
            <a:pPr marL="0" indent="0">
              <a:buNone/>
            </a:pPr>
            <a:r>
              <a:rPr lang="en-US" sz="4800" dirty="0">
                <a:solidFill>
                  <a:srgbClr val="FFFF00"/>
                </a:solidFill>
              </a:rPr>
              <a:t>120 x 10</a:t>
            </a:r>
            <a:r>
              <a:rPr lang="en-US" sz="4800" baseline="30000" dirty="0">
                <a:solidFill>
                  <a:srgbClr val="FFFF00"/>
                </a:solidFill>
              </a:rPr>
              <a:t>3 </a:t>
            </a:r>
            <a:r>
              <a:rPr lang="en-US" sz="4800" dirty="0">
                <a:solidFill>
                  <a:srgbClr val="FFFF00"/>
                </a:solidFill>
              </a:rPr>
              <a:t>m </a:t>
            </a:r>
            <a:r>
              <a:rPr lang="en-US" sz="2600" dirty="0">
                <a:solidFill>
                  <a:srgbClr val="FFFF00"/>
                </a:solidFill>
              </a:rPr>
              <a:t>(120km – 12o kilometers) </a:t>
            </a:r>
          </a:p>
          <a:p>
            <a:pPr marL="0" indent="0">
              <a:buNone/>
            </a:pPr>
            <a:endParaRPr lang="en-US" dirty="0"/>
          </a:p>
          <a:p>
            <a:pPr marL="0" indent="0">
              <a:buNone/>
            </a:pPr>
            <a:endParaRPr lang="en-GB"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3325" y="6032500"/>
            <a:ext cx="609600" cy="609600"/>
          </a:xfrm>
          <a:prstGeom prst="rect">
            <a:avLst/>
          </a:prstGeom>
        </p:spPr>
      </p:pic>
    </p:spTree>
    <p:custDataLst>
      <p:tags r:id="rId1"/>
    </p:custDataLst>
    <p:extLst>
      <p:ext uri="{BB962C8B-B14F-4D97-AF65-F5344CB8AC3E}">
        <p14:creationId xmlns:p14="http://schemas.microsoft.com/office/powerpoint/2010/main" val="3520267686"/>
      </p:ext>
    </p:extLst>
  </p:cSld>
  <p:clrMapOvr>
    <a:masterClrMapping/>
  </p:clrMapOvr>
  <mc:AlternateContent xmlns:mc="http://schemas.openxmlformats.org/markup-compatibility/2006">
    <mc:Choice xmlns:p14="http://schemas.microsoft.com/office/powerpoint/2010/main" Requires="p14">
      <p:transition spd="med" p14:dur="700" advTm="24943">
        <p:fade/>
      </p:transition>
    </mc:Choice>
    <mc:Fallback>
      <p:transition spd="med" advTm="249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notation in practice</a:t>
            </a:r>
          </a:p>
        </p:txBody>
      </p:sp>
      <p:sp>
        <p:nvSpPr>
          <p:cNvPr id="5" name="Content Placeholder 4"/>
          <p:cNvSpPr>
            <a:spLocks noGrp="1"/>
          </p:cNvSpPr>
          <p:nvPr>
            <p:ph sz="half" idx="1"/>
          </p:nvPr>
        </p:nvSpPr>
        <p:spPr>
          <a:xfrm>
            <a:off x="1502882" y="2348880"/>
            <a:ext cx="9972599" cy="4267200"/>
          </a:xfrm>
        </p:spPr>
        <p:txBody>
          <a:bodyPr>
            <a:normAutofit/>
          </a:bodyPr>
          <a:lstStyle/>
          <a:p>
            <a:pPr marL="0" indent="0">
              <a:buNone/>
            </a:pPr>
            <a:r>
              <a:rPr lang="en-US" dirty="0"/>
              <a:t>Write the current 0.00024A in scientific notation and express it with an appropriate prefix.</a:t>
            </a:r>
          </a:p>
          <a:p>
            <a:pPr marL="0" indent="0">
              <a:buNone/>
            </a:pPr>
            <a:r>
              <a:rPr lang="en-US" dirty="0"/>
              <a:t>Lets look at the number more closely:   </a:t>
            </a:r>
            <a:r>
              <a:rPr lang="en-US" sz="4800" dirty="0">
                <a:solidFill>
                  <a:srgbClr val="FFFF00"/>
                </a:solidFill>
              </a:rPr>
              <a:t>0 . 0 0 0 2 4</a:t>
            </a:r>
            <a:r>
              <a:rPr lang="en-US" dirty="0"/>
              <a:t> </a:t>
            </a:r>
          </a:p>
          <a:p>
            <a:pPr marL="0" indent="0">
              <a:buNone/>
            </a:pPr>
            <a:r>
              <a:rPr lang="en-US" dirty="0"/>
              <a:t>The number can now be</a:t>
            </a:r>
          </a:p>
          <a:p>
            <a:pPr marL="0" indent="0">
              <a:buNone/>
            </a:pPr>
            <a:r>
              <a:rPr lang="en-US" dirty="0"/>
              <a:t>expressed as:</a:t>
            </a:r>
          </a:p>
          <a:p>
            <a:pPr marL="0" indent="0">
              <a:buNone/>
            </a:pPr>
            <a:r>
              <a:rPr lang="en-US" sz="4800" dirty="0">
                <a:solidFill>
                  <a:srgbClr val="FFFF00"/>
                </a:solidFill>
              </a:rPr>
              <a:t>24 x 10</a:t>
            </a:r>
            <a:r>
              <a:rPr lang="en-US" sz="4800" baseline="30000" dirty="0">
                <a:solidFill>
                  <a:srgbClr val="FFFF00"/>
                </a:solidFill>
              </a:rPr>
              <a:t>-5</a:t>
            </a:r>
            <a:r>
              <a:rPr lang="en-US" sz="4800" dirty="0">
                <a:solidFill>
                  <a:srgbClr val="FFFF00"/>
                </a:solidFill>
              </a:rPr>
              <a:t> A</a:t>
            </a:r>
          </a:p>
          <a:p>
            <a:pPr marL="0" indent="0">
              <a:buNone/>
            </a:pPr>
            <a:endParaRPr lang="en-US" dirty="0"/>
          </a:p>
        </p:txBody>
      </p:sp>
      <p:sp>
        <p:nvSpPr>
          <p:cNvPr id="12" name="TextBox 11"/>
          <p:cNvSpPr txBox="1"/>
          <p:nvPr/>
        </p:nvSpPr>
        <p:spPr>
          <a:xfrm>
            <a:off x="6722953" y="3355714"/>
            <a:ext cx="1440160" cy="424732"/>
          </a:xfrm>
          <a:prstGeom prst="rect">
            <a:avLst/>
          </a:prstGeom>
          <a:noFill/>
        </p:spPr>
        <p:txBody>
          <a:bodyPr wrap="square" rtlCol="0">
            <a:spAutoFit/>
          </a:bodyPr>
          <a:lstStyle/>
          <a:p>
            <a:pPr>
              <a:lnSpc>
                <a:spcPct val="90000"/>
              </a:lnSpc>
            </a:pPr>
            <a:r>
              <a:rPr lang="en-GB" sz="2400" dirty="0"/>
              <a:t>.</a:t>
            </a:r>
          </a:p>
        </p:txBody>
      </p:sp>
      <p:sp>
        <p:nvSpPr>
          <p:cNvPr id="13" name="Arc 12"/>
          <p:cNvSpPr/>
          <p:nvPr/>
        </p:nvSpPr>
        <p:spPr>
          <a:xfrm rot="5400000">
            <a:off x="6806452" y="3510178"/>
            <a:ext cx="338167" cy="654843"/>
          </a:xfrm>
          <a:prstGeom prst="arc">
            <a:avLst>
              <a:gd name="adj1" fmla="val 16200000"/>
              <a:gd name="adj2" fmla="val 5454970"/>
            </a:avLst>
          </a:prstGeom>
          <a:ln w="25400">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c 14"/>
          <p:cNvSpPr/>
          <p:nvPr/>
        </p:nvSpPr>
        <p:spPr>
          <a:xfrm rot="5400000">
            <a:off x="7394750" y="3604214"/>
            <a:ext cx="360040" cy="444898"/>
          </a:xfrm>
          <a:prstGeom prst="arc">
            <a:avLst>
              <a:gd name="adj1" fmla="val 16200000"/>
              <a:gd name="adj2" fmla="val 5454970"/>
            </a:avLst>
          </a:prstGeom>
          <a:ln w="25400">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Arc 15"/>
          <p:cNvSpPr/>
          <p:nvPr/>
        </p:nvSpPr>
        <p:spPr>
          <a:xfrm rot="5400000">
            <a:off x="7877094" y="3614991"/>
            <a:ext cx="360040" cy="444898"/>
          </a:xfrm>
          <a:prstGeom prst="arc">
            <a:avLst>
              <a:gd name="adj1" fmla="val 16200000"/>
              <a:gd name="adj2" fmla="val 5454970"/>
            </a:avLst>
          </a:prstGeom>
          <a:ln w="25400">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Arc 16"/>
          <p:cNvSpPr/>
          <p:nvPr/>
        </p:nvSpPr>
        <p:spPr>
          <a:xfrm rot="5400000">
            <a:off x="8354089" y="3626087"/>
            <a:ext cx="360040" cy="444898"/>
          </a:xfrm>
          <a:prstGeom prst="arc">
            <a:avLst>
              <a:gd name="adj1" fmla="val 16200000"/>
              <a:gd name="adj2" fmla="val 5454970"/>
            </a:avLst>
          </a:prstGeom>
          <a:ln w="25400">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1" name="Group 10"/>
          <p:cNvGrpSpPr/>
          <p:nvPr/>
        </p:nvGrpSpPr>
        <p:grpSpPr>
          <a:xfrm>
            <a:off x="6077509" y="4185495"/>
            <a:ext cx="2603340" cy="1691314"/>
            <a:chOff x="6077509" y="4185495"/>
            <a:chExt cx="2603340" cy="1691314"/>
          </a:xfrm>
        </p:grpSpPr>
        <p:cxnSp>
          <p:nvCxnSpPr>
            <p:cNvPr id="18" name="Straight Arrow Connector 17"/>
            <p:cNvCxnSpPr/>
            <p:nvPr/>
          </p:nvCxnSpPr>
          <p:spPr>
            <a:xfrm flipV="1">
              <a:off x="6870564" y="4185495"/>
              <a:ext cx="552672" cy="533695"/>
            </a:xfrm>
            <a:prstGeom prst="straightConnector1">
              <a:avLst/>
            </a:prstGeom>
            <a:ln w="25400">
              <a:miter lim="800000"/>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077509" y="4787280"/>
              <a:ext cx="2603340" cy="1089529"/>
            </a:xfrm>
            <a:prstGeom prst="rect">
              <a:avLst/>
            </a:prstGeom>
            <a:noFill/>
          </p:spPr>
          <p:txBody>
            <a:bodyPr wrap="square" rtlCol="0">
              <a:spAutoFit/>
            </a:bodyPr>
            <a:lstStyle/>
            <a:p>
              <a:pPr>
                <a:lnSpc>
                  <a:spcPct val="90000"/>
                </a:lnSpc>
              </a:pPr>
              <a:r>
                <a:rPr lang="en-GB" sz="2400" dirty="0">
                  <a:solidFill>
                    <a:srgbClr val="FFFF00"/>
                  </a:solidFill>
                </a:rPr>
                <a:t>Count how many zeros are before the last digit</a:t>
              </a:r>
            </a:p>
          </p:txBody>
        </p:sp>
      </p:grpSp>
      <p:sp>
        <p:nvSpPr>
          <p:cNvPr id="21" name="TextBox 20"/>
          <p:cNvSpPr txBox="1"/>
          <p:nvPr/>
        </p:nvSpPr>
        <p:spPr>
          <a:xfrm>
            <a:off x="8711316" y="3865736"/>
            <a:ext cx="1656184" cy="535531"/>
          </a:xfrm>
          <a:prstGeom prst="rect">
            <a:avLst/>
          </a:prstGeom>
          <a:noFill/>
        </p:spPr>
        <p:txBody>
          <a:bodyPr wrap="square" rtlCol="0">
            <a:spAutoFit/>
          </a:bodyPr>
          <a:lstStyle/>
          <a:p>
            <a:pPr>
              <a:lnSpc>
                <a:spcPct val="90000"/>
              </a:lnSpc>
            </a:pPr>
            <a:r>
              <a:rPr lang="en-GB" sz="3200" dirty="0">
                <a:solidFill>
                  <a:srgbClr val="00B0F0"/>
                </a:solidFill>
              </a:rPr>
              <a:t>= 5</a:t>
            </a:r>
          </a:p>
        </p:txBody>
      </p:sp>
      <p:sp>
        <p:nvSpPr>
          <p:cNvPr id="22" name="TextBox 21"/>
          <p:cNvSpPr txBox="1"/>
          <p:nvPr/>
        </p:nvSpPr>
        <p:spPr>
          <a:xfrm>
            <a:off x="9921477" y="2963320"/>
            <a:ext cx="2205981" cy="2086725"/>
          </a:xfrm>
          <a:prstGeom prst="rect">
            <a:avLst/>
          </a:prstGeom>
          <a:noFill/>
        </p:spPr>
        <p:txBody>
          <a:bodyPr wrap="square" rtlCol="0">
            <a:spAutoFit/>
          </a:bodyPr>
          <a:lstStyle/>
          <a:p>
            <a:pPr>
              <a:lnSpc>
                <a:spcPct val="90000"/>
              </a:lnSpc>
            </a:pPr>
            <a:r>
              <a:rPr lang="en-GB" sz="2400" dirty="0">
                <a:solidFill>
                  <a:srgbClr val="FFFF00"/>
                </a:solidFill>
              </a:rPr>
              <a:t>This is how many times the final number has been </a:t>
            </a:r>
            <a:r>
              <a:rPr lang="en-GB" sz="2400" u="sng" dirty="0">
                <a:solidFill>
                  <a:srgbClr val="FFFF00"/>
                </a:solidFill>
              </a:rPr>
              <a:t>divided</a:t>
            </a:r>
            <a:r>
              <a:rPr lang="en-GB" sz="2400" dirty="0">
                <a:solidFill>
                  <a:srgbClr val="FFFF00"/>
                </a:solidFill>
              </a:rPr>
              <a:t> by 10</a:t>
            </a:r>
          </a:p>
          <a:p>
            <a:pPr>
              <a:lnSpc>
                <a:spcPct val="90000"/>
              </a:lnSpc>
            </a:pPr>
            <a:endParaRPr lang="en-GB" sz="2400" dirty="0"/>
          </a:p>
        </p:txBody>
      </p:sp>
      <p:sp>
        <p:nvSpPr>
          <p:cNvPr id="23" name="TextBox 22"/>
          <p:cNvSpPr txBox="1"/>
          <p:nvPr/>
        </p:nvSpPr>
        <p:spPr>
          <a:xfrm>
            <a:off x="1502882" y="1772816"/>
            <a:ext cx="4087474" cy="424732"/>
          </a:xfrm>
          <a:prstGeom prst="rect">
            <a:avLst/>
          </a:prstGeom>
          <a:noFill/>
        </p:spPr>
        <p:txBody>
          <a:bodyPr wrap="square" rtlCol="0">
            <a:spAutoFit/>
          </a:bodyPr>
          <a:lstStyle/>
          <a:p>
            <a:pPr>
              <a:lnSpc>
                <a:spcPct val="90000"/>
              </a:lnSpc>
            </a:pPr>
            <a:r>
              <a:rPr lang="en-GB" sz="2400" dirty="0"/>
              <a:t>Example 2 – small numbers</a:t>
            </a:r>
          </a:p>
        </p:txBody>
      </p:sp>
      <p:grpSp>
        <p:nvGrpSpPr>
          <p:cNvPr id="10" name="Group 9"/>
          <p:cNvGrpSpPr/>
          <p:nvPr/>
        </p:nvGrpSpPr>
        <p:grpSpPr>
          <a:xfrm>
            <a:off x="8470676" y="3212976"/>
            <a:ext cx="1450801" cy="815580"/>
            <a:chOff x="8470676" y="3212976"/>
            <a:chExt cx="1450801" cy="815580"/>
          </a:xfrm>
        </p:grpSpPr>
        <p:sp>
          <p:nvSpPr>
            <p:cNvPr id="4" name="Oval 3"/>
            <p:cNvSpPr/>
            <p:nvPr/>
          </p:nvSpPr>
          <p:spPr>
            <a:xfrm>
              <a:off x="8470676" y="3212976"/>
              <a:ext cx="864096" cy="815580"/>
            </a:xfrm>
            <a:prstGeom prst="ellipse">
              <a:avLst/>
            </a:prstGeom>
            <a:noFill/>
            <a:ln w="41275">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H="1" flipV="1">
              <a:off x="9334772" y="3646643"/>
              <a:ext cx="586705" cy="133803"/>
            </a:xfrm>
            <a:prstGeom prst="straightConnector1">
              <a:avLst/>
            </a:prstGeom>
            <a:ln w="25400">
              <a:miter lim="800000"/>
              <a:tailEnd type="triangle"/>
            </a:ln>
          </p:spPr>
          <p:style>
            <a:lnRef idx="1">
              <a:schemeClr val="accent1"/>
            </a:lnRef>
            <a:fillRef idx="0">
              <a:schemeClr val="accent1"/>
            </a:fillRef>
            <a:effectRef idx="0">
              <a:schemeClr val="accent1"/>
            </a:effectRef>
            <a:fontRef idx="minor">
              <a:schemeClr val="tx1"/>
            </a:fontRef>
          </p:style>
        </p:cxnSp>
      </p:gr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3325" y="6032500"/>
            <a:ext cx="609600" cy="609600"/>
          </a:xfrm>
          <a:prstGeom prst="rect">
            <a:avLst/>
          </a:prstGeom>
        </p:spPr>
      </p:pic>
    </p:spTree>
    <p:custDataLst>
      <p:tags r:id="rId1"/>
    </p:custDataLst>
    <p:extLst>
      <p:ext uri="{BB962C8B-B14F-4D97-AF65-F5344CB8AC3E}">
        <p14:creationId xmlns:p14="http://schemas.microsoft.com/office/powerpoint/2010/main" val="8065123"/>
      </p:ext>
    </p:extLst>
  </p:cSld>
  <p:clrMapOvr>
    <a:masterClrMapping/>
  </p:clrMapOvr>
  <mc:AlternateContent xmlns:mc="http://schemas.openxmlformats.org/markup-compatibility/2006">
    <mc:Choice xmlns:p14="http://schemas.microsoft.com/office/powerpoint/2010/main" Requires="p14">
      <p:transition spd="med" p14:dur="700" advTm="83936">
        <p:fade/>
      </p:transition>
    </mc:Choice>
    <mc:Fallback>
      <p:transition spd="med" advTm="839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1000"/>
                                        <p:tgtEl>
                                          <p:spTgt spid="13"/>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1000"/>
                                        <p:tgtEl>
                                          <p:spTgt spid="15"/>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1000"/>
                                        <p:tgtEl>
                                          <p:spTgt spid="16"/>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1000"/>
                                        <p:tgtEl>
                                          <p:spTgt spid="17"/>
                                        </p:tgtEl>
                                      </p:cBhvr>
                                    </p:animEffect>
                                  </p:child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14"/>
                </p:tgtEl>
              </p:cMediaNode>
            </p:audio>
          </p:childTnLst>
        </p:cTn>
      </p:par>
    </p:tnLst>
    <p:bldLst>
      <p:bldP spid="5" grpId="0" uiExpand="1" build="p"/>
      <p:bldP spid="13" grpId="0" animBg="1"/>
      <p:bldP spid="15" grpId="0" animBg="1"/>
      <p:bldP spid="16" grpId="0" animBg="1"/>
      <p:bldP spid="17" grpId="0" animBg="1"/>
      <p:bldP spid="21" grpId="0"/>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
</p:tagLst>
</file>

<file path=ppt/tags/tag2.xml><?xml version="1.0" encoding="utf-8"?>
<p:tagLst xmlns:a="http://schemas.openxmlformats.org/drawingml/2006/main" xmlns:r="http://schemas.openxmlformats.org/officeDocument/2006/relationships" xmlns:p="http://schemas.openxmlformats.org/presentationml/2006/main">
  <p:tag name="TIMING" val="|3.6|4.3|11.5|11.4|5.1|5.2|15.1|1.7"/>
</p:tagLst>
</file>

<file path=ppt/tags/tag3.xml><?xml version="1.0" encoding="utf-8"?>
<p:tagLst xmlns:a="http://schemas.openxmlformats.org/drawingml/2006/main" xmlns:r="http://schemas.openxmlformats.org/officeDocument/2006/relationships" xmlns:p="http://schemas.openxmlformats.org/presentationml/2006/main">
  <p:tag name="TIMING" val="|0.5|16.3|16.3|12.1|22.4|15.1"/>
</p:tagLst>
</file>

<file path=ppt/tags/tag4.xml><?xml version="1.0" encoding="utf-8"?>
<p:tagLst xmlns:a="http://schemas.openxmlformats.org/drawingml/2006/main" xmlns:r="http://schemas.openxmlformats.org/officeDocument/2006/relationships" xmlns:p="http://schemas.openxmlformats.org/presentationml/2006/main">
  <p:tag name="TIMING" val="|2.3|4.9|8|1.6"/>
</p:tagLst>
</file>

<file path=ppt/tags/tag5.xml><?xml version="1.0" encoding="utf-8"?>
<p:tagLst xmlns:a="http://schemas.openxmlformats.org/drawingml/2006/main" xmlns:r="http://schemas.openxmlformats.org/officeDocument/2006/relationships" xmlns:p="http://schemas.openxmlformats.org/presentationml/2006/main">
  <p:tag name="TIMING" val="|1|3.8|12|8.3|5|12.2|3.5|22.1|2.2"/>
</p:tagLst>
</file>

<file path=ppt/tags/tag6.xml><?xml version="1.0" encoding="utf-8"?>
<p:tagLst xmlns:a="http://schemas.openxmlformats.org/drawingml/2006/main" xmlns:r="http://schemas.openxmlformats.org/officeDocument/2006/relationships" xmlns:p="http://schemas.openxmlformats.org/presentationml/2006/main">
  <p:tag name="TIMING" val="|5.6|5.3|9.7|12.5|17|25.4"/>
</p:tagLst>
</file>

<file path=ppt/tags/tag7.xml><?xml version="1.0" encoding="utf-8"?>
<p:tagLst xmlns:a="http://schemas.openxmlformats.org/drawingml/2006/main" xmlns:r="http://schemas.openxmlformats.org/officeDocument/2006/relationships" xmlns:p="http://schemas.openxmlformats.org/presentationml/2006/main">
  <p:tag name="TIMING" val="|4.4|6.2|7.2|1.6"/>
</p:tagLst>
</file>

<file path=ppt/tags/tag8.xml><?xml version="1.0" encoding="utf-8"?>
<p:tagLst xmlns:a="http://schemas.openxmlformats.org/drawingml/2006/main" xmlns:r="http://schemas.openxmlformats.org/officeDocument/2006/relationships" xmlns:p="http://schemas.openxmlformats.org/presentationml/2006/main">
  <p:tag name="TIMING" val="|16.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TF00001018.potx" id="{D19C2884-2C55-4C1A-A5C2-5D03FF1F35A4}" vid="{5F7A9C6A-558C-4654-B762-2F22BC904FAE}"/>
    </a:ext>
  </a:ext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Chalkboard education presentation (widescreen)</Template>
  <TotalTime>139</TotalTime>
  <Words>784</Words>
  <Application>Microsoft Office PowerPoint</Application>
  <PresentationFormat>Custom</PresentationFormat>
  <Paragraphs>85</Paragraphs>
  <Slides>14</Slides>
  <Notes>0</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Blackadder ITC</vt:lpstr>
      <vt:lpstr>Comic Sans MS</vt:lpstr>
      <vt:lpstr>Consolas</vt:lpstr>
      <vt:lpstr>Corbel</vt:lpstr>
      <vt:lpstr>Chalkboard 16x9</vt:lpstr>
      <vt:lpstr>National 4/5 Waves</vt:lpstr>
      <vt:lpstr>Units, Prefixes and Scientific Notation</vt:lpstr>
      <vt:lpstr>SI Units</vt:lpstr>
      <vt:lpstr>Prefixes and Scientific Notation</vt:lpstr>
      <vt:lpstr>Common prefixes</vt:lpstr>
      <vt:lpstr>Scientific notation in practice</vt:lpstr>
      <vt:lpstr>Scientific notation in practice</vt:lpstr>
      <vt:lpstr>Scientific notation in practice</vt:lpstr>
      <vt:lpstr>Scientific notation in practice</vt:lpstr>
      <vt:lpstr>Scientific notation in practice</vt:lpstr>
      <vt:lpstr>Scientific notation in practice</vt:lpstr>
      <vt:lpstr>Converting units</vt:lpstr>
      <vt:lpstr>Converting units in practice</vt:lpstr>
      <vt:lpstr>Converting units in practice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4/5 Waves</dc:title>
  <dc:creator>Mr Marshallsay</dc:creator>
  <cp:lastModifiedBy>Mr Marshallsay</cp:lastModifiedBy>
  <cp:revision>17</cp:revision>
  <dcterms:created xsi:type="dcterms:W3CDTF">2020-05-20T17:08:17Z</dcterms:created>
  <dcterms:modified xsi:type="dcterms:W3CDTF">2020-05-23T15:36:34Z</dcterms:modified>
</cp:coreProperties>
</file>