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7" r:id="rId4"/>
    <p:sldId id="270" r:id="rId5"/>
    <p:sldId id="271" r:id="rId6"/>
    <p:sldId id="268" r:id="rId7"/>
    <p:sldId id="269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0" r:id="rId1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1" autoAdjust="0"/>
    <p:restoredTop sz="94599" autoAdjust="0"/>
  </p:normalViewPr>
  <p:slideViewPr>
    <p:cSldViewPr>
      <p:cViewPr varScale="1">
        <p:scale>
          <a:sx n="72" d="100"/>
          <a:sy n="72" d="100"/>
        </p:scale>
        <p:origin x="384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5/20/2020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5/20/2020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National 4/5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Wave Properties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53">
        <p:fade/>
      </p:transition>
    </mc:Choice>
    <mc:Fallback>
      <p:transition spd="med" advTm="4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1701924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3646139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5590353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534568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7659" y="1773704"/>
            <a:ext cx="2450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Wave Speed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42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115">
        <p:fade/>
      </p:transition>
    </mc:Choice>
    <mc:Fallback>
      <p:transition spd="med" advTm="15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1701924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3646139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5590353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534568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7659" y="1773704"/>
            <a:ext cx="2450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Wave Period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90345" y="3854953"/>
            <a:ext cx="864108" cy="1317266"/>
            <a:chOff x="5590345" y="3854953"/>
            <a:chExt cx="864108" cy="1317266"/>
          </a:xfrm>
        </p:grpSpPr>
        <p:sp>
          <p:nvSpPr>
            <p:cNvPr id="12" name="TextBox 11"/>
            <p:cNvSpPr txBox="1"/>
            <p:nvPr/>
          </p:nvSpPr>
          <p:spPr>
            <a:xfrm>
              <a:off x="5734373" y="4470488"/>
              <a:ext cx="72008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4400" b="1" dirty="0"/>
                <a:t>T</a:t>
              </a:r>
            </a:p>
          </p:txBody>
        </p:sp>
        <p:cxnSp>
          <p:nvCxnSpPr>
            <p:cNvPr id="7" name="Straight Connector 6"/>
            <p:cNvCxnSpPr>
              <a:endCxn id="17" idx="0"/>
            </p:cNvCxnSpPr>
            <p:nvPr/>
          </p:nvCxnSpPr>
          <p:spPr>
            <a:xfrm flipH="1" flipV="1">
              <a:off x="5590345" y="3854953"/>
              <a:ext cx="324047" cy="580257"/>
            </a:xfrm>
            <a:prstGeom prst="line">
              <a:avLst/>
            </a:prstGeom>
            <a:ln w="508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9478782" y="3880086"/>
            <a:ext cx="1059435" cy="1335174"/>
            <a:chOff x="9478782" y="3880086"/>
            <a:chExt cx="1059435" cy="1335174"/>
          </a:xfrm>
        </p:grpSpPr>
        <p:sp>
          <p:nvSpPr>
            <p:cNvPr id="21" name="TextBox 20"/>
            <p:cNvSpPr txBox="1"/>
            <p:nvPr/>
          </p:nvSpPr>
          <p:spPr>
            <a:xfrm>
              <a:off x="9494615" y="4291930"/>
              <a:ext cx="1043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6000" b="1" dirty="0"/>
                <a:t>2</a:t>
              </a:r>
              <a:r>
                <a:rPr lang="en-GB" sz="4400" b="1" dirty="0"/>
                <a:t>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9478782" y="3880086"/>
              <a:ext cx="324047" cy="580257"/>
            </a:xfrm>
            <a:prstGeom prst="line">
              <a:avLst/>
            </a:prstGeom>
            <a:ln w="508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15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547">
        <p:fade/>
      </p:transition>
    </mc:Choice>
    <mc:Fallback>
      <p:transition spd="med" advTm="29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1701924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3646139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5590353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534568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590345" y="3854953"/>
            <a:ext cx="864108" cy="1317266"/>
            <a:chOff x="5590345" y="3854953"/>
            <a:chExt cx="864108" cy="1317266"/>
          </a:xfrm>
        </p:grpSpPr>
        <p:sp>
          <p:nvSpPr>
            <p:cNvPr id="31" name="TextBox 30"/>
            <p:cNvSpPr txBox="1"/>
            <p:nvPr/>
          </p:nvSpPr>
          <p:spPr>
            <a:xfrm>
              <a:off x="5734373" y="4470488"/>
              <a:ext cx="72008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4400" b="1" dirty="0"/>
                <a:t>T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 flipV="1">
              <a:off x="5590345" y="3854953"/>
              <a:ext cx="324047" cy="580257"/>
            </a:xfrm>
            <a:prstGeom prst="line">
              <a:avLst/>
            </a:prstGeom>
            <a:ln w="508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6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912">
        <p:fade/>
      </p:transition>
    </mc:Choice>
    <mc:Fallback>
      <p:transition spd="med" advTm="17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sp>
        <p:nvSpPr>
          <p:cNvPr id="18" name="Arc 17"/>
          <p:cNvSpPr/>
          <p:nvPr/>
        </p:nvSpPr>
        <p:spPr>
          <a:xfrm>
            <a:off x="1730057" y="2559965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/>
          <p:cNvSpPr/>
          <p:nvPr/>
        </p:nvSpPr>
        <p:spPr>
          <a:xfrm rot="10800000">
            <a:off x="2512776" y="2520947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c 19"/>
          <p:cNvSpPr/>
          <p:nvPr/>
        </p:nvSpPr>
        <p:spPr>
          <a:xfrm>
            <a:off x="3293694" y="2559965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/>
          <p:cNvSpPr/>
          <p:nvPr/>
        </p:nvSpPr>
        <p:spPr>
          <a:xfrm rot="10800000">
            <a:off x="4076217" y="2520947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/>
          <p:cNvSpPr/>
          <p:nvPr/>
        </p:nvSpPr>
        <p:spPr>
          <a:xfrm>
            <a:off x="4856713" y="2540780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c 26"/>
          <p:cNvSpPr/>
          <p:nvPr/>
        </p:nvSpPr>
        <p:spPr>
          <a:xfrm rot="10800000">
            <a:off x="5636826" y="2537849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c 27"/>
          <p:cNvSpPr/>
          <p:nvPr/>
        </p:nvSpPr>
        <p:spPr>
          <a:xfrm>
            <a:off x="6417321" y="2559965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c 28"/>
          <p:cNvSpPr/>
          <p:nvPr/>
        </p:nvSpPr>
        <p:spPr>
          <a:xfrm rot="10800000">
            <a:off x="7200649" y="2520947"/>
            <a:ext cx="783708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chemeClr val="accent5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5590345" y="3854953"/>
            <a:ext cx="864108" cy="1317266"/>
            <a:chOff x="5590345" y="3854953"/>
            <a:chExt cx="864108" cy="1317266"/>
          </a:xfrm>
        </p:grpSpPr>
        <p:sp>
          <p:nvSpPr>
            <p:cNvPr id="24" name="TextBox 23"/>
            <p:cNvSpPr txBox="1"/>
            <p:nvPr/>
          </p:nvSpPr>
          <p:spPr>
            <a:xfrm>
              <a:off x="5734373" y="4470488"/>
              <a:ext cx="72008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4400" b="1" dirty="0"/>
                <a:t>T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 flipV="1">
              <a:off x="5590345" y="3854953"/>
              <a:ext cx="324047" cy="580257"/>
            </a:xfrm>
            <a:prstGeom prst="line">
              <a:avLst/>
            </a:prstGeom>
            <a:ln w="508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44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14">
        <p:fade/>
      </p:transition>
    </mc:Choice>
    <mc:Fallback>
      <p:transition spd="med" advTm="12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sp>
        <p:nvSpPr>
          <p:cNvPr id="18" name="Arc 17"/>
          <p:cNvSpPr/>
          <p:nvPr/>
        </p:nvSpPr>
        <p:spPr>
          <a:xfrm>
            <a:off x="1730057" y="2559965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/>
          <p:cNvSpPr/>
          <p:nvPr/>
        </p:nvSpPr>
        <p:spPr>
          <a:xfrm rot="10800000">
            <a:off x="2134376" y="2528750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c 19"/>
          <p:cNvSpPr/>
          <p:nvPr/>
        </p:nvSpPr>
        <p:spPr>
          <a:xfrm>
            <a:off x="2539268" y="2559965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/>
          <p:cNvSpPr/>
          <p:nvPr/>
        </p:nvSpPr>
        <p:spPr>
          <a:xfrm rot="10800000">
            <a:off x="2943179" y="2537263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/>
          <p:cNvSpPr/>
          <p:nvPr/>
        </p:nvSpPr>
        <p:spPr>
          <a:xfrm>
            <a:off x="3357254" y="2543944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c 26"/>
          <p:cNvSpPr/>
          <p:nvPr/>
        </p:nvSpPr>
        <p:spPr>
          <a:xfrm rot="10800000">
            <a:off x="3757760" y="2520947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c 27"/>
          <p:cNvSpPr/>
          <p:nvPr/>
        </p:nvSpPr>
        <p:spPr>
          <a:xfrm>
            <a:off x="4164345" y="2548905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c 28"/>
          <p:cNvSpPr/>
          <p:nvPr/>
        </p:nvSpPr>
        <p:spPr>
          <a:xfrm rot="10800000">
            <a:off x="4575051" y="2514726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/>
          <p:cNvSpPr/>
          <p:nvPr/>
        </p:nvSpPr>
        <p:spPr>
          <a:xfrm>
            <a:off x="4976906" y="2528750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c 15"/>
          <p:cNvSpPr/>
          <p:nvPr/>
        </p:nvSpPr>
        <p:spPr>
          <a:xfrm rot="10800000">
            <a:off x="5384892" y="2488246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>
            <a:off x="5793311" y="2519418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c 20"/>
          <p:cNvSpPr/>
          <p:nvPr/>
        </p:nvSpPr>
        <p:spPr>
          <a:xfrm rot="10800000">
            <a:off x="6205497" y="2488246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6607425" y="2503832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009316" y="2488246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c 23"/>
          <p:cNvSpPr/>
          <p:nvPr/>
        </p:nvSpPr>
        <p:spPr>
          <a:xfrm>
            <a:off x="7415584" y="2528750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c 29"/>
          <p:cNvSpPr/>
          <p:nvPr/>
        </p:nvSpPr>
        <p:spPr>
          <a:xfrm rot="10800000">
            <a:off x="7821515" y="2488246"/>
            <a:ext cx="405931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7030A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5590345" y="3854953"/>
            <a:ext cx="864108" cy="1317266"/>
            <a:chOff x="5590345" y="3854953"/>
            <a:chExt cx="864108" cy="1317266"/>
          </a:xfrm>
        </p:grpSpPr>
        <p:sp>
          <p:nvSpPr>
            <p:cNvPr id="32" name="TextBox 31"/>
            <p:cNvSpPr txBox="1"/>
            <p:nvPr/>
          </p:nvSpPr>
          <p:spPr>
            <a:xfrm>
              <a:off x="5734373" y="4470488"/>
              <a:ext cx="72008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4400" b="1" dirty="0"/>
                <a:t>T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5590345" y="3854953"/>
              <a:ext cx="324047" cy="580257"/>
            </a:xfrm>
            <a:prstGeom prst="line">
              <a:avLst/>
            </a:prstGeom>
            <a:ln w="508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633713" y="1746076"/>
            <a:ext cx="26653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Frequency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01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61">
        <p:fade/>
      </p:transition>
    </mc:Choice>
    <mc:Fallback>
      <p:transition spd="med" advTm="14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30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18548" y="-109609"/>
            <a:ext cx="1691687" cy="1668016"/>
          </a:xfrm>
        </p:spPr>
        <p:txBody>
          <a:bodyPr/>
          <a:lstStyle/>
          <a:p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21805" y="1908633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805" y="3864681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621805" y="2547577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2566020" y="2547577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4510234" y="2547577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6454449" y="2547577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9047549" y="3529837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7842" y="1679647"/>
            <a:ext cx="3457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Wave speed (v)</a:t>
            </a:r>
            <a:r>
              <a:rPr lang="en-GB" sz="2800" dirty="0"/>
              <a:t> – how fast a wave travels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7842" y="2668817"/>
            <a:ext cx="3457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Period (T)</a:t>
            </a:r>
            <a:r>
              <a:rPr lang="en-GB" sz="2800" dirty="0"/>
              <a:t> – time for 1 complete wave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7842" y="4537139"/>
            <a:ext cx="345739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Frequency (f)</a:t>
            </a:r>
            <a:r>
              <a:rPr lang="en-GB" sz="2800" dirty="0"/>
              <a:t> – Number of waves passing a point per second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38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381">
        <p:fade/>
      </p:transition>
    </mc:Choice>
    <mc:Fallback>
      <p:transition spd="med" advTm="19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Summary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549796" y="1844824"/>
            <a:ext cx="12097343" cy="4267200"/>
          </a:xfrm>
        </p:spPr>
        <p:txBody>
          <a:bodyPr>
            <a:normAutofit fontScale="92500" lnSpcReduction="10000"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Wave Crest (peak) </a:t>
            </a:r>
            <a:r>
              <a:rPr lang="en-US" sz="3200" dirty="0"/>
              <a:t>– highest point on a wave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Wave Trough </a:t>
            </a:r>
            <a:r>
              <a:rPr lang="en-US" sz="3200" dirty="0"/>
              <a:t>– lowest point on a wave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Amplitude (A) </a:t>
            </a:r>
            <a:r>
              <a:rPr lang="en-US" sz="3200" dirty="0"/>
              <a:t>– height of a wave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Wavelength (</a:t>
            </a:r>
            <a:r>
              <a:rPr lang="el-GR" sz="3200" dirty="0">
                <a:solidFill>
                  <a:srgbClr val="FFFF00"/>
                </a:solidFill>
              </a:rPr>
              <a:t>λ</a:t>
            </a:r>
            <a:r>
              <a:rPr lang="en-GB" sz="3200" dirty="0">
                <a:solidFill>
                  <a:srgbClr val="FFFF00"/>
                </a:solidFill>
              </a:rPr>
              <a:t>) </a:t>
            </a:r>
            <a:r>
              <a:rPr lang="en-GB" sz="3200" dirty="0"/>
              <a:t>– length of wave - measured in 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Wave Speed (v) </a:t>
            </a:r>
            <a:r>
              <a:rPr lang="en-US" sz="3200" dirty="0"/>
              <a:t>– how fast a wave travels – measured in ms</a:t>
            </a:r>
            <a:r>
              <a:rPr lang="en-US" sz="3200" baseline="30000" dirty="0"/>
              <a:t>-1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Period (T) </a:t>
            </a:r>
            <a:r>
              <a:rPr lang="en-US" sz="3200" dirty="0"/>
              <a:t>– time for one complete wave – measured in 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Frequency (f) </a:t>
            </a:r>
            <a:r>
              <a:rPr lang="en-US" sz="3200" dirty="0"/>
              <a:t>– the number of waves passing a point per 				second – measured in Hz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973">
        <p:fade/>
      </p:transition>
    </mc:Choice>
    <mc:Fallback>
      <p:transition spd="med" advTm="51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Properties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Transverse and Longitudinal Waves</a:t>
            </a:r>
            <a:endParaRPr lang="en-GB" dirty="0"/>
          </a:p>
          <a:p>
            <a:pPr lvl="0"/>
            <a:r>
              <a:rPr lang="en-US" dirty="0"/>
              <a:t>Wave Characteristics</a:t>
            </a:r>
            <a:endParaRPr lang="en-GB" dirty="0"/>
          </a:p>
          <a:p>
            <a:pPr lvl="0"/>
            <a:r>
              <a:rPr lang="en-US" dirty="0"/>
              <a:t>Wave Speed</a:t>
            </a:r>
            <a:endParaRPr lang="en-GB" dirty="0"/>
          </a:p>
          <a:p>
            <a:pPr lvl="0"/>
            <a:r>
              <a:rPr lang="en-US" dirty="0"/>
              <a:t>Frequency</a:t>
            </a:r>
            <a:endParaRPr lang="en-GB" dirty="0"/>
          </a:p>
          <a:p>
            <a:pPr lvl="0"/>
            <a:r>
              <a:rPr lang="en-US" dirty="0"/>
              <a:t>Period</a:t>
            </a:r>
            <a:endParaRPr lang="en-GB" dirty="0"/>
          </a:p>
          <a:p>
            <a:pPr lvl="0"/>
            <a:r>
              <a:rPr lang="en-US" dirty="0"/>
              <a:t>The Wave Equation</a:t>
            </a:r>
            <a:endParaRPr lang="en-GB" dirty="0"/>
          </a:p>
          <a:p>
            <a:pPr lvl="0"/>
            <a:r>
              <a:rPr lang="en-US" dirty="0"/>
              <a:t>Summary of </a:t>
            </a:r>
            <a:r>
              <a:rPr lang="en-US" dirty="0"/>
              <a:t>Wave Properties 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05">
        <p:fade/>
      </p:transition>
    </mc:Choice>
    <mc:Fallback>
      <p:transition spd="med" advTm="16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Transverse and Longitudinal Waves</a:t>
            </a:r>
            <a:endParaRPr lang="en-GB" dirty="0"/>
          </a:p>
        </p:txBody>
      </p:sp>
      <p:pic>
        <p:nvPicPr>
          <p:cNvPr id="5" name="Transverse and Longitudinal Wa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2414" y="1412776"/>
            <a:ext cx="9371284" cy="5271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7535">
        <p:fade/>
      </p:transition>
    </mc:Choice>
    <mc:Fallback>
      <p:transition spd="med" advTm="177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17" objId="5"/>
        <p14:triggerEvt type="onClick" time="5917" objId="5"/>
        <p14:stopEvt time="177535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Transverse Waves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764360"/>
          </a:xfrm>
        </p:spPr>
        <p:txBody>
          <a:bodyPr/>
          <a:lstStyle/>
          <a:p>
            <a:r>
              <a:rPr lang="en-GB" sz="2800" dirty="0"/>
              <a:t>All waves carry </a:t>
            </a:r>
            <a:r>
              <a:rPr lang="en-GB" sz="2800" dirty="0">
                <a:solidFill>
                  <a:srgbClr val="FFFF00"/>
                </a:solidFill>
              </a:rPr>
              <a:t>ENERGY</a:t>
            </a:r>
          </a:p>
          <a:p>
            <a:r>
              <a:rPr lang="en-GB" sz="2800" dirty="0"/>
              <a:t>The substance the wave travels through is known as the medium (</a:t>
            </a:r>
            <a:r>
              <a:rPr lang="en-GB" sz="2800" dirty="0" err="1"/>
              <a:t>e.g</a:t>
            </a:r>
            <a:r>
              <a:rPr lang="en-GB" sz="2800" dirty="0"/>
              <a:t> water or air)</a:t>
            </a:r>
          </a:p>
          <a:p>
            <a:r>
              <a:rPr lang="en-GB" sz="2800" dirty="0"/>
              <a:t>In a </a:t>
            </a:r>
            <a:r>
              <a:rPr lang="en-GB" sz="2800" dirty="0">
                <a:solidFill>
                  <a:srgbClr val="FFFF00"/>
                </a:solidFill>
              </a:rPr>
              <a:t>TRANSVERSE </a:t>
            </a:r>
            <a:r>
              <a:rPr lang="en-GB" sz="2800" dirty="0"/>
              <a:t>wave, the particles oscillate (vibrate) at </a:t>
            </a:r>
            <a:r>
              <a:rPr lang="en-GB" sz="2800" dirty="0">
                <a:solidFill>
                  <a:srgbClr val="FFFF00"/>
                </a:solidFill>
              </a:rPr>
              <a:t>right angles </a:t>
            </a:r>
            <a:r>
              <a:rPr lang="en-GB" sz="2800" dirty="0"/>
              <a:t>to the direction of the wave energy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5" y="4449723"/>
            <a:ext cx="6850732" cy="2219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90756" y="4449723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NOTE: Water and Light waves are example of transverse waves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91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326">
        <p:fade/>
      </p:transition>
    </mc:Choice>
    <mc:Fallback>
      <p:transition spd="med" advTm="52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Longitudinal Waves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764360"/>
          </a:xfrm>
        </p:spPr>
        <p:txBody>
          <a:bodyPr/>
          <a:lstStyle/>
          <a:p>
            <a:r>
              <a:rPr lang="en-GB" sz="2800" dirty="0"/>
              <a:t>In </a:t>
            </a:r>
            <a:r>
              <a:rPr lang="en-GB" sz="2800" dirty="0">
                <a:solidFill>
                  <a:srgbClr val="FFFF00"/>
                </a:solidFill>
              </a:rPr>
              <a:t>LONGITUDINAL </a:t>
            </a:r>
            <a:r>
              <a:rPr lang="en-GB" sz="2800" dirty="0"/>
              <a:t>waves, the particles oscillate </a:t>
            </a:r>
            <a:r>
              <a:rPr lang="en-GB" sz="2800" dirty="0">
                <a:solidFill>
                  <a:srgbClr val="FFFF00"/>
                </a:solidFill>
              </a:rPr>
              <a:t>back and forth </a:t>
            </a:r>
            <a:r>
              <a:rPr lang="en-GB" sz="2800" dirty="0"/>
              <a:t>in same direction as the motion of the wave (and energy)</a:t>
            </a:r>
            <a:endParaRPr lang="en-GB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68220" y="3606809"/>
            <a:ext cx="2155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NOTE: Sound is an example of a longitudinal wave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3356992"/>
            <a:ext cx="7811608" cy="253096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23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761">
        <p:fade/>
      </p:transition>
    </mc:Choice>
    <mc:Fallback>
      <p:transition spd="med" advTm="50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Waves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9143999" cy="4267200"/>
          </a:xfrm>
        </p:spPr>
        <p:txBody>
          <a:bodyPr>
            <a:normAutofit/>
          </a:bodyPr>
          <a:lstStyle/>
          <a:p>
            <a:r>
              <a:rPr lang="en-US" sz="3200" dirty="0"/>
              <a:t>When we examine a wave we look for certain features: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Wave Crest (peak)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Wave Trough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Amplitude</a:t>
            </a:r>
            <a:endParaRPr lang="en-US" sz="2800" dirty="0">
              <a:solidFill>
                <a:srgbClr val="FFFF00"/>
              </a:solidFill>
            </a:endParaRP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Wavelength</a:t>
            </a:r>
            <a:endParaRPr lang="en-US" sz="2800" dirty="0"/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Wave Speed</a:t>
            </a:r>
            <a:endParaRPr lang="en-US" sz="2800" dirty="0"/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Period</a:t>
            </a:r>
            <a:endParaRPr lang="en-US" sz="2800" dirty="0">
              <a:solidFill>
                <a:srgbClr val="FFFF00"/>
              </a:solidFill>
            </a:endParaRP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Frequency</a:t>
            </a:r>
            <a:endParaRPr lang="en-US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852">
        <p:fade/>
      </p:transition>
    </mc:Choice>
    <mc:Fallback>
      <p:transition spd="med" advTm="19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63452" y="1906528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3452" y="3862576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363452" y="2545472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2307667" y="2545472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4251881" y="2545472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6196096" y="2545472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31504" y="1942654"/>
            <a:ext cx="10081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Crest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03710" y="5413499"/>
            <a:ext cx="11521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Trough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335560" y="2545472"/>
            <a:ext cx="0" cy="1317104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0290" y="4030834"/>
            <a:ext cx="16905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Amplitude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335560" y="2367386"/>
            <a:ext cx="3924436" cy="0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27445" y="3862576"/>
            <a:ext cx="3924436" cy="0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97778" y="5402502"/>
            <a:ext cx="3924436" cy="0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66020" y="1942654"/>
            <a:ext cx="19262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Wavelength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89196" y="3527732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27842" y="1679647"/>
            <a:ext cx="3457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Crest</a:t>
            </a:r>
            <a:r>
              <a:rPr lang="en-GB" sz="2800" dirty="0"/>
              <a:t> – highest point of the wave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427842" y="2668817"/>
            <a:ext cx="3457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Trough</a:t>
            </a:r>
            <a:r>
              <a:rPr lang="en-GB" sz="2800" dirty="0"/>
              <a:t> – lowest point of the wave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27842" y="4229463"/>
            <a:ext cx="3457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Amplitude (A)</a:t>
            </a:r>
            <a:r>
              <a:rPr lang="en-GB" sz="2800" dirty="0"/>
              <a:t> – height of the wave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27842" y="5249994"/>
            <a:ext cx="3457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Wavelength (</a:t>
            </a:r>
            <a:r>
              <a:rPr lang="el-GR" sz="2800" dirty="0">
                <a:solidFill>
                  <a:srgbClr val="FFFF00"/>
                </a:solidFill>
              </a:rPr>
              <a:t>λ</a:t>
            </a:r>
            <a:r>
              <a:rPr lang="en-GB" sz="2800" dirty="0">
                <a:solidFill>
                  <a:srgbClr val="FFFF00"/>
                </a:solidFill>
              </a:rPr>
              <a:t>)</a:t>
            </a:r>
            <a:r>
              <a:rPr lang="en-GB" sz="2800" dirty="0"/>
              <a:t> – the length of the wave</a:t>
            </a:r>
          </a:p>
        </p:txBody>
      </p: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171">
        <p:fade/>
      </p:transition>
    </mc:Choice>
    <mc:Fallback>
      <p:transition spd="med" advTm="80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  <p:bldP spid="25" grpId="0"/>
      <p:bldP spid="26" grpId="0"/>
      <p:bldP spid="30" grpId="0"/>
      <p:bldP spid="37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18548" y="-109609"/>
            <a:ext cx="1691687" cy="1668016"/>
          </a:xfrm>
        </p:spPr>
        <p:txBody>
          <a:bodyPr/>
          <a:lstStyle/>
          <a:p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1701924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3646139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5590353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534568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39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84">
        <p:fade/>
      </p:transition>
    </mc:Choice>
    <mc:Fallback>
      <p:transition spd="med" advTm="9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18548" y="-109609"/>
            <a:ext cx="1691687" cy="1668016"/>
          </a:xfrm>
        </p:spPr>
        <p:txBody>
          <a:bodyPr/>
          <a:lstStyle/>
          <a:p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01924" y="1905000"/>
            <a:ext cx="0" cy="404428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01924" y="3861048"/>
            <a:ext cx="8424937" cy="0"/>
          </a:xfrm>
          <a:prstGeom prst="line">
            <a:avLst/>
          </a:prstGeom>
          <a:ln w="889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1701924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0800000">
            <a:off x="3646139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>
            <a:off x="5590353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534568" y="2543944"/>
            <a:ext cx="1944216" cy="2634208"/>
          </a:xfrm>
          <a:prstGeom prst="arc">
            <a:avLst>
              <a:gd name="adj1" fmla="val 10778446"/>
              <a:gd name="adj2" fmla="val 0"/>
            </a:avLst>
          </a:prstGeom>
          <a:ln w="63500">
            <a:solidFill>
              <a:srgbClr val="FFFF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0127668" y="3526204"/>
            <a:ext cx="7200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/>
              <a:t>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98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02">
        <p:fade/>
      </p:transition>
    </mc:Choice>
    <mc:Fallback>
      <p:transition spd="med" advTm="6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2.1|1.7|1.4|1.4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7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8.8|9.2|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6|3.5|5.5|9.4|18.8|6.2|3.2|6.4|6.8|3.6|2.4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4|6.9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115</TotalTime>
  <Words>337</Words>
  <Application>Microsoft Office PowerPoint</Application>
  <PresentationFormat>Custom</PresentationFormat>
  <Paragraphs>79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Consolas</vt:lpstr>
      <vt:lpstr>Corbel</vt:lpstr>
      <vt:lpstr>Chalkboard 16x9</vt:lpstr>
      <vt:lpstr>National 4/5 Waves</vt:lpstr>
      <vt:lpstr>Wave Properties</vt:lpstr>
      <vt:lpstr>Transverse and Longitudinal Waves</vt:lpstr>
      <vt:lpstr>Transverse Waves</vt:lpstr>
      <vt:lpstr>Longitudinal Waves</vt:lpstr>
      <vt:lpstr>Waves Characteristics</vt:lpstr>
      <vt:lpstr>Wave Characteristics</vt:lpstr>
      <vt:lpstr>Wave Characteristics</vt:lpstr>
      <vt:lpstr>Wave Characteristics</vt:lpstr>
      <vt:lpstr>Wave Characteristics</vt:lpstr>
      <vt:lpstr>Wave Characteristics</vt:lpstr>
      <vt:lpstr>Wave Characteristics</vt:lpstr>
      <vt:lpstr>Wave Characteristics</vt:lpstr>
      <vt:lpstr>Wave Characteristics</vt:lpstr>
      <vt:lpstr>Wave Characteristics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4/5 Waves</dc:title>
  <dc:creator>Mr Marshallsay</dc:creator>
  <cp:lastModifiedBy>Mr Marshallsay</cp:lastModifiedBy>
  <cp:revision>14</cp:revision>
  <dcterms:created xsi:type="dcterms:W3CDTF">2020-05-20T17:08:17Z</dcterms:created>
  <dcterms:modified xsi:type="dcterms:W3CDTF">2020-05-20T22:15:24Z</dcterms:modified>
</cp:coreProperties>
</file>