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64" r:id="rId9"/>
    <p:sldId id="365" r:id="rId10"/>
    <p:sldId id="366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336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345" r:id="rId37"/>
    <p:sldId id="346" r:id="rId38"/>
    <p:sldId id="347" r:id="rId39"/>
    <p:sldId id="348" r:id="rId40"/>
    <p:sldId id="349" r:id="rId41"/>
    <p:sldId id="350" r:id="rId42"/>
    <p:sldId id="351" r:id="rId43"/>
    <p:sldId id="352" r:id="rId44"/>
    <p:sldId id="353" r:id="rId45"/>
    <p:sldId id="354" r:id="rId46"/>
    <p:sldId id="307" r:id="rId47"/>
    <p:sldId id="355" r:id="rId48"/>
    <p:sldId id="308" r:id="rId49"/>
    <p:sldId id="357" r:id="rId50"/>
    <p:sldId id="358" r:id="rId51"/>
    <p:sldId id="360" r:id="rId52"/>
    <p:sldId id="356" r:id="rId53"/>
    <p:sldId id="359" r:id="rId54"/>
    <p:sldId id="367" r:id="rId55"/>
    <p:sldId id="36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29" r:id="rId76"/>
    <p:sldId id="328" r:id="rId77"/>
    <p:sldId id="330" r:id="rId78"/>
    <p:sldId id="332" r:id="rId79"/>
    <p:sldId id="331" r:id="rId80"/>
    <p:sldId id="333" r:id="rId81"/>
    <p:sldId id="334" r:id="rId82"/>
    <p:sldId id="335" r:id="rId83"/>
  </p:sldIdLst>
  <p:sldSz cx="9144000" cy="6858000" type="screen4x3"/>
  <p:notesSz cx="6834188" cy="9979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3494" autoAdjust="0"/>
  </p:normalViewPr>
  <p:slideViewPr>
    <p:cSldViewPr>
      <p:cViewPr varScale="1">
        <p:scale>
          <a:sx n="79" d="100"/>
          <a:sy n="79" d="100"/>
        </p:scale>
        <p:origin x="4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963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205CB29-3037-41AB-A8FA-FD27C9C850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BFF6E-8613-4A85-9032-5F055A3C1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05A00-FCB8-4144-8057-5305717C7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3ECC3-29DE-49AD-B3A5-76071CC1B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55A77-52F5-43FC-9D0C-2D577F59C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33130-885D-4290-8473-CC4C413B7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E4A38-F447-4A88-B786-6FE4CA502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6154F-3978-47BE-99E1-624096710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24671-E100-4E23-9FA1-27EF6E573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3C2B3-DB45-4F9C-9178-0A58DB67A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7E44F-7ABD-4F18-8CA0-026ECD576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C06D6-BA9E-4DAB-AED0-7284F2211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07575BE8-667B-4C3F-AA3A-DCECAD8E3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22.wmf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4.w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6.wm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8.wmf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0.wmf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dirty="0" err="1">
                <a:solidFill>
                  <a:schemeClr val="accent2"/>
                </a:solidFill>
              </a:rPr>
              <a:t>Cfe</a:t>
            </a:r>
            <a:r>
              <a:rPr lang="en-GB" sz="4400" dirty="0">
                <a:solidFill>
                  <a:schemeClr val="accent2"/>
                </a:solidFill>
              </a:rPr>
              <a:t> Higher Physics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2743200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dirty="0">
                <a:solidFill>
                  <a:schemeClr val="accent2"/>
                </a:solidFill>
              </a:rPr>
              <a:t>Unit 3.2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04800" y="4311650"/>
            <a:ext cx="838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dirty="0">
                <a:solidFill>
                  <a:schemeClr val="accent2"/>
                </a:solidFill>
              </a:rPr>
              <a:t>Resistors in Circuits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468313" y="333375"/>
            <a:ext cx="417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(B) Resistors in Parallel</a:t>
            </a:r>
          </a:p>
        </p:txBody>
      </p:sp>
      <p:grpSp>
        <p:nvGrpSpPr>
          <p:cNvPr id="2053" name="Group 32"/>
          <p:cNvGrpSpPr>
            <a:grpSpLocks/>
          </p:cNvGrpSpPr>
          <p:nvPr/>
        </p:nvGrpSpPr>
        <p:grpSpPr bwMode="auto">
          <a:xfrm>
            <a:off x="1763713" y="981075"/>
            <a:ext cx="4319587" cy="1519238"/>
            <a:chOff x="1111" y="618"/>
            <a:chExt cx="2721" cy="957"/>
          </a:xfrm>
        </p:grpSpPr>
        <p:sp>
          <p:nvSpPr>
            <p:cNvPr id="2063" name="Rectangle 4"/>
            <p:cNvSpPr>
              <a:spLocks noChangeArrowheads="1"/>
            </p:cNvSpPr>
            <p:nvPr/>
          </p:nvSpPr>
          <p:spPr bwMode="auto">
            <a:xfrm>
              <a:off x="2109" y="845"/>
              <a:ext cx="136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64" name="Rectangle 5"/>
            <p:cNvSpPr>
              <a:spLocks noChangeArrowheads="1"/>
            </p:cNvSpPr>
            <p:nvPr/>
          </p:nvSpPr>
          <p:spPr bwMode="auto">
            <a:xfrm>
              <a:off x="2744" y="845"/>
              <a:ext cx="136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65" name="Rectangle 6"/>
            <p:cNvSpPr>
              <a:spLocks noChangeArrowheads="1"/>
            </p:cNvSpPr>
            <p:nvPr/>
          </p:nvSpPr>
          <p:spPr bwMode="auto">
            <a:xfrm>
              <a:off x="3379" y="845"/>
              <a:ext cx="136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66" name="Line 8"/>
            <p:cNvSpPr>
              <a:spLocks noChangeShapeType="1"/>
            </p:cNvSpPr>
            <p:nvPr/>
          </p:nvSpPr>
          <p:spPr bwMode="auto">
            <a:xfrm>
              <a:off x="1519" y="618"/>
              <a:ext cx="19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7" name="Line 9"/>
            <p:cNvSpPr>
              <a:spLocks noChangeShapeType="1"/>
            </p:cNvSpPr>
            <p:nvPr/>
          </p:nvSpPr>
          <p:spPr bwMode="auto">
            <a:xfrm>
              <a:off x="1519" y="1571"/>
              <a:ext cx="19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8" name="Line 10"/>
            <p:cNvSpPr>
              <a:spLocks noChangeShapeType="1"/>
            </p:cNvSpPr>
            <p:nvPr/>
          </p:nvSpPr>
          <p:spPr bwMode="auto">
            <a:xfrm>
              <a:off x="3470" y="618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9" name="Line 11"/>
            <p:cNvSpPr>
              <a:spLocks noChangeShapeType="1"/>
            </p:cNvSpPr>
            <p:nvPr/>
          </p:nvSpPr>
          <p:spPr bwMode="auto">
            <a:xfrm flipV="1">
              <a:off x="3470" y="1389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0" name="Line 12"/>
            <p:cNvSpPr>
              <a:spLocks noChangeShapeType="1"/>
            </p:cNvSpPr>
            <p:nvPr/>
          </p:nvSpPr>
          <p:spPr bwMode="auto">
            <a:xfrm>
              <a:off x="3470" y="1253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1" name="Line 13"/>
            <p:cNvSpPr>
              <a:spLocks noChangeShapeType="1"/>
            </p:cNvSpPr>
            <p:nvPr/>
          </p:nvSpPr>
          <p:spPr bwMode="auto">
            <a:xfrm flipV="1">
              <a:off x="2835" y="1389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2" name="Line 14"/>
            <p:cNvSpPr>
              <a:spLocks noChangeShapeType="1"/>
            </p:cNvSpPr>
            <p:nvPr/>
          </p:nvSpPr>
          <p:spPr bwMode="auto">
            <a:xfrm>
              <a:off x="2835" y="1253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3" name="Line 15"/>
            <p:cNvSpPr>
              <a:spLocks noChangeShapeType="1"/>
            </p:cNvSpPr>
            <p:nvPr/>
          </p:nvSpPr>
          <p:spPr bwMode="auto">
            <a:xfrm flipV="1">
              <a:off x="2200" y="1389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4" name="Line 16"/>
            <p:cNvSpPr>
              <a:spLocks noChangeShapeType="1"/>
            </p:cNvSpPr>
            <p:nvPr/>
          </p:nvSpPr>
          <p:spPr bwMode="auto">
            <a:xfrm>
              <a:off x="2200" y="1253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5" name="Line 17"/>
            <p:cNvSpPr>
              <a:spLocks noChangeShapeType="1"/>
            </p:cNvSpPr>
            <p:nvPr/>
          </p:nvSpPr>
          <p:spPr bwMode="auto">
            <a:xfrm flipV="1">
              <a:off x="2835" y="618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6" name="Line 18"/>
            <p:cNvSpPr>
              <a:spLocks noChangeShapeType="1"/>
            </p:cNvSpPr>
            <p:nvPr/>
          </p:nvSpPr>
          <p:spPr bwMode="auto">
            <a:xfrm flipV="1">
              <a:off x="2200" y="618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7" name="Line 19"/>
            <p:cNvSpPr>
              <a:spLocks noChangeShapeType="1"/>
            </p:cNvSpPr>
            <p:nvPr/>
          </p:nvSpPr>
          <p:spPr bwMode="auto">
            <a:xfrm>
              <a:off x="1429" y="111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8" name="Line 20"/>
            <p:cNvSpPr>
              <a:spLocks noChangeShapeType="1"/>
            </p:cNvSpPr>
            <p:nvPr/>
          </p:nvSpPr>
          <p:spPr bwMode="auto">
            <a:xfrm>
              <a:off x="1383" y="1026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9" name="Line 21"/>
            <p:cNvSpPr>
              <a:spLocks noChangeShapeType="1"/>
            </p:cNvSpPr>
            <p:nvPr/>
          </p:nvSpPr>
          <p:spPr bwMode="auto">
            <a:xfrm>
              <a:off x="1519" y="1117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0" name="Line 22"/>
            <p:cNvSpPr>
              <a:spLocks noChangeShapeType="1"/>
            </p:cNvSpPr>
            <p:nvPr/>
          </p:nvSpPr>
          <p:spPr bwMode="auto">
            <a:xfrm flipV="1">
              <a:off x="1519" y="618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1" name="Line 23"/>
            <p:cNvSpPr>
              <a:spLocks noChangeShapeType="1"/>
            </p:cNvSpPr>
            <p:nvPr/>
          </p:nvSpPr>
          <p:spPr bwMode="auto">
            <a:xfrm>
              <a:off x="1519" y="1117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2" name="Text Box 24"/>
            <p:cNvSpPr txBox="1">
              <a:spLocks noChangeArrowheads="1"/>
            </p:cNvSpPr>
            <p:nvPr/>
          </p:nvSpPr>
          <p:spPr bwMode="auto">
            <a:xfrm>
              <a:off x="2245" y="935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  <a:r>
                <a:rPr lang="en-GB" sz="1800" baseline="-25000"/>
                <a:t>1</a:t>
              </a:r>
              <a:endParaRPr lang="en-GB" sz="1800"/>
            </a:p>
          </p:txBody>
        </p:sp>
        <p:sp>
          <p:nvSpPr>
            <p:cNvPr id="2083" name="Text Box 25"/>
            <p:cNvSpPr txBox="1">
              <a:spLocks noChangeArrowheads="1"/>
            </p:cNvSpPr>
            <p:nvPr/>
          </p:nvSpPr>
          <p:spPr bwMode="auto">
            <a:xfrm>
              <a:off x="2880" y="931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  <a:r>
                <a:rPr lang="en-GB" sz="1800" baseline="-25000"/>
                <a:t>2</a:t>
              </a:r>
              <a:endParaRPr lang="en-GB" sz="1800"/>
            </a:p>
          </p:txBody>
        </p:sp>
        <p:sp>
          <p:nvSpPr>
            <p:cNvPr id="2084" name="Text Box 26"/>
            <p:cNvSpPr txBox="1">
              <a:spLocks noChangeArrowheads="1"/>
            </p:cNvSpPr>
            <p:nvPr/>
          </p:nvSpPr>
          <p:spPr bwMode="auto">
            <a:xfrm>
              <a:off x="3515" y="935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  <a:r>
                <a:rPr lang="en-GB" sz="1800" baseline="-25000"/>
                <a:t>3</a:t>
              </a:r>
              <a:endParaRPr lang="en-GB" sz="1800"/>
            </a:p>
          </p:txBody>
        </p:sp>
        <p:sp>
          <p:nvSpPr>
            <p:cNvPr id="2085" name="Text Box 27"/>
            <p:cNvSpPr txBox="1">
              <a:spLocks noChangeArrowheads="1"/>
            </p:cNvSpPr>
            <p:nvPr/>
          </p:nvSpPr>
          <p:spPr bwMode="auto">
            <a:xfrm>
              <a:off x="1293" y="1207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I</a:t>
              </a:r>
            </a:p>
          </p:txBody>
        </p:sp>
        <p:sp>
          <p:nvSpPr>
            <p:cNvPr id="2086" name="Text Box 28"/>
            <p:cNvSpPr txBox="1">
              <a:spLocks noChangeArrowheads="1"/>
            </p:cNvSpPr>
            <p:nvPr/>
          </p:nvSpPr>
          <p:spPr bwMode="auto">
            <a:xfrm>
              <a:off x="2019" y="1344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I</a:t>
              </a:r>
              <a:r>
                <a:rPr lang="en-GB" sz="1800" baseline="-25000"/>
                <a:t>1</a:t>
              </a:r>
              <a:endParaRPr lang="en-GB" sz="1800"/>
            </a:p>
          </p:txBody>
        </p:sp>
        <p:sp>
          <p:nvSpPr>
            <p:cNvPr id="2087" name="Text Box 29"/>
            <p:cNvSpPr txBox="1">
              <a:spLocks noChangeArrowheads="1"/>
            </p:cNvSpPr>
            <p:nvPr/>
          </p:nvSpPr>
          <p:spPr bwMode="auto">
            <a:xfrm>
              <a:off x="2653" y="1344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I</a:t>
              </a:r>
              <a:r>
                <a:rPr lang="en-GB" sz="1800" baseline="-25000"/>
                <a:t>2</a:t>
              </a:r>
              <a:endParaRPr lang="en-GB" sz="1800"/>
            </a:p>
          </p:txBody>
        </p:sp>
        <p:sp>
          <p:nvSpPr>
            <p:cNvPr id="2088" name="Text Box 30"/>
            <p:cNvSpPr txBox="1">
              <a:spLocks noChangeArrowheads="1"/>
            </p:cNvSpPr>
            <p:nvPr/>
          </p:nvSpPr>
          <p:spPr bwMode="auto">
            <a:xfrm>
              <a:off x="3289" y="1344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I</a:t>
              </a:r>
              <a:r>
                <a:rPr lang="en-GB" sz="1800" baseline="-25000"/>
                <a:t>3</a:t>
              </a:r>
              <a:endParaRPr lang="en-GB" sz="1800"/>
            </a:p>
          </p:txBody>
        </p:sp>
        <p:sp>
          <p:nvSpPr>
            <p:cNvPr id="2089" name="Text Box 31"/>
            <p:cNvSpPr txBox="1">
              <a:spLocks noChangeArrowheads="1"/>
            </p:cNvSpPr>
            <p:nvPr/>
          </p:nvSpPr>
          <p:spPr bwMode="auto">
            <a:xfrm>
              <a:off x="1111" y="935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/>
                <a:t>V</a:t>
              </a:r>
            </a:p>
          </p:txBody>
        </p:sp>
      </p:grp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395288" y="2708275"/>
            <a:ext cx="82089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From conservation of charge i.e. the total charge per second (current) passing through R</a:t>
            </a:r>
            <a:r>
              <a:rPr lang="en-GB" baseline="-25000">
                <a:solidFill>
                  <a:schemeClr val="accent2"/>
                </a:solidFill>
              </a:rPr>
              <a:t>1</a:t>
            </a:r>
            <a:r>
              <a:rPr lang="en-GB">
                <a:solidFill>
                  <a:schemeClr val="accent2"/>
                </a:solidFill>
              </a:rPr>
              <a:t>, R</a:t>
            </a:r>
            <a:r>
              <a:rPr lang="en-GB" baseline="-25000">
                <a:solidFill>
                  <a:schemeClr val="accent2"/>
                </a:solidFill>
              </a:rPr>
              <a:t>2 </a:t>
            </a:r>
            <a:r>
              <a:rPr lang="en-GB">
                <a:solidFill>
                  <a:schemeClr val="accent2"/>
                </a:solidFill>
              </a:rPr>
              <a:t>and R</a:t>
            </a:r>
            <a:r>
              <a:rPr lang="en-GB" baseline="-25000">
                <a:solidFill>
                  <a:schemeClr val="accent2"/>
                </a:solidFill>
              </a:rPr>
              <a:t>3</a:t>
            </a:r>
            <a:r>
              <a:rPr lang="en-GB">
                <a:solidFill>
                  <a:schemeClr val="accent2"/>
                </a:solidFill>
              </a:rPr>
              <a:t> must equal the charge per second (current) supplied from the cell.</a:t>
            </a:r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1335088" y="3860800"/>
            <a:ext cx="2087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  =  I</a:t>
            </a:r>
            <a:r>
              <a:rPr lang="en-GB" baseline="-25000"/>
              <a:t>1</a:t>
            </a:r>
            <a:r>
              <a:rPr lang="en-GB"/>
              <a:t>  +  I</a:t>
            </a:r>
            <a:r>
              <a:rPr lang="en-GB" baseline="-25000"/>
              <a:t>2</a:t>
            </a:r>
            <a:r>
              <a:rPr lang="en-GB"/>
              <a:t>  +  I</a:t>
            </a:r>
            <a:r>
              <a:rPr lang="en-GB" baseline="-25000"/>
              <a:t>3</a:t>
            </a:r>
            <a:r>
              <a:rPr lang="en-GB"/>
              <a:t> </a:t>
            </a:r>
          </a:p>
        </p:txBody>
      </p:sp>
      <p:sp>
        <p:nvSpPr>
          <p:cNvPr id="2056" name="Rectangle 3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59427" name="Object 35"/>
          <p:cNvGraphicFramePr>
            <a:graphicFrameLocks noChangeAspect="1"/>
          </p:cNvGraphicFramePr>
          <p:nvPr/>
        </p:nvGraphicFramePr>
        <p:xfrm>
          <a:off x="1119188" y="4365625"/>
          <a:ext cx="22987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2" name="Equation" r:id="rId3" imgW="1396800" imgH="431640" progId="Equation.3">
                  <p:embed/>
                </p:oleObj>
              </mc:Choice>
              <mc:Fallback>
                <p:oleObj name="Equation" r:id="rId3" imgW="1396800" imgH="431640" progId="Equation.3">
                  <p:embed/>
                  <p:pic>
                    <p:nvPicPr>
                      <p:cNvPr id="59427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4365625"/>
                        <a:ext cx="229870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3854450" y="4508500"/>
            <a:ext cx="4175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/>
              <a:t>(R</a:t>
            </a:r>
            <a:r>
              <a:rPr lang="en-GB" sz="1800" baseline="-25000"/>
              <a:t>T</a:t>
            </a:r>
            <a:r>
              <a:rPr lang="en-GB" sz="1800"/>
              <a:t> = equivalent parallel resistance)</a:t>
            </a:r>
          </a:p>
        </p:txBody>
      </p:sp>
      <p:sp>
        <p:nvSpPr>
          <p:cNvPr id="2058" name="Rectangle 39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55650" y="5013325"/>
            <a:ext cx="3455988" cy="1368425"/>
            <a:chOff x="884" y="3249"/>
            <a:chExt cx="2179" cy="862"/>
          </a:xfrm>
        </p:grpSpPr>
        <p:graphicFrame>
          <p:nvGraphicFramePr>
            <p:cNvPr id="2051" name="Object 38"/>
            <p:cNvGraphicFramePr>
              <a:graphicFrameLocks noChangeAspect="1"/>
            </p:cNvGraphicFramePr>
            <p:nvPr/>
          </p:nvGraphicFramePr>
          <p:xfrm>
            <a:off x="884" y="3249"/>
            <a:ext cx="2179" cy="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53" name="Equation" r:id="rId5" imgW="1815840" imgH="711000" progId="Equation.3">
                    <p:embed/>
                  </p:oleObj>
                </mc:Choice>
                <mc:Fallback>
                  <p:oleObj name="Equation" r:id="rId5" imgW="1815840" imgH="711000" progId="Equation.3">
                    <p:embed/>
                    <p:pic>
                      <p:nvPicPr>
                        <p:cNvPr id="2051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3249"/>
                          <a:ext cx="2179" cy="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2" name="Rectangle 40"/>
            <p:cNvSpPr>
              <a:spLocks noChangeArrowheads="1"/>
            </p:cNvSpPr>
            <p:nvPr/>
          </p:nvSpPr>
          <p:spPr bwMode="auto">
            <a:xfrm>
              <a:off x="884" y="3385"/>
              <a:ext cx="2086" cy="634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9435" name="Text Box 43"/>
          <p:cNvSpPr txBox="1">
            <a:spLocks noChangeArrowheads="1"/>
          </p:cNvSpPr>
          <p:nvPr/>
        </p:nvSpPr>
        <p:spPr bwMode="auto">
          <a:xfrm>
            <a:off x="4214813" y="5516563"/>
            <a:ext cx="4678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/>
              <a:t>Since the voltage across each resistor is V.</a:t>
            </a:r>
          </a:p>
        </p:txBody>
      </p:sp>
      <p:sp>
        <p:nvSpPr>
          <p:cNvPr id="59436" name="Text Box 44"/>
          <p:cNvSpPr txBox="1">
            <a:spLocks noChangeArrowheads="1"/>
          </p:cNvSpPr>
          <p:nvPr/>
        </p:nvSpPr>
        <p:spPr bwMode="auto">
          <a:xfrm>
            <a:off x="252413" y="6308725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Unit of resistance: ohm (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), scalar.    (1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 = 1 volt per amp, 1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 = 1 V A</a:t>
            </a:r>
            <a:r>
              <a:rPr lang="en-GB" baseline="30000">
                <a:solidFill>
                  <a:schemeClr val="accent2"/>
                </a:solidFill>
              </a:rPr>
              <a:t>–1</a:t>
            </a:r>
            <a:r>
              <a:rPr lang="en-GB">
                <a:solidFill>
                  <a:schemeClr val="accent2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7000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5" grpId="0"/>
      <p:bldP spid="59426" grpId="0"/>
      <p:bldP spid="59429" grpId="0"/>
      <p:bldP spid="59435" grpId="0"/>
      <p:bldP spid="594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763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solidFill>
                  <a:schemeClr val="accent2"/>
                </a:solidFill>
              </a:rPr>
              <a:t>The total resistance of the circuit is found using </a:t>
            </a:r>
          </a:p>
        </p:txBody>
      </p:sp>
      <p:grpSp>
        <p:nvGrpSpPr>
          <p:cNvPr id="16387" name="Group 13"/>
          <p:cNvGrpSpPr>
            <a:grpSpLocks/>
          </p:cNvGrpSpPr>
          <p:nvPr/>
        </p:nvGrpSpPr>
        <p:grpSpPr bwMode="auto">
          <a:xfrm>
            <a:off x="827088" y="1196975"/>
            <a:ext cx="4465637" cy="854075"/>
            <a:chOff x="521" y="754"/>
            <a:chExt cx="2813" cy="538"/>
          </a:xfrm>
        </p:grpSpPr>
        <p:sp>
          <p:nvSpPr>
            <p:cNvPr id="16417" name="Text Box 6"/>
            <p:cNvSpPr txBox="1">
              <a:spLocks noChangeArrowheads="1"/>
            </p:cNvSpPr>
            <p:nvPr/>
          </p:nvSpPr>
          <p:spPr bwMode="auto">
            <a:xfrm>
              <a:off x="521" y="754"/>
              <a:ext cx="2813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Tx/>
                <a:buAutoNum type="arabicPlain"/>
              </a:pPr>
              <a:r>
                <a:rPr lang="en-GB">
                  <a:solidFill>
                    <a:schemeClr val="accent2"/>
                  </a:solidFill>
                </a:rPr>
                <a:t>    1         1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en-GB">
                  <a:solidFill>
                    <a:schemeClr val="accent2"/>
                  </a:solidFill>
                </a:rPr>
                <a:t>R</a:t>
              </a:r>
              <a:r>
                <a:rPr lang="en-GB" baseline="-25000">
                  <a:solidFill>
                    <a:schemeClr val="accent2"/>
                  </a:solidFill>
                </a:rPr>
                <a:t>T</a:t>
              </a:r>
              <a:r>
                <a:rPr lang="en-GB">
                  <a:solidFill>
                    <a:schemeClr val="accent2"/>
                  </a:solidFill>
                </a:rPr>
                <a:t>      R</a:t>
              </a:r>
              <a:r>
                <a:rPr lang="en-GB" baseline="-25000">
                  <a:solidFill>
                    <a:schemeClr val="accent2"/>
                  </a:solidFill>
                </a:rPr>
                <a:t>1</a:t>
              </a:r>
              <a:r>
                <a:rPr lang="en-GB">
                  <a:solidFill>
                    <a:schemeClr val="accent2"/>
                  </a:solidFill>
                </a:rPr>
                <a:t>       R</a:t>
              </a:r>
              <a:r>
                <a:rPr lang="en-GB" baseline="-25000">
                  <a:solidFill>
                    <a:schemeClr val="accent2"/>
                  </a:solidFill>
                </a:rPr>
                <a:t>2</a:t>
              </a:r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16418" name="Text Box 7"/>
            <p:cNvSpPr txBox="1">
              <a:spLocks noChangeArrowheads="1"/>
            </p:cNvSpPr>
            <p:nvPr/>
          </p:nvSpPr>
          <p:spPr bwMode="auto">
            <a:xfrm>
              <a:off x="748" y="935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2"/>
                  </a:solidFill>
                </a:rPr>
                <a:t>=</a:t>
              </a:r>
            </a:p>
          </p:txBody>
        </p:sp>
        <p:sp>
          <p:nvSpPr>
            <p:cNvPr id="16419" name="Text Box 8"/>
            <p:cNvSpPr txBox="1">
              <a:spLocks noChangeArrowheads="1"/>
            </p:cNvSpPr>
            <p:nvPr/>
          </p:nvSpPr>
          <p:spPr bwMode="auto">
            <a:xfrm>
              <a:off x="1248" y="935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2"/>
                  </a:solidFill>
                </a:rPr>
                <a:t>+</a:t>
              </a:r>
            </a:p>
          </p:txBody>
        </p:sp>
        <p:sp>
          <p:nvSpPr>
            <p:cNvPr id="16420" name="Text Box 9"/>
            <p:cNvSpPr txBox="1">
              <a:spLocks noChangeArrowheads="1"/>
            </p:cNvSpPr>
            <p:nvPr/>
          </p:nvSpPr>
          <p:spPr bwMode="auto">
            <a:xfrm>
              <a:off x="1747" y="935"/>
              <a:ext cx="9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2"/>
                  </a:solidFill>
                </a:rPr>
                <a:t>+ …....</a:t>
              </a:r>
            </a:p>
          </p:txBody>
        </p:sp>
        <p:sp>
          <p:nvSpPr>
            <p:cNvPr id="16421" name="Line 10"/>
            <p:cNvSpPr>
              <a:spLocks noChangeShapeType="1"/>
            </p:cNvSpPr>
            <p:nvPr/>
          </p:nvSpPr>
          <p:spPr bwMode="auto">
            <a:xfrm>
              <a:off x="521" y="1026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22" name="Line 11"/>
            <p:cNvSpPr>
              <a:spLocks noChangeShapeType="1"/>
            </p:cNvSpPr>
            <p:nvPr/>
          </p:nvSpPr>
          <p:spPr bwMode="auto">
            <a:xfrm>
              <a:off x="975" y="1026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23" name="Line 12"/>
            <p:cNvSpPr>
              <a:spLocks noChangeShapeType="1"/>
            </p:cNvSpPr>
            <p:nvPr/>
          </p:nvSpPr>
          <p:spPr bwMode="auto">
            <a:xfrm>
              <a:off x="1474" y="1026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500563" y="1557338"/>
            <a:ext cx="3671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accent2"/>
                </a:solidFill>
              </a:rPr>
              <a:t>R</a:t>
            </a:r>
            <a:r>
              <a:rPr lang="en-GB" sz="1800" baseline="-25000">
                <a:solidFill>
                  <a:schemeClr val="accent2"/>
                </a:solidFill>
              </a:rPr>
              <a:t>T</a:t>
            </a:r>
            <a:r>
              <a:rPr lang="en-GB" sz="1800">
                <a:solidFill>
                  <a:schemeClr val="accent2"/>
                </a:solidFill>
              </a:rPr>
              <a:t> = equivalent parallel resistance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11188" y="2349500"/>
            <a:ext cx="76327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N.B. R</a:t>
            </a:r>
            <a:r>
              <a:rPr lang="en-GB" baseline="-25000">
                <a:solidFill>
                  <a:schemeClr val="accent2"/>
                </a:solidFill>
              </a:rPr>
              <a:t>T</a:t>
            </a:r>
            <a:r>
              <a:rPr lang="en-GB">
                <a:solidFill>
                  <a:schemeClr val="accent2"/>
                </a:solidFill>
              </a:rPr>
              <a:t> is </a:t>
            </a:r>
            <a:r>
              <a:rPr lang="en-GB" i="1">
                <a:solidFill>
                  <a:schemeClr val="accent2"/>
                </a:solidFill>
              </a:rPr>
              <a:t>always less</a:t>
            </a:r>
            <a:r>
              <a:rPr lang="en-GB">
                <a:solidFill>
                  <a:schemeClr val="accent2"/>
                </a:solidFill>
              </a:rPr>
              <a:t> than the smallest resistor present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e.g. 1 </a:t>
            </a:r>
            <a:r>
              <a:rPr lang="el-GR">
                <a:solidFill>
                  <a:schemeClr val="accent2"/>
                </a:solidFill>
                <a:cs typeface="Arial" charset="0"/>
              </a:rPr>
              <a:t>Ω</a:t>
            </a:r>
            <a:r>
              <a:rPr lang="en-GB">
                <a:solidFill>
                  <a:schemeClr val="accent2"/>
                </a:solidFill>
                <a:cs typeface="Arial" charset="0"/>
              </a:rPr>
              <a:t> and 1000 </a:t>
            </a:r>
            <a:r>
              <a:rPr lang="el-GR">
                <a:solidFill>
                  <a:schemeClr val="accent2"/>
                </a:solidFill>
                <a:cs typeface="Arial" charset="0"/>
              </a:rPr>
              <a:t>Ω</a:t>
            </a:r>
            <a:r>
              <a:rPr lang="en-GB">
                <a:solidFill>
                  <a:schemeClr val="accent2"/>
                </a:solidFill>
                <a:cs typeface="Arial" charset="0"/>
              </a:rPr>
              <a:t> in parallel;</a:t>
            </a:r>
            <a:endParaRPr lang="el-GR">
              <a:solidFill>
                <a:schemeClr val="accent2"/>
              </a:solidFill>
              <a:cs typeface="Arial" charset="0"/>
            </a:endParaRPr>
          </a:p>
        </p:txBody>
      </p: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611188" y="3438525"/>
            <a:ext cx="4465637" cy="854075"/>
            <a:chOff x="385" y="2166"/>
            <a:chExt cx="2813" cy="538"/>
          </a:xfrm>
        </p:grpSpPr>
        <p:sp>
          <p:nvSpPr>
            <p:cNvPr id="16410" name="Text Box 19"/>
            <p:cNvSpPr txBox="1">
              <a:spLocks noChangeArrowheads="1"/>
            </p:cNvSpPr>
            <p:nvPr/>
          </p:nvSpPr>
          <p:spPr bwMode="auto">
            <a:xfrm>
              <a:off x="385" y="2166"/>
              <a:ext cx="2813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Tx/>
                <a:buAutoNum type="arabicPlain"/>
              </a:pPr>
              <a:r>
                <a:rPr lang="en-GB"/>
                <a:t>    1         1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en-GB"/>
                <a:t>R</a:t>
              </a:r>
              <a:r>
                <a:rPr lang="en-GB" baseline="-25000"/>
                <a:t>P</a:t>
              </a:r>
              <a:r>
                <a:rPr lang="en-GB"/>
                <a:t>      1       1000</a:t>
              </a:r>
            </a:p>
          </p:txBody>
        </p:sp>
        <p:sp>
          <p:nvSpPr>
            <p:cNvPr id="16411" name="Text Box 20"/>
            <p:cNvSpPr txBox="1">
              <a:spLocks noChangeArrowheads="1"/>
            </p:cNvSpPr>
            <p:nvPr/>
          </p:nvSpPr>
          <p:spPr bwMode="auto">
            <a:xfrm>
              <a:off x="612" y="2347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16412" name="Text Box 21"/>
            <p:cNvSpPr txBox="1">
              <a:spLocks noChangeArrowheads="1"/>
            </p:cNvSpPr>
            <p:nvPr/>
          </p:nvSpPr>
          <p:spPr bwMode="auto">
            <a:xfrm>
              <a:off x="1112" y="2347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+</a:t>
              </a:r>
            </a:p>
          </p:txBody>
        </p:sp>
        <p:sp>
          <p:nvSpPr>
            <p:cNvPr id="16413" name="Text Box 22"/>
            <p:cNvSpPr txBox="1">
              <a:spLocks noChangeArrowheads="1"/>
            </p:cNvSpPr>
            <p:nvPr/>
          </p:nvSpPr>
          <p:spPr bwMode="auto">
            <a:xfrm>
              <a:off x="1611" y="2347"/>
              <a:ext cx="9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16414" name="Line 23"/>
            <p:cNvSpPr>
              <a:spLocks noChangeShapeType="1"/>
            </p:cNvSpPr>
            <p:nvPr/>
          </p:nvSpPr>
          <p:spPr bwMode="auto">
            <a:xfrm>
              <a:off x="385" y="243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15" name="Line 24"/>
            <p:cNvSpPr>
              <a:spLocks noChangeShapeType="1"/>
            </p:cNvSpPr>
            <p:nvPr/>
          </p:nvSpPr>
          <p:spPr bwMode="auto">
            <a:xfrm>
              <a:off x="839" y="243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16" name="Line 25"/>
            <p:cNvSpPr>
              <a:spLocks noChangeShapeType="1"/>
            </p:cNvSpPr>
            <p:nvPr/>
          </p:nvSpPr>
          <p:spPr bwMode="auto">
            <a:xfrm>
              <a:off x="1338" y="243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-180975" y="4652963"/>
            <a:ext cx="3457575" cy="854075"/>
            <a:chOff x="-114" y="2931"/>
            <a:chExt cx="2178" cy="538"/>
          </a:xfrm>
        </p:grpSpPr>
        <p:sp>
          <p:nvSpPr>
            <p:cNvPr id="16403" name="Text Box 30"/>
            <p:cNvSpPr txBox="1">
              <a:spLocks noChangeArrowheads="1"/>
            </p:cNvSpPr>
            <p:nvPr/>
          </p:nvSpPr>
          <p:spPr bwMode="auto">
            <a:xfrm>
              <a:off x="384" y="2931"/>
              <a:ext cx="1680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Tx/>
                <a:buAutoNum type="arabicPlain"/>
              </a:pPr>
              <a:r>
                <a:rPr lang="en-GB"/>
                <a:t>    1000         1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en-GB"/>
                <a:t>R</a:t>
              </a:r>
              <a:r>
                <a:rPr lang="en-GB" baseline="-25000"/>
                <a:t>P</a:t>
              </a:r>
              <a:r>
                <a:rPr lang="en-GB"/>
                <a:t>      1000       1000</a:t>
              </a:r>
            </a:p>
          </p:txBody>
        </p:sp>
        <p:sp>
          <p:nvSpPr>
            <p:cNvPr id="16404" name="Text Box 31"/>
            <p:cNvSpPr txBox="1">
              <a:spLocks noChangeArrowheads="1"/>
            </p:cNvSpPr>
            <p:nvPr/>
          </p:nvSpPr>
          <p:spPr bwMode="auto">
            <a:xfrm>
              <a:off x="657" y="3089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16405" name="Text Box 32"/>
            <p:cNvSpPr txBox="1">
              <a:spLocks noChangeArrowheads="1"/>
            </p:cNvSpPr>
            <p:nvPr/>
          </p:nvSpPr>
          <p:spPr bwMode="auto">
            <a:xfrm>
              <a:off x="1292" y="3067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+</a:t>
              </a:r>
            </a:p>
          </p:txBody>
        </p:sp>
        <p:sp>
          <p:nvSpPr>
            <p:cNvPr id="16406" name="Text Box 33"/>
            <p:cNvSpPr txBox="1">
              <a:spLocks noChangeArrowheads="1"/>
            </p:cNvSpPr>
            <p:nvPr/>
          </p:nvSpPr>
          <p:spPr bwMode="auto">
            <a:xfrm>
              <a:off x="-114" y="3022"/>
              <a:ext cx="9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16407" name="Line 34"/>
            <p:cNvSpPr>
              <a:spLocks noChangeShapeType="1"/>
            </p:cNvSpPr>
            <p:nvPr/>
          </p:nvSpPr>
          <p:spPr bwMode="auto">
            <a:xfrm>
              <a:off x="384" y="3203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08" name="Line 35"/>
            <p:cNvSpPr>
              <a:spLocks noChangeShapeType="1"/>
            </p:cNvSpPr>
            <p:nvPr/>
          </p:nvSpPr>
          <p:spPr bwMode="auto">
            <a:xfrm>
              <a:off x="929" y="3203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09" name="Line 37"/>
            <p:cNvSpPr>
              <a:spLocks noChangeShapeType="1"/>
            </p:cNvSpPr>
            <p:nvPr/>
          </p:nvSpPr>
          <p:spPr bwMode="auto">
            <a:xfrm>
              <a:off x="1565" y="3203"/>
              <a:ext cx="3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3419475" y="4662488"/>
            <a:ext cx="1441450" cy="854075"/>
            <a:chOff x="2154" y="2937"/>
            <a:chExt cx="908" cy="538"/>
          </a:xfrm>
        </p:grpSpPr>
        <p:sp>
          <p:nvSpPr>
            <p:cNvPr id="16400" name="Text Box 41"/>
            <p:cNvSpPr txBox="1">
              <a:spLocks noChangeArrowheads="1"/>
            </p:cNvSpPr>
            <p:nvPr/>
          </p:nvSpPr>
          <p:spPr bwMode="auto">
            <a:xfrm>
              <a:off x="2154" y="3089"/>
              <a:ext cx="2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16401" name="Text Box 42"/>
            <p:cNvSpPr txBox="1">
              <a:spLocks noChangeArrowheads="1"/>
            </p:cNvSpPr>
            <p:nvPr/>
          </p:nvSpPr>
          <p:spPr bwMode="auto">
            <a:xfrm>
              <a:off x="2381" y="2937"/>
              <a:ext cx="681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1001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1000</a:t>
              </a:r>
            </a:p>
          </p:txBody>
        </p:sp>
        <p:sp>
          <p:nvSpPr>
            <p:cNvPr id="16402" name="Line 43"/>
            <p:cNvSpPr>
              <a:spLocks noChangeShapeType="1"/>
            </p:cNvSpPr>
            <p:nvPr/>
          </p:nvSpPr>
          <p:spPr bwMode="auto">
            <a:xfrm>
              <a:off x="2426" y="3203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611188" y="5599113"/>
            <a:ext cx="1873250" cy="854075"/>
            <a:chOff x="385" y="3527"/>
            <a:chExt cx="1180" cy="538"/>
          </a:xfrm>
        </p:grpSpPr>
        <p:sp>
          <p:nvSpPr>
            <p:cNvPr id="16395" name="Text Box 45"/>
            <p:cNvSpPr txBox="1">
              <a:spLocks noChangeArrowheads="1"/>
            </p:cNvSpPr>
            <p:nvPr/>
          </p:nvSpPr>
          <p:spPr bwMode="auto">
            <a:xfrm>
              <a:off x="385" y="3657"/>
              <a:ext cx="4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R</a:t>
              </a:r>
              <a:r>
                <a:rPr lang="en-GB" baseline="-25000"/>
                <a:t>P  </a:t>
              </a:r>
              <a:r>
                <a:rPr lang="en-GB" sz="2400"/>
                <a:t>  </a:t>
              </a:r>
            </a:p>
          </p:txBody>
        </p:sp>
        <p:grpSp>
          <p:nvGrpSpPr>
            <p:cNvPr id="16396" name="Group 46"/>
            <p:cNvGrpSpPr>
              <a:grpSpLocks/>
            </p:cNvGrpSpPr>
            <p:nvPr/>
          </p:nvGrpSpPr>
          <p:grpSpPr bwMode="auto">
            <a:xfrm>
              <a:off x="657" y="3527"/>
              <a:ext cx="908" cy="538"/>
              <a:chOff x="2154" y="2937"/>
              <a:chExt cx="908" cy="538"/>
            </a:xfrm>
          </p:grpSpPr>
          <p:sp>
            <p:nvSpPr>
              <p:cNvPr id="16397" name="Text Box 47"/>
              <p:cNvSpPr txBox="1">
                <a:spLocks noChangeArrowheads="1"/>
              </p:cNvSpPr>
              <p:nvPr/>
            </p:nvSpPr>
            <p:spPr bwMode="auto">
              <a:xfrm>
                <a:off x="2154" y="3089"/>
                <a:ext cx="22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=</a:t>
                </a:r>
              </a:p>
            </p:txBody>
          </p:sp>
          <p:sp>
            <p:nvSpPr>
              <p:cNvPr id="16398" name="Text Box 48"/>
              <p:cNvSpPr txBox="1">
                <a:spLocks noChangeArrowheads="1"/>
              </p:cNvSpPr>
              <p:nvPr/>
            </p:nvSpPr>
            <p:spPr bwMode="auto">
              <a:xfrm>
                <a:off x="2381" y="2937"/>
                <a:ext cx="681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1000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1001</a:t>
                </a:r>
              </a:p>
            </p:txBody>
          </p:sp>
          <p:sp>
            <p:nvSpPr>
              <p:cNvPr id="16399" name="Line 49"/>
              <p:cNvSpPr>
                <a:spLocks noChangeShapeType="1"/>
              </p:cNvSpPr>
              <p:nvPr/>
            </p:nvSpPr>
            <p:spPr bwMode="auto">
              <a:xfrm>
                <a:off x="2426" y="3203"/>
                <a:ext cx="4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2411413" y="5805488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0.99 </a:t>
            </a:r>
            <a:r>
              <a:rPr lang="el-GR">
                <a:cs typeface="Arial" charset="0"/>
              </a:rPr>
              <a:t>Ω</a:t>
            </a:r>
            <a:r>
              <a:rPr lang="en-GB">
                <a:cs typeface="Arial" charset="0"/>
              </a:rPr>
              <a:t> (i.e. </a:t>
            </a:r>
            <a:r>
              <a:rPr lang="en-US">
                <a:cs typeface="Arial" charset="0"/>
              </a:rPr>
              <a:t>&lt; 1</a:t>
            </a:r>
            <a:r>
              <a:rPr lang="el-GR">
                <a:cs typeface="Arial" charset="0"/>
              </a:rPr>
              <a:t>Ω</a:t>
            </a:r>
            <a:r>
              <a:rPr lang="en-GB">
                <a:cs typeface="Arial" charset="0"/>
              </a:rPr>
              <a:t>)</a:t>
            </a:r>
            <a:endParaRPr lang="el-GR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/>
      <p:bldP spid="13327" grpId="0"/>
      <p:bldP spid="133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95288" y="406400"/>
            <a:ext cx="8137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N.B. If the resistors in parallel are </a:t>
            </a:r>
            <a:r>
              <a:rPr lang="en-GB" i="1">
                <a:solidFill>
                  <a:schemeClr val="accent2"/>
                </a:solidFill>
              </a:rPr>
              <a:t>all identical</a:t>
            </a:r>
            <a:r>
              <a:rPr lang="en-GB">
                <a:solidFill>
                  <a:schemeClr val="accent2"/>
                </a:solidFill>
              </a:rPr>
              <a:t>, it is quicker to divide the value of one resistor by the number of resistors present to get the correct R</a:t>
            </a:r>
            <a:r>
              <a:rPr lang="en-GB" baseline="-25000">
                <a:solidFill>
                  <a:schemeClr val="accent2"/>
                </a:solidFill>
              </a:rPr>
              <a:t>T</a:t>
            </a:r>
            <a:r>
              <a:rPr lang="en-GB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68313" y="1700213"/>
            <a:ext cx="4608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e.g. four 8</a:t>
            </a:r>
            <a:r>
              <a:rPr lang="el-GR">
                <a:solidFill>
                  <a:schemeClr val="accent2"/>
                </a:solidFill>
                <a:cs typeface="Arial" charset="0"/>
              </a:rPr>
              <a:t>Ω</a:t>
            </a:r>
            <a:r>
              <a:rPr lang="en-GB">
                <a:solidFill>
                  <a:schemeClr val="accent2"/>
                </a:solidFill>
                <a:cs typeface="Arial" charset="0"/>
              </a:rPr>
              <a:t> resistors in parallel:</a:t>
            </a:r>
            <a:endParaRPr lang="el-GR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619250" y="2420938"/>
            <a:ext cx="352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</a:t>
            </a:r>
            <a:r>
              <a:rPr lang="en-GB" baseline="-25000"/>
              <a:t>P</a:t>
            </a:r>
            <a:r>
              <a:rPr lang="en-GB"/>
              <a:t> = 8/4 = 2</a:t>
            </a:r>
            <a:r>
              <a:rPr lang="el-GR">
                <a:cs typeface="Arial" charset="0"/>
              </a:rPr>
              <a:t>Ω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692275" y="3068638"/>
            <a:ext cx="4535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1/R</a:t>
            </a:r>
            <a:r>
              <a:rPr lang="en-GB" baseline="-25000"/>
              <a:t>P</a:t>
            </a:r>
            <a:r>
              <a:rPr lang="en-GB"/>
              <a:t>  = 1/8 + 1/8 + 1/8 + 1/8 = 4/8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979613" y="3644900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</a:t>
            </a:r>
            <a:r>
              <a:rPr lang="en-GB" baseline="-25000"/>
              <a:t>P</a:t>
            </a:r>
            <a:r>
              <a:rPr lang="en-GB"/>
              <a:t> = 8/4 = 2</a:t>
            </a:r>
            <a:r>
              <a:rPr lang="el-GR">
                <a:cs typeface="Arial" charset="0"/>
              </a:rPr>
              <a:t>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  <p:bldP spid="143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468313" y="404813"/>
            <a:ext cx="7416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i="1">
                <a:solidFill>
                  <a:schemeClr val="accent2"/>
                </a:solidFill>
              </a:rPr>
              <a:t>(c) Mixed Circuits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Calculate the resistance between X and Y.</a:t>
            </a:r>
          </a:p>
        </p:txBody>
      </p:sp>
      <p:grpSp>
        <p:nvGrpSpPr>
          <p:cNvPr id="18435" name="Group 29"/>
          <p:cNvGrpSpPr>
            <a:grpSpLocks/>
          </p:cNvGrpSpPr>
          <p:nvPr/>
        </p:nvGrpSpPr>
        <p:grpSpPr bwMode="auto">
          <a:xfrm>
            <a:off x="1762125" y="1341438"/>
            <a:ext cx="4106863" cy="1511300"/>
            <a:chOff x="1110" y="981"/>
            <a:chExt cx="2587" cy="952"/>
          </a:xfrm>
        </p:grpSpPr>
        <p:sp>
          <p:nvSpPr>
            <p:cNvPr id="18494" name="Rectangle 5"/>
            <p:cNvSpPr>
              <a:spLocks noChangeArrowheads="1"/>
            </p:cNvSpPr>
            <p:nvPr/>
          </p:nvSpPr>
          <p:spPr bwMode="auto">
            <a:xfrm>
              <a:off x="1791" y="1162"/>
              <a:ext cx="363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95" name="Rectangle 6"/>
            <p:cNvSpPr>
              <a:spLocks noChangeArrowheads="1"/>
            </p:cNvSpPr>
            <p:nvPr/>
          </p:nvSpPr>
          <p:spPr bwMode="auto">
            <a:xfrm>
              <a:off x="2744" y="1162"/>
              <a:ext cx="363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96" name="Rectangle 7"/>
            <p:cNvSpPr>
              <a:spLocks noChangeArrowheads="1"/>
            </p:cNvSpPr>
            <p:nvPr/>
          </p:nvSpPr>
          <p:spPr bwMode="auto">
            <a:xfrm>
              <a:off x="2245" y="1525"/>
              <a:ext cx="363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97" name="Rectangle 8"/>
            <p:cNvSpPr>
              <a:spLocks noChangeArrowheads="1"/>
            </p:cNvSpPr>
            <p:nvPr/>
          </p:nvSpPr>
          <p:spPr bwMode="auto">
            <a:xfrm>
              <a:off x="1791" y="1842"/>
              <a:ext cx="363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98" name="Rectangle 9"/>
            <p:cNvSpPr>
              <a:spLocks noChangeArrowheads="1"/>
            </p:cNvSpPr>
            <p:nvPr/>
          </p:nvSpPr>
          <p:spPr bwMode="auto">
            <a:xfrm>
              <a:off x="2744" y="1842"/>
              <a:ext cx="363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99" name="Line 10"/>
            <p:cNvSpPr>
              <a:spLocks noChangeShapeType="1"/>
            </p:cNvSpPr>
            <p:nvPr/>
          </p:nvSpPr>
          <p:spPr bwMode="auto">
            <a:xfrm>
              <a:off x="2154" y="1888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500" name="Line 11"/>
            <p:cNvSpPr>
              <a:spLocks noChangeShapeType="1"/>
            </p:cNvSpPr>
            <p:nvPr/>
          </p:nvSpPr>
          <p:spPr bwMode="auto">
            <a:xfrm>
              <a:off x="2154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501" name="Line 12"/>
            <p:cNvSpPr>
              <a:spLocks noChangeShapeType="1"/>
            </p:cNvSpPr>
            <p:nvPr/>
          </p:nvSpPr>
          <p:spPr bwMode="auto">
            <a:xfrm flipH="1">
              <a:off x="1519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502" name="Line 13"/>
            <p:cNvSpPr>
              <a:spLocks noChangeShapeType="1"/>
            </p:cNvSpPr>
            <p:nvPr/>
          </p:nvSpPr>
          <p:spPr bwMode="auto">
            <a:xfrm flipH="1">
              <a:off x="1519" y="188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503" name="Line 14"/>
            <p:cNvSpPr>
              <a:spLocks noChangeShapeType="1"/>
            </p:cNvSpPr>
            <p:nvPr/>
          </p:nvSpPr>
          <p:spPr bwMode="auto">
            <a:xfrm>
              <a:off x="1519" y="1207"/>
              <a:ext cx="0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504" name="Line 15"/>
            <p:cNvSpPr>
              <a:spLocks noChangeShapeType="1"/>
            </p:cNvSpPr>
            <p:nvPr/>
          </p:nvSpPr>
          <p:spPr bwMode="auto">
            <a:xfrm>
              <a:off x="3107" y="120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505" name="Line 16"/>
            <p:cNvSpPr>
              <a:spLocks noChangeShapeType="1"/>
            </p:cNvSpPr>
            <p:nvPr/>
          </p:nvSpPr>
          <p:spPr bwMode="auto">
            <a:xfrm>
              <a:off x="3107" y="1888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506" name="Line 17"/>
            <p:cNvSpPr>
              <a:spLocks noChangeShapeType="1"/>
            </p:cNvSpPr>
            <p:nvPr/>
          </p:nvSpPr>
          <p:spPr bwMode="auto">
            <a:xfrm>
              <a:off x="3288" y="1207"/>
              <a:ext cx="0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507" name="Line 18"/>
            <p:cNvSpPr>
              <a:spLocks noChangeShapeType="1"/>
            </p:cNvSpPr>
            <p:nvPr/>
          </p:nvSpPr>
          <p:spPr bwMode="auto">
            <a:xfrm flipH="1">
              <a:off x="1519" y="1570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508" name="Line 19"/>
            <p:cNvSpPr>
              <a:spLocks noChangeShapeType="1"/>
            </p:cNvSpPr>
            <p:nvPr/>
          </p:nvSpPr>
          <p:spPr bwMode="auto">
            <a:xfrm>
              <a:off x="2608" y="1570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509" name="Line 20"/>
            <p:cNvSpPr>
              <a:spLocks noChangeShapeType="1"/>
            </p:cNvSpPr>
            <p:nvPr/>
          </p:nvSpPr>
          <p:spPr bwMode="auto">
            <a:xfrm>
              <a:off x="3288" y="1434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510" name="Line 21"/>
            <p:cNvSpPr>
              <a:spLocks noChangeShapeType="1"/>
            </p:cNvSpPr>
            <p:nvPr/>
          </p:nvSpPr>
          <p:spPr bwMode="auto">
            <a:xfrm flipH="1">
              <a:off x="1338" y="143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511" name="Text Box 22"/>
            <p:cNvSpPr txBox="1">
              <a:spLocks noChangeArrowheads="1"/>
            </p:cNvSpPr>
            <p:nvPr/>
          </p:nvSpPr>
          <p:spPr bwMode="auto">
            <a:xfrm>
              <a:off x="2744" y="1661"/>
              <a:ext cx="4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10</a:t>
              </a:r>
              <a:r>
                <a:rPr lang="el-GR" sz="1600">
                  <a:cs typeface="Arial" charset="0"/>
                </a:rPr>
                <a:t>Ω</a:t>
              </a:r>
            </a:p>
          </p:txBody>
        </p:sp>
        <p:sp>
          <p:nvSpPr>
            <p:cNvPr id="18512" name="Text Box 23"/>
            <p:cNvSpPr txBox="1">
              <a:spLocks noChangeArrowheads="1"/>
            </p:cNvSpPr>
            <p:nvPr/>
          </p:nvSpPr>
          <p:spPr bwMode="auto">
            <a:xfrm>
              <a:off x="1792" y="1661"/>
              <a:ext cx="4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10</a:t>
              </a:r>
              <a:r>
                <a:rPr lang="el-GR" sz="1600">
                  <a:cs typeface="Arial" charset="0"/>
                </a:rPr>
                <a:t>Ω</a:t>
              </a:r>
            </a:p>
          </p:txBody>
        </p:sp>
        <p:sp>
          <p:nvSpPr>
            <p:cNvPr id="18513" name="Text Box 24"/>
            <p:cNvSpPr txBox="1">
              <a:spLocks noChangeArrowheads="1"/>
            </p:cNvSpPr>
            <p:nvPr/>
          </p:nvSpPr>
          <p:spPr bwMode="auto">
            <a:xfrm>
              <a:off x="2245" y="1344"/>
              <a:ext cx="4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10</a:t>
              </a:r>
              <a:r>
                <a:rPr lang="el-GR" sz="1600">
                  <a:cs typeface="Arial" charset="0"/>
                </a:rPr>
                <a:t>Ω</a:t>
              </a:r>
            </a:p>
          </p:txBody>
        </p:sp>
        <p:sp>
          <p:nvSpPr>
            <p:cNvPr id="18514" name="Text Box 25"/>
            <p:cNvSpPr txBox="1">
              <a:spLocks noChangeArrowheads="1"/>
            </p:cNvSpPr>
            <p:nvPr/>
          </p:nvSpPr>
          <p:spPr bwMode="auto">
            <a:xfrm>
              <a:off x="2744" y="981"/>
              <a:ext cx="4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10</a:t>
              </a:r>
              <a:r>
                <a:rPr lang="el-GR" sz="1600">
                  <a:cs typeface="Arial" charset="0"/>
                </a:rPr>
                <a:t>Ω</a:t>
              </a:r>
            </a:p>
          </p:txBody>
        </p:sp>
        <p:sp>
          <p:nvSpPr>
            <p:cNvPr id="18515" name="Text Box 26"/>
            <p:cNvSpPr txBox="1">
              <a:spLocks noChangeArrowheads="1"/>
            </p:cNvSpPr>
            <p:nvPr/>
          </p:nvSpPr>
          <p:spPr bwMode="auto">
            <a:xfrm>
              <a:off x="1792" y="981"/>
              <a:ext cx="4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10</a:t>
              </a:r>
              <a:r>
                <a:rPr lang="el-GR" sz="1600">
                  <a:cs typeface="Arial" charset="0"/>
                </a:rPr>
                <a:t>Ω</a:t>
              </a:r>
            </a:p>
          </p:txBody>
        </p:sp>
        <p:sp>
          <p:nvSpPr>
            <p:cNvPr id="18516" name="Text Box 27"/>
            <p:cNvSpPr txBox="1">
              <a:spLocks noChangeArrowheads="1"/>
            </p:cNvSpPr>
            <p:nvPr/>
          </p:nvSpPr>
          <p:spPr bwMode="auto">
            <a:xfrm>
              <a:off x="1110" y="1298"/>
              <a:ext cx="2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X</a:t>
              </a:r>
            </a:p>
          </p:txBody>
        </p:sp>
        <p:sp>
          <p:nvSpPr>
            <p:cNvPr id="18517" name="Text Box 28"/>
            <p:cNvSpPr txBox="1">
              <a:spLocks noChangeArrowheads="1"/>
            </p:cNvSpPr>
            <p:nvPr/>
          </p:nvSpPr>
          <p:spPr bwMode="auto">
            <a:xfrm>
              <a:off x="3470" y="1313"/>
              <a:ext cx="2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Y</a:t>
              </a:r>
            </a:p>
          </p:txBody>
        </p:sp>
      </p:grp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611188" y="3213100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Re-draw the circuit</a:t>
            </a:r>
          </a:p>
        </p:txBody>
      </p: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323850" y="3644900"/>
            <a:ext cx="2519363" cy="1800225"/>
            <a:chOff x="204" y="2568"/>
            <a:chExt cx="1587" cy="1134"/>
          </a:xfrm>
        </p:grpSpPr>
        <p:sp>
          <p:nvSpPr>
            <p:cNvPr id="18476" name="Rectangle 31"/>
            <p:cNvSpPr>
              <a:spLocks noChangeArrowheads="1"/>
            </p:cNvSpPr>
            <p:nvPr/>
          </p:nvSpPr>
          <p:spPr bwMode="auto">
            <a:xfrm>
              <a:off x="793" y="2750"/>
              <a:ext cx="363" cy="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77" name="Rectangle 32"/>
            <p:cNvSpPr>
              <a:spLocks noChangeArrowheads="1"/>
            </p:cNvSpPr>
            <p:nvPr/>
          </p:nvSpPr>
          <p:spPr bwMode="auto">
            <a:xfrm>
              <a:off x="793" y="3159"/>
              <a:ext cx="363" cy="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78" name="Rectangle 33"/>
            <p:cNvSpPr>
              <a:spLocks noChangeArrowheads="1"/>
            </p:cNvSpPr>
            <p:nvPr/>
          </p:nvSpPr>
          <p:spPr bwMode="auto">
            <a:xfrm>
              <a:off x="793" y="3612"/>
              <a:ext cx="363" cy="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79" name="Text Box 34"/>
            <p:cNvSpPr txBox="1">
              <a:spLocks noChangeArrowheads="1"/>
            </p:cNvSpPr>
            <p:nvPr/>
          </p:nvSpPr>
          <p:spPr bwMode="auto">
            <a:xfrm>
              <a:off x="793" y="2568"/>
              <a:ext cx="4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20</a:t>
              </a:r>
              <a:r>
                <a:rPr lang="el-GR" sz="1600">
                  <a:cs typeface="Arial" charset="0"/>
                </a:rPr>
                <a:t>Ω</a:t>
              </a:r>
            </a:p>
          </p:txBody>
        </p:sp>
        <p:sp>
          <p:nvSpPr>
            <p:cNvPr id="18480" name="Text Box 35"/>
            <p:cNvSpPr txBox="1">
              <a:spLocks noChangeArrowheads="1"/>
            </p:cNvSpPr>
            <p:nvPr/>
          </p:nvSpPr>
          <p:spPr bwMode="auto">
            <a:xfrm>
              <a:off x="793" y="2976"/>
              <a:ext cx="4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10</a:t>
              </a:r>
              <a:r>
                <a:rPr lang="el-GR" sz="1600">
                  <a:cs typeface="Arial" charset="0"/>
                </a:rPr>
                <a:t>Ω</a:t>
              </a:r>
            </a:p>
          </p:txBody>
        </p:sp>
        <p:sp>
          <p:nvSpPr>
            <p:cNvPr id="18481" name="Text Box 36"/>
            <p:cNvSpPr txBox="1">
              <a:spLocks noChangeArrowheads="1"/>
            </p:cNvSpPr>
            <p:nvPr/>
          </p:nvSpPr>
          <p:spPr bwMode="auto">
            <a:xfrm>
              <a:off x="793" y="3430"/>
              <a:ext cx="4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20</a:t>
              </a:r>
              <a:r>
                <a:rPr lang="el-GR" sz="1600">
                  <a:cs typeface="Arial" charset="0"/>
                </a:rPr>
                <a:t>Ω</a:t>
              </a:r>
            </a:p>
          </p:txBody>
        </p:sp>
        <p:sp>
          <p:nvSpPr>
            <p:cNvPr id="18482" name="Line 37"/>
            <p:cNvSpPr>
              <a:spLocks noChangeShapeType="1"/>
            </p:cNvSpPr>
            <p:nvPr/>
          </p:nvSpPr>
          <p:spPr bwMode="auto">
            <a:xfrm>
              <a:off x="1156" y="2795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83" name="Line 38"/>
            <p:cNvSpPr>
              <a:spLocks noChangeShapeType="1"/>
            </p:cNvSpPr>
            <p:nvPr/>
          </p:nvSpPr>
          <p:spPr bwMode="auto">
            <a:xfrm>
              <a:off x="521" y="2795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84" name="Line 39"/>
            <p:cNvSpPr>
              <a:spLocks noChangeShapeType="1"/>
            </p:cNvSpPr>
            <p:nvPr/>
          </p:nvSpPr>
          <p:spPr bwMode="auto">
            <a:xfrm>
              <a:off x="1156" y="3203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85" name="Line 40"/>
            <p:cNvSpPr>
              <a:spLocks noChangeShapeType="1"/>
            </p:cNvSpPr>
            <p:nvPr/>
          </p:nvSpPr>
          <p:spPr bwMode="auto">
            <a:xfrm>
              <a:off x="521" y="3203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86" name="Line 41"/>
            <p:cNvSpPr>
              <a:spLocks noChangeShapeType="1"/>
            </p:cNvSpPr>
            <p:nvPr/>
          </p:nvSpPr>
          <p:spPr bwMode="auto">
            <a:xfrm>
              <a:off x="521" y="3657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87" name="Line 42"/>
            <p:cNvSpPr>
              <a:spLocks noChangeShapeType="1"/>
            </p:cNvSpPr>
            <p:nvPr/>
          </p:nvSpPr>
          <p:spPr bwMode="auto">
            <a:xfrm>
              <a:off x="1156" y="3657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88" name="Line 43"/>
            <p:cNvSpPr>
              <a:spLocks noChangeShapeType="1"/>
            </p:cNvSpPr>
            <p:nvPr/>
          </p:nvSpPr>
          <p:spPr bwMode="auto">
            <a:xfrm>
              <a:off x="1429" y="2795"/>
              <a:ext cx="0" cy="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89" name="Line 44"/>
            <p:cNvSpPr>
              <a:spLocks noChangeShapeType="1"/>
            </p:cNvSpPr>
            <p:nvPr/>
          </p:nvSpPr>
          <p:spPr bwMode="auto">
            <a:xfrm>
              <a:off x="521" y="2795"/>
              <a:ext cx="0" cy="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90" name="Line 45"/>
            <p:cNvSpPr>
              <a:spLocks noChangeShapeType="1"/>
            </p:cNvSpPr>
            <p:nvPr/>
          </p:nvSpPr>
          <p:spPr bwMode="auto">
            <a:xfrm>
              <a:off x="1429" y="306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91" name="Line 46"/>
            <p:cNvSpPr>
              <a:spLocks noChangeShapeType="1"/>
            </p:cNvSpPr>
            <p:nvPr/>
          </p:nvSpPr>
          <p:spPr bwMode="auto">
            <a:xfrm flipH="1">
              <a:off x="385" y="306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92" name="Text Box 47"/>
            <p:cNvSpPr txBox="1">
              <a:spLocks noChangeArrowheads="1"/>
            </p:cNvSpPr>
            <p:nvPr/>
          </p:nvSpPr>
          <p:spPr bwMode="auto">
            <a:xfrm>
              <a:off x="204" y="2946"/>
              <a:ext cx="2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X</a:t>
              </a:r>
            </a:p>
          </p:txBody>
        </p:sp>
        <p:sp>
          <p:nvSpPr>
            <p:cNvPr id="18493" name="Text Box 48"/>
            <p:cNvSpPr txBox="1">
              <a:spLocks noChangeArrowheads="1"/>
            </p:cNvSpPr>
            <p:nvPr/>
          </p:nvSpPr>
          <p:spPr bwMode="auto">
            <a:xfrm>
              <a:off x="1564" y="2946"/>
              <a:ext cx="2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Y</a:t>
              </a:r>
            </a:p>
          </p:txBody>
        </p:sp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3994150" y="2997200"/>
            <a:ext cx="5114925" cy="854075"/>
            <a:chOff x="2426" y="2166"/>
            <a:chExt cx="3222" cy="538"/>
          </a:xfrm>
        </p:grpSpPr>
        <p:sp>
          <p:nvSpPr>
            <p:cNvPr id="18466" name="Text Box 50"/>
            <p:cNvSpPr txBox="1">
              <a:spLocks noChangeArrowheads="1"/>
            </p:cNvSpPr>
            <p:nvPr/>
          </p:nvSpPr>
          <p:spPr bwMode="auto">
            <a:xfrm>
              <a:off x="2426" y="2280"/>
              <a:ext cx="3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>
                  <a:sym typeface="Symbol" pitchFamily="18" charset="2"/>
                </a:rPr>
                <a:t> </a:t>
              </a:r>
            </a:p>
          </p:txBody>
        </p:sp>
        <p:sp>
          <p:nvSpPr>
            <p:cNvPr id="18467" name="Text Box 60"/>
            <p:cNvSpPr txBox="1">
              <a:spLocks noChangeArrowheads="1"/>
            </p:cNvSpPr>
            <p:nvPr/>
          </p:nvSpPr>
          <p:spPr bwMode="auto">
            <a:xfrm>
              <a:off x="2835" y="2166"/>
              <a:ext cx="2813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Tx/>
                <a:buAutoNum type="arabicPlain"/>
              </a:pPr>
              <a:r>
                <a:rPr lang="en-GB"/>
                <a:t>    1         1         1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en-GB"/>
                <a:t>R</a:t>
              </a:r>
              <a:r>
                <a:rPr lang="en-GB" baseline="-25000"/>
                <a:t>P</a:t>
              </a:r>
              <a:r>
                <a:rPr lang="en-GB"/>
                <a:t>      R</a:t>
              </a:r>
              <a:r>
                <a:rPr lang="en-GB" baseline="-25000"/>
                <a:t>1</a:t>
              </a:r>
              <a:r>
                <a:rPr lang="en-GB"/>
                <a:t>       R</a:t>
              </a:r>
              <a:r>
                <a:rPr lang="en-GB" baseline="-25000"/>
                <a:t>2            </a:t>
              </a:r>
              <a:r>
                <a:rPr lang="en-GB"/>
                <a:t>R</a:t>
              </a:r>
              <a:r>
                <a:rPr lang="en-GB" baseline="-25000"/>
                <a:t>3</a:t>
              </a:r>
              <a:endParaRPr lang="en-GB"/>
            </a:p>
          </p:txBody>
        </p:sp>
        <p:sp>
          <p:nvSpPr>
            <p:cNvPr id="18468" name="Text Box 61"/>
            <p:cNvSpPr txBox="1">
              <a:spLocks noChangeArrowheads="1"/>
            </p:cNvSpPr>
            <p:nvPr/>
          </p:nvSpPr>
          <p:spPr bwMode="auto">
            <a:xfrm>
              <a:off x="3062" y="2347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18469" name="Text Box 62"/>
            <p:cNvSpPr txBox="1">
              <a:spLocks noChangeArrowheads="1"/>
            </p:cNvSpPr>
            <p:nvPr/>
          </p:nvSpPr>
          <p:spPr bwMode="auto">
            <a:xfrm>
              <a:off x="3562" y="2347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+</a:t>
              </a:r>
            </a:p>
          </p:txBody>
        </p:sp>
        <p:sp>
          <p:nvSpPr>
            <p:cNvPr id="18470" name="Text Box 63"/>
            <p:cNvSpPr txBox="1">
              <a:spLocks noChangeArrowheads="1"/>
            </p:cNvSpPr>
            <p:nvPr/>
          </p:nvSpPr>
          <p:spPr bwMode="auto">
            <a:xfrm>
              <a:off x="4061" y="2347"/>
              <a:ext cx="9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18471" name="Line 64"/>
            <p:cNvSpPr>
              <a:spLocks noChangeShapeType="1"/>
            </p:cNvSpPr>
            <p:nvPr/>
          </p:nvSpPr>
          <p:spPr bwMode="auto">
            <a:xfrm>
              <a:off x="2835" y="243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72" name="Line 65"/>
            <p:cNvSpPr>
              <a:spLocks noChangeShapeType="1"/>
            </p:cNvSpPr>
            <p:nvPr/>
          </p:nvSpPr>
          <p:spPr bwMode="auto">
            <a:xfrm>
              <a:off x="3289" y="243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73" name="Line 66"/>
            <p:cNvSpPr>
              <a:spLocks noChangeShapeType="1"/>
            </p:cNvSpPr>
            <p:nvPr/>
          </p:nvSpPr>
          <p:spPr bwMode="auto">
            <a:xfrm>
              <a:off x="3788" y="243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74" name="Text Box 67"/>
            <p:cNvSpPr txBox="1">
              <a:spLocks noChangeArrowheads="1"/>
            </p:cNvSpPr>
            <p:nvPr/>
          </p:nvSpPr>
          <p:spPr bwMode="auto">
            <a:xfrm>
              <a:off x="4059" y="2341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+</a:t>
              </a:r>
            </a:p>
          </p:txBody>
        </p:sp>
        <p:sp>
          <p:nvSpPr>
            <p:cNvPr id="18475" name="Line 68"/>
            <p:cNvSpPr>
              <a:spLocks noChangeShapeType="1"/>
            </p:cNvSpPr>
            <p:nvPr/>
          </p:nvSpPr>
          <p:spPr bwMode="auto">
            <a:xfrm>
              <a:off x="4286" y="2432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3992563" y="3943350"/>
            <a:ext cx="5114925" cy="854075"/>
            <a:chOff x="2426" y="2166"/>
            <a:chExt cx="3222" cy="538"/>
          </a:xfrm>
        </p:grpSpPr>
        <p:sp>
          <p:nvSpPr>
            <p:cNvPr id="18456" name="Text Box 71"/>
            <p:cNvSpPr txBox="1">
              <a:spLocks noChangeArrowheads="1"/>
            </p:cNvSpPr>
            <p:nvPr/>
          </p:nvSpPr>
          <p:spPr bwMode="auto">
            <a:xfrm>
              <a:off x="2426" y="2280"/>
              <a:ext cx="3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>
                  <a:sym typeface="Symbol" pitchFamily="18" charset="2"/>
                </a:rPr>
                <a:t> </a:t>
              </a:r>
            </a:p>
          </p:txBody>
        </p:sp>
        <p:sp>
          <p:nvSpPr>
            <p:cNvPr id="18457" name="Text Box 72"/>
            <p:cNvSpPr txBox="1">
              <a:spLocks noChangeArrowheads="1"/>
            </p:cNvSpPr>
            <p:nvPr/>
          </p:nvSpPr>
          <p:spPr bwMode="auto">
            <a:xfrm>
              <a:off x="2835" y="2166"/>
              <a:ext cx="2813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Tx/>
                <a:buAutoNum type="arabicPlain"/>
              </a:pPr>
              <a:r>
                <a:rPr lang="en-GB"/>
                <a:t>    1         1         1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en-GB"/>
                <a:t>R</a:t>
              </a:r>
              <a:r>
                <a:rPr lang="en-GB" baseline="-25000"/>
                <a:t>P</a:t>
              </a:r>
              <a:r>
                <a:rPr lang="en-GB"/>
                <a:t>      20      10</a:t>
              </a:r>
              <a:r>
                <a:rPr lang="en-GB" baseline="-25000"/>
                <a:t>           </a:t>
              </a:r>
              <a:r>
                <a:rPr lang="en-GB"/>
                <a:t>20</a:t>
              </a:r>
            </a:p>
          </p:txBody>
        </p:sp>
        <p:sp>
          <p:nvSpPr>
            <p:cNvPr id="18458" name="Text Box 73"/>
            <p:cNvSpPr txBox="1">
              <a:spLocks noChangeArrowheads="1"/>
            </p:cNvSpPr>
            <p:nvPr/>
          </p:nvSpPr>
          <p:spPr bwMode="auto">
            <a:xfrm>
              <a:off x="3062" y="2347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18459" name="Text Box 74"/>
            <p:cNvSpPr txBox="1">
              <a:spLocks noChangeArrowheads="1"/>
            </p:cNvSpPr>
            <p:nvPr/>
          </p:nvSpPr>
          <p:spPr bwMode="auto">
            <a:xfrm>
              <a:off x="3562" y="2347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+</a:t>
              </a:r>
            </a:p>
          </p:txBody>
        </p:sp>
        <p:sp>
          <p:nvSpPr>
            <p:cNvPr id="18460" name="Text Box 75"/>
            <p:cNvSpPr txBox="1">
              <a:spLocks noChangeArrowheads="1"/>
            </p:cNvSpPr>
            <p:nvPr/>
          </p:nvSpPr>
          <p:spPr bwMode="auto">
            <a:xfrm>
              <a:off x="4061" y="2347"/>
              <a:ext cx="9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18461" name="Line 76"/>
            <p:cNvSpPr>
              <a:spLocks noChangeShapeType="1"/>
            </p:cNvSpPr>
            <p:nvPr/>
          </p:nvSpPr>
          <p:spPr bwMode="auto">
            <a:xfrm>
              <a:off x="2835" y="243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62" name="Line 77"/>
            <p:cNvSpPr>
              <a:spLocks noChangeShapeType="1"/>
            </p:cNvSpPr>
            <p:nvPr/>
          </p:nvSpPr>
          <p:spPr bwMode="auto">
            <a:xfrm>
              <a:off x="3289" y="243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63" name="Line 78"/>
            <p:cNvSpPr>
              <a:spLocks noChangeShapeType="1"/>
            </p:cNvSpPr>
            <p:nvPr/>
          </p:nvSpPr>
          <p:spPr bwMode="auto">
            <a:xfrm>
              <a:off x="3788" y="243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64" name="Text Box 79"/>
            <p:cNvSpPr txBox="1">
              <a:spLocks noChangeArrowheads="1"/>
            </p:cNvSpPr>
            <p:nvPr/>
          </p:nvSpPr>
          <p:spPr bwMode="auto">
            <a:xfrm>
              <a:off x="4059" y="2341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+</a:t>
              </a:r>
            </a:p>
          </p:txBody>
        </p:sp>
        <p:sp>
          <p:nvSpPr>
            <p:cNvPr id="18465" name="Line 80"/>
            <p:cNvSpPr>
              <a:spLocks noChangeShapeType="1"/>
            </p:cNvSpPr>
            <p:nvPr/>
          </p:nvSpPr>
          <p:spPr bwMode="auto">
            <a:xfrm>
              <a:off x="4286" y="2432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" name="Group 94"/>
          <p:cNvGrpSpPr>
            <a:grpSpLocks/>
          </p:cNvGrpSpPr>
          <p:nvPr/>
        </p:nvGrpSpPr>
        <p:grpSpPr bwMode="auto">
          <a:xfrm>
            <a:off x="3994150" y="4879975"/>
            <a:ext cx="5114925" cy="854075"/>
            <a:chOff x="2470" y="3300"/>
            <a:chExt cx="3222" cy="538"/>
          </a:xfrm>
        </p:grpSpPr>
        <p:sp>
          <p:nvSpPr>
            <p:cNvPr id="18449" name="Text Box 82"/>
            <p:cNvSpPr txBox="1">
              <a:spLocks noChangeArrowheads="1"/>
            </p:cNvSpPr>
            <p:nvPr/>
          </p:nvSpPr>
          <p:spPr bwMode="auto">
            <a:xfrm>
              <a:off x="2470" y="3414"/>
              <a:ext cx="3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>
                  <a:sym typeface="Symbol" pitchFamily="18" charset="2"/>
                </a:rPr>
                <a:t> </a:t>
              </a:r>
            </a:p>
          </p:txBody>
        </p:sp>
        <p:sp>
          <p:nvSpPr>
            <p:cNvPr id="18450" name="Text Box 83"/>
            <p:cNvSpPr txBox="1">
              <a:spLocks noChangeArrowheads="1"/>
            </p:cNvSpPr>
            <p:nvPr/>
          </p:nvSpPr>
          <p:spPr bwMode="auto">
            <a:xfrm>
              <a:off x="2879" y="3300"/>
              <a:ext cx="2813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Tx/>
                <a:buAutoNum type="arabicPlain"/>
              </a:pPr>
              <a:r>
                <a:rPr lang="en-GB"/>
                <a:t>    1 + 2 + 1                4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en-GB"/>
                <a:t>R</a:t>
              </a:r>
              <a:r>
                <a:rPr lang="en-GB" baseline="-25000"/>
                <a:t>P</a:t>
              </a:r>
              <a:r>
                <a:rPr lang="en-GB"/>
                <a:t>            20                    20</a:t>
              </a:r>
            </a:p>
          </p:txBody>
        </p:sp>
        <p:sp>
          <p:nvSpPr>
            <p:cNvPr id="18451" name="Text Box 84"/>
            <p:cNvSpPr txBox="1">
              <a:spLocks noChangeArrowheads="1"/>
            </p:cNvSpPr>
            <p:nvPr/>
          </p:nvSpPr>
          <p:spPr bwMode="auto">
            <a:xfrm>
              <a:off x="3106" y="3481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18452" name="Text Box 86"/>
            <p:cNvSpPr txBox="1">
              <a:spLocks noChangeArrowheads="1"/>
            </p:cNvSpPr>
            <p:nvPr/>
          </p:nvSpPr>
          <p:spPr bwMode="auto">
            <a:xfrm>
              <a:off x="4195" y="3475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18453" name="Line 87"/>
            <p:cNvSpPr>
              <a:spLocks noChangeShapeType="1"/>
            </p:cNvSpPr>
            <p:nvPr/>
          </p:nvSpPr>
          <p:spPr bwMode="auto">
            <a:xfrm>
              <a:off x="2879" y="3572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54" name="Line 88"/>
            <p:cNvSpPr>
              <a:spLocks noChangeShapeType="1"/>
            </p:cNvSpPr>
            <p:nvPr/>
          </p:nvSpPr>
          <p:spPr bwMode="auto">
            <a:xfrm flipV="1">
              <a:off x="3379" y="3566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55" name="Line 92"/>
            <p:cNvSpPr>
              <a:spLocks noChangeShapeType="1"/>
            </p:cNvSpPr>
            <p:nvPr/>
          </p:nvSpPr>
          <p:spPr bwMode="auto">
            <a:xfrm>
              <a:off x="4649" y="3566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064000" y="5670550"/>
            <a:ext cx="3530600" cy="854075"/>
            <a:chOff x="2470" y="3782"/>
            <a:chExt cx="2224" cy="538"/>
          </a:xfrm>
        </p:grpSpPr>
        <p:sp>
          <p:nvSpPr>
            <p:cNvPr id="18442" name="Text Box 96"/>
            <p:cNvSpPr txBox="1">
              <a:spLocks noChangeArrowheads="1"/>
            </p:cNvSpPr>
            <p:nvPr/>
          </p:nvSpPr>
          <p:spPr bwMode="auto">
            <a:xfrm>
              <a:off x="2470" y="3959"/>
              <a:ext cx="3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>
                  <a:sym typeface="Symbol" pitchFamily="18" charset="2"/>
                </a:rPr>
                <a:t> </a:t>
              </a:r>
            </a:p>
          </p:txBody>
        </p:sp>
        <p:sp>
          <p:nvSpPr>
            <p:cNvPr id="18443" name="Text Box 97"/>
            <p:cNvSpPr txBox="1">
              <a:spLocks noChangeArrowheads="1"/>
            </p:cNvSpPr>
            <p:nvPr/>
          </p:nvSpPr>
          <p:spPr bwMode="auto">
            <a:xfrm>
              <a:off x="3470" y="3782"/>
              <a:ext cx="319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</a:pPr>
              <a:r>
                <a:rPr lang="en-GB"/>
                <a:t>20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en-GB"/>
                <a:t> 4</a:t>
              </a:r>
            </a:p>
          </p:txBody>
        </p:sp>
        <p:sp>
          <p:nvSpPr>
            <p:cNvPr id="18444" name="Text Box 98"/>
            <p:cNvSpPr txBox="1">
              <a:spLocks noChangeArrowheads="1"/>
            </p:cNvSpPr>
            <p:nvPr/>
          </p:nvSpPr>
          <p:spPr bwMode="auto">
            <a:xfrm>
              <a:off x="3106" y="4026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18445" name="Line 101"/>
            <p:cNvSpPr>
              <a:spLocks noChangeShapeType="1"/>
            </p:cNvSpPr>
            <p:nvPr/>
          </p:nvSpPr>
          <p:spPr bwMode="auto">
            <a:xfrm flipV="1">
              <a:off x="3424" y="4065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46" name="Text Box 103"/>
            <p:cNvSpPr txBox="1">
              <a:spLocks noChangeArrowheads="1"/>
            </p:cNvSpPr>
            <p:nvPr/>
          </p:nvSpPr>
          <p:spPr bwMode="auto">
            <a:xfrm>
              <a:off x="2835" y="3997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R</a:t>
              </a:r>
              <a:r>
                <a:rPr lang="en-GB" baseline="-25000"/>
                <a:t>P</a:t>
              </a:r>
              <a:endParaRPr lang="en-GB"/>
            </a:p>
          </p:txBody>
        </p:sp>
        <p:sp>
          <p:nvSpPr>
            <p:cNvPr id="18447" name="Text Box 104"/>
            <p:cNvSpPr txBox="1">
              <a:spLocks noChangeArrowheads="1"/>
            </p:cNvSpPr>
            <p:nvPr/>
          </p:nvSpPr>
          <p:spPr bwMode="auto">
            <a:xfrm>
              <a:off x="4015" y="4020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18448" name="Text Box 105"/>
            <p:cNvSpPr txBox="1">
              <a:spLocks noChangeArrowheads="1"/>
            </p:cNvSpPr>
            <p:nvPr/>
          </p:nvSpPr>
          <p:spPr bwMode="auto">
            <a:xfrm>
              <a:off x="4241" y="3997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5</a:t>
              </a:r>
              <a:r>
                <a:rPr lang="el-GR">
                  <a:cs typeface="Arial" charset="0"/>
                </a:rPr>
                <a:t>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95288" y="295275"/>
            <a:ext cx="4681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solidFill>
                  <a:schemeClr val="accent2"/>
                </a:solidFill>
              </a:rPr>
              <a:t>(d) Calculating Voltage (Current)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971550" y="1376363"/>
            <a:ext cx="3960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Ohm’s Law                V = I R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95288" y="2430463"/>
            <a:ext cx="7921625" cy="854075"/>
            <a:chOff x="249" y="1078"/>
            <a:chExt cx="4990" cy="538"/>
          </a:xfrm>
        </p:grpSpPr>
        <p:sp>
          <p:nvSpPr>
            <p:cNvPr id="19465" name="Text Box 6"/>
            <p:cNvSpPr txBox="1">
              <a:spLocks noChangeArrowheads="1"/>
            </p:cNvSpPr>
            <p:nvPr/>
          </p:nvSpPr>
          <p:spPr bwMode="auto">
            <a:xfrm>
              <a:off x="249" y="1237"/>
              <a:ext cx="34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2"/>
                  </a:solidFill>
                  <a:sym typeface="Symbol" pitchFamily="18" charset="2"/>
                </a:rPr>
                <a:t>	Current drawn from supply =</a:t>
              </a:r>
              <a:r>
                <a:rPr lang="en-GB" sz="2400">
                  <a:solidFill>
                    <a:schemeClr val="accent2"/>
                  </a:solidFill>
                  <a:sym typeface="Symbol" pitchFamily="18" charset="2"/>
                </a:rPr>
                <a:t> </a:t>
              </a:r>
            </a:p>
          </p:txBody>
        </p:sp>
        <p:sp>
          <p:nvSpPr>
            <p:cNvPr id="19466" name="Text Box 7"/>
            <p:cNvSpPr txBox="1">
              <a:spLocks noChangeArrowheads="1"/>
            </p:cNvSpPr>
            <p:nvPr/>
          </p:nvSpPr>
          <p:spPr bwMode="auto">
            <a:xfrm>
              <a:off x="3061" y="1078"/>
              <a:ext cx="2178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2"/>
                  </a:solidFill>
                </a:rPr>
                <a:t>Total voltage supplied</a:t>
              </a:r>
            </a:p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2"/>
                  </a:solidFill>
                </a:rPr>
                <a:t>    Total resistance</a:t>
              </a:r>
            </a:p>
          </p:txBody>
        </p:sp>
        <p:sp>
          <p:nvSpPr>
            <p:cNvPr id="19467" name="Line 8"/>
            <p:cNvSpPr>
              <a:spLocks noChangeShapeType="1"/>
            </p:cNvSpPr>
            <p:nvPr/>
          </p:nvSpPr>
          <p:spPr bwMode="auto">
            <a:xfrm>
              <a:off x="3061" y="1344"/>
              <a:ext cx="1724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50825" y="3943350"/>
            <a:ext cx="8783638" cy="854075"/>
            <a:chOff x="295" y="1797"/>
            <a:chExt cx="5533" cy="538"/>
          </a:xfrm>
        </p:grpSpPr>
        <p:sp>
          <p:nvSpPr>
            <p:cNvPr id="19462" name="Text Box 11"/>
            <p:cNvSpPr txBox="1">
              <a:spLocks noChangeArrowheads="1"/>
            </p:cNvSpPr>
            <p:nvPr/>
          </p:nvSpPr>
          <p:spPr bwMode="auto">
            <a:xfrm>
              <a:off x="295" y="1956"/>
              <a:ext cx="34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2"/>
                  </a:solidFill>
                  <a:sym typeface="Symbol" pitchFamily="18" charset="2"/>
                </a:rPr>
                <a:t>OR	Current through a component(s)   =</a:t>
              </a:r>
              <a:r>
                <a:rPr lang="en-GB" sz="2400">
                  <a:solidFill>
                    <a:schemeClr val="accent2"/>
                  </a:solidFill>
                  <a:sym typeface="Symbol" pitchFamily="18" charset="2"/>
                </a:rPr>
                <a:t> </a:t>
              </a:r>
            </a:p>
          </p:txBody>
        </p:sp>
        <p:sp>
          <p:nvSpPr>
            <p:cNvPr id="19463" name="Text Box 12"/>
            <p:cNvSpPr txBox="1">
              <a:spLocks noChangeArrowheads="1"/>
            </p:cNvSpPr>
            <p:nvPr/>
          </p:nvSpPr>
          <p:spPr bwMode="auto">
            <a:xfrm>
              <a:off x="3515" y="1797"/>
              <a:ext cx="2313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2"/>
                  </a:solidFill>
                </a:rPr>
                <a:t>Voltage across component(s)</a:t>
              </a:r>
            </a:p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2"/>
                  </a:solidFill>
                </a:rPr>
                <a:t> Resistance of component(s)</a:t>
              </a:r>
            </a:p>
          </p:txBody>
        </p:sp>
        <p:sp>
          <p:nvSpPr>
            <p:cNvPr id="19464" name="Line 13"/>
            <p:cNvSpPr>
              <a:spLocks noChangeShapeType="1"/>
            </p:cNvSpPr>
            <p:nvPr/>
          </p:nvSpPr>
          <p:spPr bwMode="auto">
            <a:xfrm>
              <a:off x="3606" y="2069"/>
              <a:ext cx="2041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468313" y="404813"/>
            <a:ext cx="8351837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solidFill>
                  <a:schemeClr val="accent2"/>
                </a:solidFill>
              </a:rPr>
              <a:t>Example 1 (the potential divider)  </a:t>
            </a:r>
            <a:r>
              <a:rPr lang="en-GB" i="1"/>
              <a:t>page 5</a:t>
            </a:r>
            <a:endParaRPr lang="en-GB" i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Remember when voltage divides, </a:t>
            </a:r>
            <a:r>
              <a:rPr lang="en-GB" i="1">
                <a:solidFill>
                  <a:schemeClr val="accent2"/>
                </a:solidFill>
              </a:rPr>
              <a:t>the biggest  resistor will always take the biggest share of the voltage.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79388" y="2781300"/>
            <a:ext cx="32400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Calculate the p.d. across the 12</a:t>
            </a:r>
            <a:r>
              <a:rPr lang="el-GR">
                <a:solidFill>
                  <a:schemeClr val="accent2"/>
                </a:solidFill>
                <a:cs typeface="Arial" charset="0"/>
              </a:rPr>
              <a:t>Ω</a:t>
            </a:r>
            <a:r>
              <a:rPr lang="en-GB">
                <a:solidFill>
                  <a:schemeClr val="accent2"/>
                </a:solidFill>
                <a:cs typeface="Arial" charset="0"/>
              </a:rPr>
              <a:t> resistor.</a:t>
            </a:r>
            <a:endParaRPr lang="el-GR">
              <a:solidFill>
                <a:schemeClr val="accent2"/>
              </a:solidFill>
              <a:cs typeface="Arial" charset="0"/>
            </a:endParaRPr>
          </a:p>
        </p:txBody>
      </p:sp>
      <p:grpSp>
        <p:nvGrpSpPr>
          <p:cNvPr id="20484" name="Group 34"/>
          <p:cNvGrpSpPr>
            <a:grpSpLocks/>
          </p:cNvGrpSpPr>
          <p:nvPr/>
        </p:nvGrpSpPr>
        <p:grpSpPr bwMode="auto">
          <a:xfrm>
            <a:off x="3852863" y="2060575"/>
            <a:ext cx="3167062" cy="2663825"/>
            <a:chOff x="2427" y="1298"/>
            <a:chExt cx="1995" cy="1678"/>
          </a:xfrm>
        </p:grpSpPr>
        <p:grpSp>
          <p:nvGrpSpPr>
            <p:cNvPr id="20487" name="Group 31"/>
            <p:cNvGrpSpPr>
              <a:grpSpLocks/>
            </p:cNvGrpSpPr>
            <p:nvPr/>
          </p:nvGrpSpPr>
          <p:grpSpPr bwMode="auto">
            <a:xfrm>
              <a:off x="2472" y="1298"/>
              <a:ext cx="1950" cy="1678"/>
              <a:chOff x="2472" y="1298"/>
              <a:chExt cx="1950" cy="1678"/>
            </a:xfrm>
          </p:grpSpPr>
          <p:sp>
            <p:nvSpPr>
              <p:cNvPr id="20490" name="Rectangle 6"/>
              <p:cNvSpPr>
                <a:spLocks noChangeArrowheads="1"/>
              </p:cNvSpPr>
              <p:nvPr/>
            </p:nvSpPr>
            <p:spPr bwMode="auto">
              <a:xfrm>
                <a:off x="3152" y="1616"/>
                <a:ext cx="136" cy="3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491" name="Rectangle 7"/>
              <p:cNvSpPr>
                <a:spLocks noChangeArrowheads="1"/>
              </p:cNvSpPr>
              <p:nvPr/>
            </p:nvSpPr>
            <p:spPr bwMode="auto">
              <a:xfrm>
                <a:off x="3152" y="2296"/>
                <a:ext cx="136" cy="3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20492" name="Group 13"/>
              <p:cNvGrpSpPr>
                <a:grpSpLocks/>
              </p:cNvGrpSpPr>
              <p:nvPr/>
            </p:nvGrpSpPr>
            <p:grpSpPr bwMode="auto">
              <a:xfrm>
                <a:off x="2472" y="1298"/>
                <a:ext cx="1905" cy="92"/>
                <a:chOff x="2472" y="1298"/>
                <a:chExt cx="1905" cy="92"/>
              </a:xfrm>
            </p:grpSpPr>
            <p:sp>
              <p:nvSpPr>
                <p:cNvPr id="20507" name="Line 8"/>
                <p:cNvSpPr>
                  <a:spLocks noChangeShapeType="1"/>
                </p:cNvSpPr>
                <p:nvPr/>
              </p:nvSpPr>
              <p:spPr bwMode="auto">
                <a:xfrm>
                  <a:off x="2562" y="1344"/>
                  <a:ext cx="17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508" name="Oval 10"/>
                <p:cNvSpPr>
                  <a:spLocks noChangeArrowheads="1"/>
                </p:cNvSpPr>
                <p:nvPr/>
              </p:nvSpPr>
              <p:spPr bwMode="auto">
                <a:xfrm>
                  <a:off x="2472" y="1298"/>
                  <a:ext cx="90" cy="9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09" name="Oval 11"/>
                <p:cNvSpPr>
                  <a:spLocks noChangeArrowheads="1"/>
                </p:cNvSpPr>
                <p:nvPr/>
              </p:nvSpPr>
              <p:spPr bwMode="auto">
                <a:xfrm>
                  <a:off x="4286" y="1298"/>
                  <a:ext cx="91" cy="92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0493" name="Line 15"/>
              <p:cNvSpPr>
                <a:spLocks noChangeShapeType="1"/>
              </p:cNvSpPr>
              <p:nvPr/>
            </p:nvSpPr>
            <p:spPr bwMode="auto">
              <a:xfrm>
                <a:off x="2607" y="2930"/>
                <a:ext cx="17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494" name="Oval 16"/>
              <p:cNvSpPr>
                <a:spLocks noChangeArrowheads="1"/>
              </p:cNvSpPr>
              <p:nvPr/>
            </p:nvSpPr>
            <p:spPr bwMode="auto">
              <a:xfrm>
                <a:off x="2517" y="2884"/>
                <a:ext cx="90" cy="9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495" name="Oval 17"/>
              <p:cNvSpPr>
                <a:spLocks noChangeArrowheads="1"/>
              </p:cNvSpPr>
              <p:nvPr/>
            </p:nvSpPr>
            <p:spPr bwMode="auto">
              <a:xfrm>
                <a:off x="4331" y="2884"/>
                <a:ext cx="91" cy="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496" name="Line 18"/>
              <p:cNvSpPr>
                <a:spLocks noChangeShapeType="1"/>
              </p:cNvSpPr>
              <p:nvPr/>
            </p:nvSpPr>
            <p:spPr bwMode="auto">
              <a:xfrm flipV="1">
                <a:off x="3198" y="1344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497" name="Line 19"/>
              <p:cNvSpPr>
                <a:spLocks noChangeShapeType="1"/>
              </p:cNvSpPr>
              <p:nvPr/>
            </p:nvSpPr>
            <p:spPr bwMode="auto">
              <a:xfrm flipV="1">
                <a:off x="3198" y="1979"/>
                <a:ext cx="0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498" name="Line 20"/>
              <p:cNvSpPr>
                <a:spLocks noChangeShapeType="1"/>
              </p:cNvSpPr>
              <p:nvPr/>
            </p:nvSpPr>
            <p:spPr bwMode="auto">
              <a:xfrm flipV="1">
                <a:off x="3198" y="2659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499" name="Line 21"/>
              <p:cNvSpPr>
                <a:spLocks noChangeShapeType="1"/>
              </p:cNvSpPr>
              <p:nvPr/>
            </p:nvSpPr>
            <p:spPr bwMode="auto">
              <a:xfrm>
                <a:off x="3198" y="2160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00" name="Oval 24"/>
              <p:cNvSpPr>
                <a:spLocks noChangeArrowheads="1"/>
              </p:cNvSpPr>
              <p:nvPr/>
            </p:nvSpPr>
            <p:spPr bwMode="auto">
              <a:xfrm>
                <a:off x="4331" y="2115"/>
                <a:ext cx="91" cy="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01" name="Text Box 25"/>
              <p:cNvSpPr txBox="1">
                <a:spLocks noChangeArrowheads="1"/>
              </p:cNvSpPr>
              <p:nvPr/>
            </p:nvSpPr>
            <p:spPr bwMode="auto">
              <a:xfrm>
                <a:off x="3787" y="1611"/>
                <a:ext cx="3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V</a:t>
                </a:r>
                <a:r>
                  <a:rPr lang="en-GB" sz="1800" baseline="-25000"/>
                  <a:t>1</a:t>
                </a:r>
                <a:endParaRPr lang="en-GB" sz="1800"/>
              </a:p>
            </p:txBody>
          </p:sp>
          <p:sp>
            <p:nvSpPr>
              <p:cNvPr id="20502" name="Text Box 26"/>
              <p:cNvSpPr txBox="1">
                <a:spLocks noChangeArrowheads="1"/>
              </p:cNvSpPr>
              <p:nvPr/>
            </p:nvSpPr>
            <p:spPr bwMode="auto">
              <a:xfrm>
                <a:off x="3787" y="2478"/>
                <a:ext cx="3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V</a:t>
                </a:r>
                <a:r>
                  <a:rPr lang="en-GB" sz="1800" baseline="-25000"/>
                  <a:t>2</a:t>
                </a:r>
                <a:endParaRPr lang="en-GB" sz="1800"/>
              </a:p>
            </p:txBody>
          </p:sp>
          <p:sp>
            <p:nvSpPr>
              <p:cNvPr id="20503" name="Line 27"/>
              <p:cNvSpPr>
                <a:spLocks noChangeShapeType="1"/>
              </p:cNvSpPr>
              <p:nvPr/>
            </p:nvSpPr>
            <p:spPr bwMode="auto">
              <a:xfrm flipV="1">
                <a:off x="3878" y="1389"/>
                <a:ext cx="0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04" name="Line 28"/>
              <p:cNvSpPr>
                <a:spLocks noChangeShapeType="1"/>
              </p:cNvSpPr>
              <p:nvPr/>
            </p:nvSpPr>
            <p:spPr bwMode="auto">
              <a:xfrm>
                <a:off x="3878" y="1842"/>
                <a:ext cx="0" cy="2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05" name="Line 29"/>
              <p:cNvSpPr>
                <a:spLocks noChangeShapeType="1"/>
              </p:cNvSpPr>
              <p:nvPr/>
            </p:nvSpPr>
            <p:spPr bwMode="auto">
              <a:xfrm flipV="1">
                <a:off x="3878" y="2251"/>
                <a:ext cx="0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06" name="Line 30"/>
              <p:cNvSpPr>
                <a:spLocks noChangeShapeType="1"/>
              </p:cNvSpPr>
              <p:nvPr/>
            </p:nvSpPr>
            <p:spPr bwMode="auto">
              <a:xfrm>
                <a:off x="3878" y="2704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488" name="Text Box 32"/>
            <p:cNvSpPr txBox="1">
              <a:spLocks noChangeArrowheads="1"/>
            </p:cNvSpPr>
            <p:nvPr/>
          </p:nvSpPr>
          <p:spPr bwMode="auto">
            <a:xfrm>
              <a:off x="2427" y="1661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  <a:r>
                <a:rPr lang="en-GB" sz="1800" baseline="-25000"/>
                <a:t>1</a:t>
              </a:r>
              <a:r>
                <a:rPr lang="en-GB" sz="1800"/>
                <a:t>= 24 </a:t>
              </a:r>
              <a:r>
                <a:rPr lang="el-GR" sz="1800">
                  <a:cs typeface="Arial" charset="0"/>
                </a:rPr>
                <a:t>Ω</a:t>
              </a:r>
            </a:p>
          </p:txBody>
        </p:sp>
        <p:sp>
          <p:nvSpPr>
            <p:cNvPr id="20489" name="Text Box 33"/>
            <p:cNvSpPr txBox="1">
              <a:spLocks noChangeArrowheads="1"/>
            </p:cNvSpPr>
            <p:nvPr/>
          </p:nvSpPr>
          <p:spPr bwMode="auto">
            <a:xfrm>
              <a:off x="2427" y="2387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  <a:r>
                <a:rPr lang="en-GB" sz="1800" baseline="-25000"/>
                <a:t>2</a:t>
              </a:r>
              <a:r>
                <a:rPr lang="en-GB" sz="1800"/>
                <a:t>= 12 </a:t>
              </a:r>
              <a:r>
                <a:rPr lang="el-GR" sz="1800">
                  <a:cs typeface="Arial" charset="0"/>
                </a:rPr>
                <a:t>Ω</a:t>
              </a:r>
            </a:p>
          </p:txBody>
        </p:sp>
      </p:grp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395288" y="5373688"/>
            <a:ext cx="4537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Step 1: Calculate the total resistance.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             Total resistance, R</a:t>
            </a:r>
            <a:r>
              <a:rPr lang="en-GB" baseline="-25000">
                <a:solidFill>
                  <a:schemeClr val="accent2"/>
                </a:solidFill>
              </a:rPr>
              <a:t>T</a:t>
            </a:r>
            <a:r>
              <a:rPr lang="en-GB">
                <a:solidFill>
                  <a:schemeClr val="accent2"/>
                </a:solidFill>
              </a:rPr>
              <a:t> =  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4140200" y="5984875"/>
            <a:ext cx="208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24 + 12 = 36</a:t>
            </a:r>
            <a:r>
              <a:rPr lang="el-GR">
                <a:cs typeface="Arial" charset="0"/>
              </a:rPr>
              <a:t>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43" grpId="0"/>
      <p:bldP spid="174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8931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Step 2: Calculate the current through the resistors.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            The resistors are in series so the current through each is the same.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            If we use 12 V, the </a:t>
            </a:r>
            <a:r>
              <a:rPr lang="en-GB" b="1" i="1">
                <a:solidFill>
                  <a:schemeClr val="accent2"/>
                </a:solidFill>
              </a:rPr>
              <a:t>total</a:t>
            </a:r>
            <a:r>
              <a:rPr lang="en-GB">
                <a:solidFill>
                  <a:schemeClr val="accent2"/>
                </a:solidFill>
              </a:rPr>
              <a:t> voltage, we have to use the </a:t>
            </a:r>
            <a:r>
              <a:rPr lang="en-GB" b="1" i="1">
                <a:solidFill>
                  <a:schemeClr val="accent2"/>
                </a:solidFill>
              </a:rPr>
              <a:t>total </a:t>
            </a:r>
            <a:r>
              <a:rPr lang="en-GB">
                <a:solidFill>
                  <a:schemeClr val="accent2"/>
                </a:solidFill>
              </a:rPr>
              <a:t>resistance.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1116013" y="2420938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Current, I =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773363" y="2214563"/>
            <a:ext cx="719137" cy="854075"/>
            <a:chOff x="1837" y="1570"/>
            <a:chExt cx="453" cy="538"/>
          </a:xfrm>
        </p:grpSpPr>
        <p:sp>
          <p:nvSpPr>
            <p:cNvPr id="21537" name="Text Box 6"/>
            <p:cNvSpPr txBox="1">
              <a:spLocks noChangeArrowheads="1"/>
            </p:cNvSpPr>
            <p:nvPr/>
          </p:nvSpPr>
          <p:spPr bwMode="auto">
            <a:xfrm>
              <a:off x="1973" y="1570"/>
              <a:ext cx="317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V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R</a:t>
              </a:r>
            </a:p>
          </p:txBody>
        </p:sp>
        <p:sp>
          <p:nvSpPr>
            <p:cNvPr id="21538" name="Line 7"/>
            <p:cNvSpPr>
              <a:spLocks noChangeShapeType="1"/>
            </p:cNvSpPr>
            <p:nvPr/>
          </p:nvSpPr>
          <p:spPr bwMode="auto">
            <a:xfrm>
              <a:off x="1837" y="1842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635375" y="2205038"/>
            <a:ext cx="1152525" cy="854075"/>
            <a:chOff x="2426" y="1616"/>
            <a:chExt cx="726" cy="538"/>
          </a:xfrm>
        </p:grpSpPr>
        <p:sp>
          <p:nvSpPr>
            <p:cNvPr id="21534" name="Text Box 10"/>
            <p:cNvSpPr txBox="1">
              <a:spLocks noChangeArrowheads="1"/>
            </p:cNvSpPr>
            <p:nvPr/>
          </p:nvSpPr>
          <p:spPr bwMode="auto">
            <a:xfrm>
              <a:off x="2835" y="1616"/>
              <a:ext cx="317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12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36</a:t>
              </a:r>
            </a:p>
          </p:txBody>
        </p:sp>
        <p:sp>
          <p:nvSpPr>
            <p:cNvPr id="21535" name="Line 11"/>
            <p:cNvSpPr>
              <a:spLocks noChangeShapeType="1"/>
            </p:cNvSpPr>
            <p:nvPr/>
          </p:nvSpPr>
          <p:spPr bwMode="auto">
            <a:xfrm>
              <a:off x="2789" y="1888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36" name="Text Box 12"/>
            <p:cNvSpPr txBox="1">
              <a:spLocks noChangeArrowheads="1"/>
            </p:cNvSpPr>
            <p:nvPr/>
          </p:nvSpPr>
          <p:spPr bwMode="auto">
            <a:xfrm>
              <a:off x="2426" y="1774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</p:grp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50825" y="3500438"/>
            <a:ext cx="7993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Step 3: Calculate the p.d. across the 12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 resistor using Ohm’s Law.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971550" y="4365625"/>
            <a:ext cx="287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tx2"/>
                </a:solidFill>
              </a:rPr>
              <a:t>V = I R 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195513" y="4149725"/>
            <a:ext cx="2447925" cy="858838"/>
            <a:chOff x="1383" y="2614"/>
            <a:chExt cx="1542" cy="541"/>
          </a:xfrm>
        </p:grpSpPr>
        <p:grpSp>
          <p:nvGrpSpPr>
            <p:cNvPr id="21527" name="Group 17"/>
            <p:cNvGrpSpPr>
              <a:grpSpLocks/>
            </p:cNvGrpSpPr>
            <p:nvPr/>
          </p:nvGrpSpPr>
          <p:grpSpPr bwMode="auto">
            <a:xfrm>
              <a:off x="1383" y="2614"/>
              <a:ext cx="726" cy="538"/>
              <a:chOff x="2426" y="1616"/>
              <a:chExt cx="726" cy="538"/>
            </a:xfrm>
          </p:grpSpPr>
          <p:sp>
            <p:nvSpPr>
              <p:cNvPr id="21531" name="Text Box 18"/>
              <p:cNvSpPr txBox="1">
                <a:spLocks noChangeArrowheads="1"/>
              </p:cNvSpPr>
              <p:nvPr/>
            </p:nvSpPr>
            <p:spPr bwMode="auto">
              <a:xfrm>
                <a:off x="2835" y="1616"/>
                <a:ext cx="317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12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36</a:t>
                </a:r>
              </a:p>
            </p:txBody>
          </p:sp>
          <p:sp>
            <p:nvSpPr>
              <p:cNvPr id="21532" name="Line 19"/>
              <p:cNvSpPr>
                <a:spLocks noChangeShapeType="1"/>
              </p:cNvSpPr>
              <p:nvPr/>
            </p:nvSpPr>
            <p:spPr bwMode="auto">
              <a:xfrm>
                <a:off x="2789" y="1888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33" name="Text Box 20"/>
              <p:cNvSpPr txBox="1">
                <a:spLocks noChangeArrowheads="1"/>
              </p:cNvSpPr>
              <p:nvPr/>
            </p:nvSpPr>
            <p:spPr bwMode="auto">
              <a:xfrm>
                <a:off x="2426" y="1774"/>
                <a:ext cx="36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=</a:t>
                </a:r>
              </a:p>
            </p:txBody>
          </p:sp>
        </p:grpSp>
        <p:sp>
          <p:nvSpPr>
            <p:cNvPr id="21528" name="Text Box 21"/>
            <p:cNvSpPr txBox="1">
              <a:spLocks noChangeArrowheads="1"/>
            </p:cNvSpPr>
            <p:nvPr/>
          </p:nvSpPr>
          <p:spPr bwMode="auto">
            <a:xfrm>
              <a:off x="2245" y="2750"/>
              <a:ext cx="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X</a:t>
              </a:r>
              <a:r>
                <a:rPr lang="en-GB"/>
                <a:t> 12</a:t>
              </a:r>
            </a:p>
          </p:txBody>
        </p:sp>
        <p:sp>
          <p:nvSpPr>
            <p:cNvPr id="21529" name="Arc 22"/>
            <p:cNvSpPr>
              <a:spLocks/>
            </p:cNvSpPr>
            <p:nvPr/>
          </p:nvSpPr>
          <p:spPr bwMode="auto">
            <a:xfrm flipH="1">
              <a:off x="1655" y="2614"/>
              <a:ext cx="91" cy="541"/>
            </a:xfrm>
            <a:custGeom>
              <a:avLst/>
              <a:gdLst>
                <a:gd name="T0" fmla="*/ 0 w 21600"/>
                <a:gd name="T1" fmla="*/ 0 h 42938"/>
                <a:gd name="T2" fmla="*/ 0 w 21600"/>
                <a:gd name="T3" fmla="*/ 0 h 42938"/>
                <a:gd name="T4" fmla="*/ 0 w 21600"/>
                <a:gd name="T5" fmla="*/ 0 h 42938"/>
                <a:gd name="T6" fmla="*/ 0 60000 65536"/>
                <a:gd name="T7" fmla="*/ 0 60000 65536"/>
                <a:gd name="T8" fmla="*/ 0 60000 65536"/>
                <a:gd name="T9" fmla="*/ 0 w 21600"/>
                <a:gd name="T10" fmla="*/ 0 h 42938"/>
                <a:gd name="T11" fmla="*/ 21600 w 21600"/>
                <a:gd name="T12" fmla="*/ 42938 h 429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293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234"/>
                    <a:pt x="13860" y="41286"/>
                    <a:pt x="3354" y="42937"/>
                  </a:cubicBezTo>
                </a:path>
                <a:path w="21600" h="4293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234"/>
                    <a:pt x="13860" y="41286"/>
                    <a:pt x="3354" y="4293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30" name="Arc 23"/>
            <p:cNvSpPr>
              <a:spLocks/>
            </p:cNvSpPr>
            <p:nvPr/>
          </p:nvSpPr>
          <p:spPr bwMode="auto">
            <a:xfrm rot="10800000" flipH="1">
              <a:off x="2109" y="2614"/>
              <a:ext cx="91" cy="541"/>
            </a:xfrm>
            <a:custGeom>
              <a:avLst/>
              <a:gdLst>
                <a:gd name="T0" fmla="*/ 0 w 21600"/>
                <a:gd name="T1" fmla="*/ 0 h 42938"/>
                <a:gd name="T2" fmla="*/ 0 w 21600"/>
                <a:gd name="T3" fmla="*/ 0 h 42938"/>
                <a:gd name="T4" fmla="*/ 0 w 21600"/>
                <a:gd name="T5" fmla="*/ 0 h 42938"/>
                <a:gd name="T6" fmla="*/ 0 60000 65536"/>
                <a:gd name="T7" fmla="*/ 0 60000 65536"/>
                <a:gd name="T8" fmla="*/ 0 60000 65536"/>
                <a:gd name="T9" fmla="*/ 0 w 21600"/>
                <a:gd name="T10" fmla="*/ 0 h 42938"/>
                <a:gd name="T11" fmla="*/ 21600 w 21600"/>
                <a:gd name="T12" fmla="*/ 42938 h 429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293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234"/>
                    <a:pt x="13860" y="41286"/>
                    <a:pt x="3354" y="42937"/>
                  </a:cubicBezTo>
                </a:path>
                <a:path w="21600" h="4293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234"/>
                    <a:pt x="13860" y="41286"/>
                    <a:pt x="3354" y="4293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4787900" y="4400550"/>
            <a:ext cx="1512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 4V</a:t>
            </a: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107950" y="5013325"/>
            <a:ext cx="8567738" cy="1069975"/>
            <a:chOff x="68" y="3158"/>
            <a:chExt cx="5397" cy="674"/>
          </a:xfrm>
        </p:grpSpPr>
        <p:sp>
          <p:nvSpPr>
            <p:cNvPr id="21521" name="Text Box 26"/>
            <p:cNvSpPr txBox="1">
              <a:spLocks noChangeArrowheads="1"/>
            </p:cNvSpPr>
            <p:nvPr/>
          </p:nvSpPr>
          <p:spPr bwMode="auto">
            <a:xfrm>
              <a:off x="68" y="3294"/>
              <a:ext cx="4581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2"/>
                  </a:solidFill>
                </a:rPr>
                <a:t>The values of V</a:t>
              </a:r>
              <a:r>
                <a:rPr lang="en-GB" baseline="-25000">
                  <a:solidFill>
                    <a:schemeClr val="accent2"/>
                  </a:solidFill>
                </a:rPr>
                <a:t>1</a:t>
              </a:r>
              <a:r>
                <a:rPr lang="en-GB">
                  <a:solidFill>
                    <a:schemeClr val="accent2"/>
                  </a:solidFill>
                </a:rPr>
                <a:t> and V</a:t>
              </a:r>
              <a:r>
                <a:rPr lang="en-GB" baseline="-25000">
                  <a:solidFill>
                    <a:schemeClr val="accent2"/>
                  </a:solidFill>
                </a:rPr>
                <a:t>2</a:t>
              </a:r>
              <a:r>
                <a:rPr lang="en-GB">
                  <a:solidFill>
                    <a:schemeClr val="accent2"/>
                  </a:solidFill>
                </a:rPr>
                <a:t> depend on R</a:t>
              </a:r>
              <a:r>
                <a:rPr lang="en-GB" baseline="-25000">
                  <a:solidFill>
                    <a:schemeClr val="accent2"/>
                  </a:solidFill>
                </a:rPr>
                <a:t>1</a:t>
              </a:r>
              <a:r>
                <a:rPr lang="en-GB">
                  <a:solidFill>
                    <a:schemeClr val="accent2"/>
                  </a:solidFill>
                </a:rPr>
                <a:t> and R</a:t>
              </a:r>
              <a:r>
                <a:rPr lang="en-GB" baseline="-25000">
                  <a:solidFill>
                    <a:schemeClr val="accent2"/>
                  </a:solidFill>
                </a:rPr>
                <a:t>2</a:t>
              </a:r>
              <a:r>
                <a:rPr lang="en-GB">
                  <a:solidFill>
                    <a:schemeClr val="accent2"/>
                  </a:solidFill>
                </a:rPr>
                <a:t>. Check that </a:t>
              </a:r>
            </a:p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2"/>
                  </a:solidFill>
                </a:rPr>
                <a:t>for a voltage divider:</a:t>
              </a:r>
            </a:p>
          </p:txBody>
        </p:sp>
        <p:grpSp>
          <p:nvGrpSpPr>
            <p:cNvPr id="21522" name="Group 31"/>
            <p:cNvGrpSpPr>
              <a:grpSpLocks/>
            </p:cNvGrpSpPr>
            <p:nvPr/>
          </p:nvGrpSpPr>
          <p:grpSpPr bwMode="auto">
            <a:xfrm>
              <a:off x="4649" y="3158"/>
              <a:ext cx="816" cy="538"/>
              <a:chOff x="4649" y="3385"/>
              <a:chExt cx="816" cy="538"/>
            </a:xfrm>
          </p:grpSpPr>
          <p:sp>
            <p:nvSpPr>
              <p:cNvPr id="21523" name="Text Box 27"/>
              <p:cNvSpPr txBox="1">
                <a:spLocks noChangeArrowheads="1"/>
              </p:cNvSpPr>
              <p:nvPr/>
            </p:nvSpPr>
            <p:spPr bwMode="auto">
              <a:xfrm>
                <a:off x="4649" y="3385"/>
                <a:ext cx="816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solidFill>
                      <a:schemeClr val="accent2"/>
                    </a:solidFill>
                  </a:rPr>
                  <a:t>V</a:t>
                </a:r>
                <a:r>
                  <a:rPr lang="en-GB" baseline="-25000">
                    <a:solidFill>
                      <a:schemeClr val="accent2"/>
                    </a:solidFill>
                  </a:rPr>
                  <a:t>1</a:t>
                </a:r>
                <a:r>
                  <a:rPr lang="en-GB">
                    <a:solidFill>
                      <a:schemeClr val="accent2"/>
                    </a:solidFill>
                  </a:rPr>
                  <a:t>      R</a:t>
                </a:r>
                <a:r>
                  <a:rPr lang="en-GB" baseline="-25000">
                    <a:solidFill>
                      <a:schemeClr val="accent2"/>
                    </a:solidFill>
                  </a:rPr>
                  <a:t>1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>
                    <a:solidFill>
                      <a:schemeClr val="accent2"/>
                    </a:solidFill>
                  </a:rPr>
                  <a:t>V</a:t>
                </a:r>
                <a:r>
                  <a:rPr lang="en-GB" baseline="-25000">
                    <a:solidFill>
                      <a:schemeClr val="accent2"/>
                    </a:solidFill>
                  </a:rPr>
                  <a:t>2</a:t>
                </a:r>
                <a:r>
                  <a:rPr lang="en-GB">
                    <a:solidFill>
                      <a:schemeClr val="accent2"/>
                    </a:solidFill>
                  </a:rPr>
                  <a:t>      R</a:t>
                </a:r>
                <a:r>
                  <a:rPr lang="en-GB" baseline="-25000">
                    <a:solidFill>
                      <a:schemeClr val="accent2"/>
                    </a:solidFill>
                  </a:rPr>
                  <a:t>2</a:t>
                </a:r>
                <a:endParaRPr lang="en-GB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1524" name="Line 28"/>
              <p:cNvSpPr>
                <a:spLocks noChangeShapeType="1"/>
              </p:cNvSpPr>
              <p:nvPr/>
            </p:nvSpPr>
            <p:spPr bwMode="auto">
              <a:xfrm>
                <a:off x="4649" y="3657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25" name="Line 29"/>
              <p:cNvSpPr>
                <a:spLocks noChangeShapeType="1"/>
              </p:cNvSpPr>
              <p:nvPr/>
            </p:nvSpPr>
            <p:spPr bwMode="auto">
              <a:xfrm>
                <a:off x="5102" y="3657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26" name="Text Box 30"/>
              <p:cNvSpPr txBox="1">
                <a:spLocks noChangeArrowheads="1"/>
              </p:cNvSpPr>
              <p:nvPr/>
            </p:nvSpPr>
            <p:spPr bwMode="auto">
              <a:xfrm>
                <a:off x="4876" y="3521"/>
                <a:ext cx="22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solidFill>
                      <a:schemeClr val="accent2"/>
                    </a:solidFill>
                  </a:rPr>
                  <a:t>=</a:t>
                </a:r>
              </a:p>
            </p:txBody>
          </p:sp>
        </p:grp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2987675" y="5734050"/>
            <a:ext cx="2663825" cy="854075"/>
            <a:chOff x="1882" y="3612"/>
            <a:chExt cx="1678" cy="538"/>
          </a:xfrm>
        </p:grpSpPr>
        <p:sp>
          <p:nvSpPr>
            <p:cNvPr id="21516" name="Text Box 34"/>
            <p:cNvSpPr txBox="1">
              <a:spLocks noChangeArrowheads="1"/>
            </p:cNvSpPr>
            <p:nvPr/>
          </p:nvSpPr>
          <p:spPr bwMode="auto">
            <a:xfrm>
              <a:off x="1882" y="3612"/>
              <a:ext cx="771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Tx/>
                <a:buAutoNum type="arabicPlain" startAt="8"/>
              </a:pPr>
              <a:r>
                <a:rPr lang="en-GB"/>
                <a:t>    24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en-GB"/>
                <a:t>4        12</a:t>
              </a:r>
            </a:p>
          </p:txBody>
        </p:sp>
        <p:sp>
          <p:nvSpPr>
            <p:cNvPr id="21517" name="Line 35"/>
            <p:cNvSpPr>
              <a:spLocks noChangeShapeType="1"/>
            </p:cNvSpPr>
            <p:nvPr/>
          </p:nvSpPr>
          <p:spPr bwMode="auto">
            <a:xfrm>
              <a:off x="1882" y="3884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18" name="Line 36"/>
            <p:cNvSpPr>
              <a:spLocks noChangeShapeType="1"/>
            </p:cNvSpPr>
            <p:nvPr/>
          </p:nvSpPr>
          <p:spPr bwMode="auto">
            <a:xfrm>
              <a:off x="2381" y="3884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19" name="Text Box 37"/>
            <p:cNvSpPr txBox="1">
              <a:spLocks noChangeArrowheads="1"/>
            </p:cNvSpPr>
            <p:nvPr/>
          </p:nvSpPr>
          <p:spPr bwMode="auto">
            <a:xfrm>
              <a:off x="2154" y="3770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21520" name="Text Box 38"/>
            <p:cNvSpPr txBox="1">
              <a:spLocks noChangeArrowheads="1"/>
            </p:cNvSpPr>
            <p:nvPr/>
          </p:nvSpPr>
          <p:spPr bwMode="auto">
            <a:xfrm>
              <a:off x="2744" y="3748"/>
              <a:ext cx="8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ym typeface="Symbol" pitchFamily="18" charset="2"/>
                </a:rPr>
                <a:t>   2 = 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6" grpId="0"/>
      <p:bldP spid="18447" grpId="0"/>
      <p:bldP spid="184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7632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>
                <a:solidFill>
                  <a:schemeClr val="accent2"/>
                </a:solidFill>
              </a:rPr>
              <a:t>Example 2 (the potential divider with a parallel section) </a:t>
            </a:r>
          </a:p>
          <a:p>
            <a:r>
              <a:rPr lang="en-GB" b="1" i="1"/>
              <a:t>page 6</a:t>
            </a:r>
            <a:endParaRPr lang="en-GB"/>
          </a:p>
          <a:p>
            <a:r>
              <a:rPr lang="en-GB">
                <a:solidFill>
                  <a:schemeClr val="accent2"/>
                </a:solidFill>
              </a:rPr>
              <a:t>Calculate the p.d. across AB.</a:t>
            </a:r>
          </a:p>
        </p:txBody>
      </p:sp>
      <p:grpSp>
        <p:nvGrpSpPr>
          <p:cNvPr id="22531" name="Group 49"/>
          <p:cNvGrpSpPr>
            <a:grpSpLocks/>
          </p:cNvGrpSpPr>
          <p:nvPr/>
        </p:nvGrpSpPr>
        <p:grpSpPr bwMode="auto">
          <a:xfrm>
            <a:off x="1979613" y="1773238"/>
            <a:ext cx="4248150" cy="2519362"/>
            <a:chOff x="1247" y="1117"/>
            <a:chExt cx="2676" cy="1587"/>
          </a:xfrm>
        </p:grpSpPr>
        <p:sp>
          <p:nvSpPr>
            <p:cNvPr id="22568" name="Rectangle 28"/>
            <p:cNvSpPr>
              <a:spLocks noChangeArrowheads="1"/>
            </p:cNvSpPr>
            <p:nvPr/>
          </p:nvSpPr>
          <p:spPr bwMode="auto">
            <a:xfrm>
              <a:off x="2426" y="1389"/>
              <a:ext cx="136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69" name="Rectangle 29"/>
            <p:cNvSpPr>
              <a:spLocks noChangeArrowheads="1"/>
            </p:cNvSpPr>
            <p:nvPr/>
          </p:nvSpPr>
          <p:spPr bwMode="auto">
            <a:xfrm>
              <a:off x="3152" y="2069"/>
              <a:ext cx="136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70" name="Rectangle 30"/>
            <p:cNvSpPr>
              <a:spLocks noChangeArrowheads="1"/>
            </p:cNvSpPr>
            <p:nvPr/>
          </p:nvSpPr>
          <p:spPr bwMode="auto">
            <a:xfrm>
              <a:off x="2426" y="2070"/>
              <a:ext cx="136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71" name="Line 31"/>
            <p:cNvSpPr>
              <a:spLocks noChangeShapeType="1"/>
            </p:cNvSpPr>
            <p:nvPr/>
          </p:nvSpPr>
          <p:spPr bwMode="auto">
            <a:xfrm>
              <a:off x="2517" y="1706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72" name="Line 32"/>
            <p:cNvSpPr>
              <a:spLocks noChangeShapeType="1"/>
            </p:cNvSpPr>
            <p:nvPr/>
          </p:nvSpPr>
          <p:spPr bwMode="auto">
            <a:xfrm flipV="1">
              <a:off x="2517" y="1117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73" name="Line 33"/>
            <p:cNvSpPr>
              <a:spLocks noChangeShapeType="1"/>
            </p:cNvSpPr>
            <p:nvPr/>
          </p:nvSpPr>
          <p:spPr bwMode="auto">
            <a:xfrm>
              <a:off x="2517" y="2387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74" name="Line 34"/>
            <p:cNvSpPr>
              <a:spLocks noChangeShapeType="1"/>
            </p:cNvSpPr>
            <p:nvPr/>
          </p:nvSpPr>
          <p:spPr bwMode="auto">
            <a:xfrm>
              <a:off x="3243" y="2387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75" name="Line 35"/>
            <p:cNvSpPr>
              <a:spLocks noChangeShapeType="1"/>
            </p:cNvSpPr>
            <p:nvPr/>
          </p:nvSpPr>
          <p:spPr bwMode="auto">
            <a:xfrm flipV="1">
              <a:off x="3243" y="184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76" name="Line 36"/>
            <p:cNvSpPr>
              <a:spLocks noChangeShapeType="1"/>
            </p:cNvSpPr>
            <p:nvPr/>
          </p:nvSpPr>
          <p:spPr bwMode="auto">
            <a:xfrm flipH="1">
              <a:off x="2517" y="1842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77" name="Line 37"/>
            <p:cNvSpPr>
              <a:spLocks noChangeShapeType="1"/>
            </p:cNvSpPr>
            <p:nvPr/>
          </p:nvSpPr>
          <p:spPr bwMode="auto">
            <a:xfrm flipH="1">
              <a:off x="1565" y="2614"/>
              <a:ext cx="16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78" name="Line 38"/>
            <p:cNvSpPr>
              <a:spLocks noChangeShapeType="1"/>
            </p:cNvSpPr>
            <p:nvPr/>
          </p:nvSpPr>
          <p:spPr bwMode="auto">
            <a:xfrm flipH="1">
              <a:off x="1565" y="1117"/>
              <a:ext cx="9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79" name="Line 39"/>
            <p:cNvSpPr>
              <a:spLocks noChangeShapeType="1"/>
            </p:cNvSpPr>
            <p:nvPr/>
          </p:nvSpPr>
          <p:spPr bwMode="auto">
            <a:xfrm flipV="1">
              <a:off x="1565" y="2024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80" name="Line 40"/>
            <p:cNvSpPr>
              <a:spLocks noChangeShapeType="1"/>
            </p:cNvSpPr>
            <p:nvPr/>
          </p:nvSpPr>
          <p:spPr bwMode="auto">
            <a:xfrm>
              <a:off x="1565" y="1117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81" name="Oval 41"/>
            <p:cNvSpPr>
              <a:spLocks noChangeArrowheads="1"/>
            </p:cNvSpPr>
            <p:nvPr/>
          </p:nvSpPr>
          <p:spPr bwMode="auto">
            <a:xfrm>
              <a:off x="1519" y="1706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82" name="Oval 42"/>
            <p:cNvSpPr>
              <a:spLocks noChangeArrowheads="1"/>
            </p:cNvSpPr>
            <p:nvPr/>
          </p:nvSpPr>
          <p:spPr bwMode="auto">
            <a:xfrm>
              <a:off x="1519" y="1933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83" name="Text Box 43"/>
            <p:cNvSpPr txBox="1">
              <a:spLocks noChangeArrowheads="1"/>
            </p:cNvSpPr>
            <p:nvPr/>
          </p:nvSpPr>
          <p:spPr bwMode="auto">
            <a:xfrm>
              <a:off x="1247" y="1793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5V</a:t>
              </a:r>
            </a:p>
          </p:txBody>
        </p:sp>
        <p:sp>
          <p:nvSpPr>
            <p:cNvPr id="22584" name="Text Box 44"/>
            <p:cNvSpPr txBox="1">
              <a:spLocks noChangeArrowheads="1"/>
            </p:cNvSpPr>
            <p:nvPr/>
          </p:nvSpPr>
          <p:spPr bwMode="auto">
            <a:xfrm>
              <a:off x="2562" y="1430"/>
              <a:ext cx="6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1.7 k</a:t>
              </a:r>
              <a:r>
                <a:rPr lang="el-GR" sz="1800">
                  <a:cs typeface="Arial" charset="0"/>
                </a:rPr>
                <a:t>Ω</a:t>
              </a:r>
            </a:p>
          </p:txBody>
        </p:sp>
        <p:sp>
          <p:nvSpPr>
            <p:cNvPr id="22585" name="Text Box 45"/>
            <p:cNvSpPr txBox="1">
              <a:spLocks noChangeArrowheads="1"/>
            </p:cNvSpPr>
            <p:nvPr/>
          </p:nvSpPr>
          <p:spPr bwMode="auto">
            <a:xfrm>
              <a:off x="2563" y="2156"/>
              <a:ext cx="6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2.2 k</a:t>
              </a:r>
              <a:r>
                <a:rPr lang="el-GR" sz="1800">
                  <a:cs typeface="Arial" charset="0"/>
                </a:rPr>
                <a:t>Ω</a:t>
              </a:r>
            </a:p>
          </p:txBody>
        </p:sp>
        <p:sp>
          <p:nvSpPr>
            <p:cNvPr id="22586" name="Text Box 46"/>
            <p:cNvSpPr txBox="1">
              <a:spLocks noChangeArrowheads="1"/>
            </p:cNvSpPr>
            <p:nvPr/>
          </p:nvSpPr>
          <p:spPr bwMode="auto">
            <a:xfrm>
              <a:off x="3288" y="2156"/>
              <a:ext cx="6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1.0 k</a:t>
              </a:r>
              <a:r>
                <a:rPr lang="el-GR" sz="1800">
                  <a:cs typeface="Arial" charset="0"/>
                </a:rPr>
                <a:t>Ω</a:t>
              </a:r>
            </a:p>
          </p:txBody>
        </p:sp>
        <p:sp>
          <p:nvSpPr>
            <p:cNvPr id="22587" name="Text Box 47"/>
            <p:cNvSpPr txBox="1">
              <a:spLocks noChangeArrowheads="1"/>
            </p:cNvSpPr>
            <p:nvPr/>
          </p:nvSpPr>
          <p:spPr bwMode="auto">
            <a:xfrm>
              <a:off x="3243" y="1729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22588" name="Text Box 48"/>
            <p:cNvSpPr txBox="1">
              <a:spLocks noChangeArrowheads="1"/>
            </p:cNvSpPr>
            <p:nvPr/>
          </p:nvSpPr>
          <p:spPr bwMode="auto">
            <a:xfrm>
              <a:off x="3243" y="2454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</p:grp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395288" y="4581525"/>
            <a:ext cx="676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Step 1:  Find resistance of parallel section (R</a:t>
            </a:r>
            <a:r>
              <a:rPr lang="en-GB" baseline="-25000"/>
              <a:t>P</a:t>
            </a:r>
            <a:r>
              <a:rPr lang="en-GB"/>
              <a:t>)</a:t>
            </a:r>
          </a:p>
        </p:txBody>
      </p: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320675" y="4941888"/>
            <a:ext cx="2738438" cy="854075"/>
            <a:chOff x="202" y="3113"/>
            <a:chExt cx="1725" cy="538"/>
          </a:xfrm>
        </p:grpSpPr>
        <p:sp>
          <p:nvSpPr>
            <p:cNvPr id="22561" name="Text Box 52"/>
            <p:cNvSpPr txBox="1">
              <a:spLocks noChangeArrowheads="1"/>
            </p:cNvSpPr>
            <p:nvPr/>
          </p:nvSpPr>
          <p:spPr bwMode="auto">
            <a:xfrm>
              <a:off x="202" y="3227"/>
              <a:ext cx="3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>
                  <a:sym typeface="Symbol" pitchFamily="18" charset="2"/>
                </a:rPr>
                <a:t> </a:t>
              </a:r>
            </a:p>
          </p:txBody>
        </p:sp>
        <p:sp>
          <p:nvSpPr>
            <p:cNvPr id="22562" name="Text Box 53"/>
            <p:cNvSpPr txBox="1">
              <a:spLocks noChangeArrowheads="1"/>
            </p:cNvSpPr>
            <p:nvPr/>
          </p:nvSpPr>
          <p:spPr bwMode="auto">
            <a:xfrm>
              <a:off x="611" y="3113"/>
              <a:ext cx="131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Tx/>
                <a:buAutoNum type="arabicPlain"/>
              </a:pPr>
              <a:r>
                <a:rPr lang="en-GB"/>
                <a:t>    1         1        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en-GB"/>
                <a:t>R</a:t>
              </a:r>
              <a:r>
                <a:rPr lang="en-GB" baseline="-25000"/>
                <a:t>P</a:t>
              </a:r>
              <a:r>
                <a:rPr lang="en-GB"/>
                <a:t>      R</a:t>
              </a:r>
              <a:r>
                <a:rPr lang="en-GB" baseline="-25000"/>
                <a:t>1</a:t>
              </a:r>
              <a:r>
                <a:rPr lang="en-GB"/>
                <a:t>       R</a:t>
              </a:r>
              <a:r>
                <a:rPr lang="en-GB" baseline="-25000"/>
                <a:t>2            </a:t>
              </a:r>
              <a:endParaRPr lang="en-GB"/>
            </a:p>
          </p:txBody>
        </p:sp>
        <p:sp>
          <p:nvSpPr>
            <p:cNvPr id="22563" name="Text Box 54"/>
            <p:cNvSpPr txBox="1">
              <a:spLocks noChangeArrowheads="1"/>
            </p:cNvSpPr>
            <p:nvPr/>
          </p:nvSpPr>
          <p:spPr bwMode="auto">
            <a:xfrm>
              <a:off x="838" y="3294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22564" name="Text Box 55"/>
            <p:cNvSpPr txBox="1">
              <a:spLocks noChangeArrowheads="1"/>
            </p:cNvSpPr>
            <p:nvPr/>
          </p:nvSpPr>
          <p:spPr bwMode="auto">
            <a:xfrm>
              <a:off x="1338" y="3294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+</a:t>
              </a:r>
            </a:p>
          </p:txBody>
        </p:sp>
        <p:sp>
          <p:nvSpPr>
            <p:cNvPr id="22565" name="Line 57"/>
            <p:cNvSpPr>
              <a:spLocks noChangeShapeType="1"/>
            </p:cNvSpPr>
            <p:nvPr/>
          </p:nvSpPr>
          <p:spPr bwMode="auto">
            <a:xfrm>
              <a:off x="611" y="338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66" name="Line 58"/>
            <p:cNvSpPr>
              <a:spLocks noChangeShapeType="1"/>
            </p:cNvSpPr>
            <p:nvPr/>
          </p:nvSpPr>
          <p:spPr bwMode="auto">
            <a:xfrm>
              <a:off x="1065" y="338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67" name="Line 59"/>
            <p:cNvSpPr>
              <a:spLocks noChangeShapeType="1"/>
            </p:cNvSpPr>
            <p:nvPr/>
          </p:nvSpPr>
          <p:spPr bwMode="auto">
            <a:xfrm>
              <a:off x="1564" y="338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3132138" y="4941888"/>
            <a:ext cx="2738437" cy="854075"/>
            <a:chOff x="202" y="3113"/>
            <a:chExt cx="1725" cy="538"/>
          </a:xfrm>
        </p:grpSpPr>
        <p:sp>
          <p:nvSpPr>
            <p:cNvPr id="22554" name="Text Box 64"/>
            <p:cNvSpPr txBox="1">
              <a:spLocks noChangeArrowheads="1"/>
            </p:cNvSpPr>
            <p:nvPr/>
          </p:nvSpPr>
          <p:spPr bwMode="auto">
            <a:xfrm>
              <a:off x="202" y="3227"/>
              <a:ext cx="3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>
                  <a:sym typeface="Symbol" pitchFamily="18" charset="2"/>
                </a:rPr>
                <a:t> </a:t>
              </a:r>
            </a:p>
          </p:txBody>
        </p:sp>
        <p:sp>
          <p:nvSpPr>
            <p:cNvPr id="22555" name="Text Box 65"/>
            <p:cNvSpPr txBox="1">
              <a:spLocks noChangeArrowheads="1"/>
            </p:cNvSpPr>
            <p:nvPr/>
          </p:nvSpPr>
          <p:spPr bwMode="auto">
            <a:xfrm>
              <a:off x="611" y="3113"/>
              <a:ext cx="131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Tx/>
                <a:buAutoNum type="arabicPlain"/>
              </a:pPr>
              <a:r>
                <a:rPr lang="en-GB"/>
                <a:t>    1         1        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en-GB"/>
                <a:t>R</a:t>
              </a:r>
              <a:r>
                <a:rPr lang="en-GB" baseline="-25000"/>
                <a:t>P</a:t>
              </a:r>
              <a:r>
                <a:rPr lang="en-GB"/>
                <a:t>      2.2     1.0</a:t>
              </a:r>
              <a:r>
                <a:rPr lang="en-GB" baseline="-25000"/>
                <a:t>      </a:t>
              </a:r>
              <a:endParaRPr lang="en-GB"/>
            </a:p>
          </p:txBody>
        </p:sp>
        <p:sp>
          <p:nvSpPr>
            <p:cNvPr id="22556" name="Text Box 66"/>
            <p:cNvSpPr txBox="1">
              <a:spLocks noChangeArrowheads="1"/>
            </p:cNvSpPr>
            <p:nvPr/>
          </p:nvSpPr>
          <p:spPr bwMode="auto">
            <a:xfrm>
              <a:off x="838" y="3294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22557" name="Text Box 67"/>
            <p:cNvSpPr txBox="1">
              <a:spLocks noChangeArrowheads="1"/>
            </p:cNvSpPr>
            <p:nvPr/>
          </p:nvSpPr>
          <p:spPr bwMode="auto">
            <a:xfrm>
              <a:off x="1338" y="3294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+</a:t>
              </a:r>
            </a:p>
          </p:txBody>
        </p:sp>
        <p:sp>
          <p:nvSpPr>
            <p:cNvPr id="22558" name="Line 68"/>
            <p:cNvSpPr>
              <a:spLocks noChangeShapeType="1"/>
            </p:cNvSpPr>
            <p:nvPr/>
          </p:nvSpPr>
          <p:spPr bwMode="auto">
            <a:xfrm>
              <a:off x="611" y="338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59" name="Line 69"/>
            <p:cNvSpPr>
              <a:spLocks noChangeShapeType="1"/>
            </p:cNvSpPr>
            <p:nvPr/>
          </p:nvSpPr>
          <p:spPr bwMode="auto">
            <a:xfrm>
              <a:off x="1065" y="338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60" name="Line 70"/>
            <p:cNvSpPr>
              <a:spLocks noChangeShapeType="1"/>
            </p:cNvSpPr>
            <p:nvPr/>
          </p:nvSpPr>
          <p:spPr bwMode="auto">
            <a:xfrm>
              <a:off x="1564" y="338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80"/>
          <p:cNvGrpSpPr>
            <a:grpSpLocks/>
          </p:cNvGrpSpPr>
          <p:nvPr/>
        </p:nvGrpSpPr>
        <p:grpSpPr bwMode="auto">
          <a:xfrm>
            <a:off x="6011863" y="4951413"/>
            <a:ext cx="2738437" cy="854075"/>
            <a:chOff x="3787" y="3119"/>
            <a:chExt cx="1725" cy="538"/>
          </a:xfrm>
        </p:grpSpPr>
        <p:sp>
          <p:nvSpPr>
            <p:cNvPr id="22549" name="Text Box 72"/>
            <p:cNvSpPr txBox="1">
              <a:spLocks noChangeArrowheads="1"/>
            </p:cNvSpPr>
            <p:nvPr/>
          </p:nvSpPr>
          <p:spPr bwMode="auto">
            <a:xfrm>
              <a:off x="3787" y="3233"/>
              <a:ext cx="3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>
                  <a:sym typeface="Symbol" pitchFamily="18" charset="2"/>
                </a:rPr>
                <a:t> </a:t>
              </a:r>
            </a:p>
          </p:txBody>
        </p:sp>
        <p:sp>
          <p:nvSpPr>
            <p:cNvPr id="22550" name="Text Box 73"/>
            <p:cNvSpPr txBox="1">
              <a:spLocks noChangeArrowheads="1"/>
            </p:cNvSpPr>
            <p:nvPr/>
          </p:nvSpPr>
          <p:spPr bwMode="auto">
            <a:xfrm>
              <a:off x="4196" y="3119"/>
              <a:ext cx="131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Tx/>
                <a:buAutoNum type="arabicPlain"/>
              </a:pPr>
              <a:r>
                <a:rPr lang="en-GB"/>
                <a:t>    2.2+1.0        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en-GB"/>
                <a:t>R</a:t>
              </a:r>
              <a:r>
                <a:rPr lang="en-GB" baseline="-25000"/>
                <a:t>P</a:t>
              </a:r>
              <a:r>
                <a:rPr lang="en-GB"/>
                <a:t>      (2.2x1.0)</a:t>
              </a:r>
              <a:r>
                <a:rPr lang="en-GB" baseline="-25000"/>
                <a:t>            </a:t>
              </a:r>
              <a:endParaRPr lang="en-GB"/>
            </a:p>
          </p:txBody>
        </p:sp>
        <p:sp>
          <p:nvSpPr>
            <p:cNvPr id="22551" name="Text Box 74"/>
            <p:cNvSpPr txBox="1">
              <a:spLocks noChangeArrowheads="1"/>
            </p:cNvSpPr>
            <p:nvPr/>
          </p:nvSpPr>
          <p:spPr bwMode="auto">
            <a:xfrm>
              <a:off x="4423" y="3300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22552" name="Line 76"/>
            <p:cNvSpPr>
              <a:spLocks noChangeShapeType="1"/>
            </p:cNvSpPr>
            <p:nvPr/>
          </p:nvSpPr>
          <p:spPr bwMode="auto">
            <a:xfrm>
              <a:off x="4196" y="3391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53" name="Line 79"/>
            <p:cNvSpPr>
              <a:spLocks noChangeShapeType="1"/>
            </p:cNvSpPr>
            <p:nvPr/>
          </p:nvSpPr>
          <p:spPr bwMode="auto">
            <a:xfrm>
              <a:off x="4694" y="3385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323850" y="5815013"/>
            <a:ext cx="2738438" cy="854075"/>
            <a:chOff x="204" y="3663"/>
            <a:chExt cx="1725" cy="538"/>
          </a:xfrm>
        </p:grpSpPr>
        <p:sp>
          <p:nvSpPr>
            <p:cNvPr id="22544" name="Text Box 82"/>
            <p:cNvSpPr txBox="1">
              <a:spLocks noChangeArrowheads="1"/>
            </p:cNvSpPr>
            <p:nvPr/>
          </p:nvSpPr>
          <p:spPr bwMode="auto">
            <a:xfrm>
              <a:off x="204" y="3777"/>
              <a:ext cx="3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>
                  <a:sym typeface="Symbol" pitchFamily="18" charset="2"/>
                </a:rPr>
                <a:t> </a:t>
              </a:r>
            </a:p>
          </p:txBody>
        </p:sp>
        <p:sp>
          <p:nvSpPr>
            <p:cNvPr id="22545" name="Text Box 83"/>
            <p:cNvSpPr txBox="1">
              <a:spLocks noChangeArrowheads="1"/>
            </p:cNvSpPr>
            <p:nvPr/>
          </p:nvSpPr>
          <p:spPr bwMode="auto">
            <a:xfrm>
              <a:off x="613" y="3663"/>
              <a:ext cx="131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Tx/>
                <a:buAutoNum type="arabicPlain"/>
              </a:pPr>
              <a:r>
                <a:rPr lang="en-GB"/>
                <a:t>    3.2        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en-GB"/>
                <a:t>R</a:t>
              </a:r>
              <a:r>
                <a:rPr lang="en-GB" baseline="-25000"/>
                <a:t>P</a:t>
              </a:r>
              <a:r>
                <a:rPr lang="en-GB"/>
                <a:t>       2.2</a:t>
              </a:r>
            </a:p>
          </p:txBody>
        </p:sp>
        <p:sp>
          <p:nvSpPr>
            <p:cNvPr id="22546" name="Text Box 84"/>
            <p:cNvSpPr txBox="1">
              <a:spLocks noChangeArrowheads="1"/>
            </p:cNvSpPr>
            <p:nvPr/>
          </p:nvSpPr>
          <p:spPr bwMode="auto">
            <a:xfrm>
              <a:off x="840" y="3844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22547" name="Line 85"/>
            <p:cNvSpPr>
              <a:spLocks noChangeShapeType="1"/>
            </p:cNvSpPr>
            <p:nvPr/>
          </p:nvSpPr>
          <p:spPr bwMode="auto">
            <a:xfrm>
              <a:off x="613" y="393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48" name="Line 86"/>
            <p:cNvSpPr>
              <a:spLocks noChangeShapeType="1"/>
            </p:cNvSpPr>
            <p:nvPr/>
          </p:nvSpPr>
          <p:spPr bwMode="auto">
            <a:xfrm>
              <a:off x="1111" y="3929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" name="Group 95"/>
          <p:cNvGrpSpPr>
            <a:grpSpLocks/>
          </p:cNvGrpSpPr>
          <p:nvPr/>
        </p:nvGrpSpPr>
        <p:grpSpPr bwMode="auto">
          <a:xfrm>
            <a:off x="3132138" y="5876925"/>
            <a:ext cx="2232025" cy="854075"/>
            <a:chOff x="1973" y="3702"/>
            <a:chExt cx="1406" cy="538"/>
          </a:xfrm>
        </p:grpSpPr>
        <p:sp>
          <p:nvSpPr>
            <p:cNvPr id="22539" name="Text Box 89"/>
            <p:cNvSpPr txBox="1">
              <a:spLocks noChangeArrowheads="1"/>
            </p:cNvSpPr>
            <p:nvPr/>
          </p:nvSpPr>
          <p:spPr bwMode="auto">
            <a:xfrm>
              <a:off x="1973" y="3816"/>
              <a:ext cx="3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>
                  <a:sym typeface="Symbol" pitchFamily="18" charset="2"/>
                </a:rPr>
                <a:t> </a:t>
              </a:r>
            </a:p>
          </p:txBody>
        </p:sp>
        <p:sp>
          <p:nvSpPr>
            <p:cNvPr id="22540" name="Text Box 90"/>
            <p:cNvSpPr txBox="1">
              <a:spLocks noChangeArrowheads="1"/>
            </p:cNvSpPr>
            <p:nvPr/>
          </p:nvSpPr>
          <p:spPr bwMode="auto">
            <a:xfrm>
              <a:off x="2835" y="3702"/>
              <a:ext cx="544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</a:pPr>
              <a:r>
                <a:rPr lang="en-GB"/>
                <a:t>2.2        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en-GB"/>
                <a:t>3.2</a:t>
              </a:r>
            </a:p>
          </p:txBody>
        </p:sp>
        <p:sp>
          <p:nvSpPr>
            <p:cNvPr id="22541" name="Text Box 91"/>
            <p:cNvSpPr txBox="1">
              <a:spLocks noChangeArrowheads="1"/>
            </p:cNvSpPr>
            <p:nvPr/>
          </p:nvSpPr>
          <p:spPr bwMode="auto">
            <a:xfrm>
              <a:off x="2609" y="3883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22542" name="Line 93"/>
            <p:cNvSpPr>
              <a:spLocks noChangeShapeType="1"/>
            </p:cNvSpPr>
            <p:nvPr/>
          </p:nvSpPr>
          <p:spPr bwMode="auto">
            <a:xfrm>
              <a:off x="2880" y="3968"/>
              <a:ext cx="272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43" name="Text Box 94"/>
            <p:cNvSpPr txBox="1">
              <a:spLocks noChangeArrowheads="1"/>
            </p:cNvSpPr>
            <p:nvPr/>
          </p:nvSpPr>
          <p:spPr bwMode="auto">
            <a:xfrm>
              <a:off x="2336" y="3860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R</a:t>
              </a:r>
              <a:r>
                <a:rPr lang="en-GB" baseline="-25000"/>
                <a:t>P</a:t>
              </a:r>
              <a:endParaRPr lang="en-GB"/>
            </a:p>
          </p:txBody>
        </p:sp>
      </p:grpSp>
      <p:sp>
        <p:nvSpPr>
          <p:cNvPr id="19552" name="Text Box 96"/>
          <p:cNvSpPr txBox="1">
            <a:spLocks noChangeArrowheads="1"/>
          </p:cNvSpPr>
          <p:nvPr/>
        </p:nvSpPr>
        <p:spPr bwMode="auto">
          <a:xfrm>
            <a:off x="6011863" y="6092825"/>
            <a:ext cx="237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ym typeface="Symbol" pitchFamily="18" charset="2"/>
              </a:rPr>
              <a:t>   </a:t>
            </a:r>
            <a:r>
              <a:rPr lang="en-GB">
                <a:sym typeface="Symbol" pitchFamily="18" charset="2"/>
              </a:rPr>
              <a:t>R</a:t>
            </a:r>
            <a:r>
              <a:rPr lang="en-GB" baseline="-25000">
                <a:sym typeface="Symbol" pitchFamily="18" charset="2"/>
              </a:rPr>
              <a:t>P</a:t>
            </a:r>
            <a:r>
              <a:rPr lang="en-GB">
                <a:sym typeface="Symbol" pitchFamily="18" charset="2"/>
              </a:rPr>
              <a:t> = 0.6875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6" grpId="0"/>
      <p:bldP spid="195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Now find R</a:t>
            </a:r>
            <a:r>
              <a:rPr lang="en-GB" baseline="-25000"/>
              <a:t>T</a:t>
            </a:r>
            <a:r>
              <a:rPr lang="en-GB"/>
              <a:t> :</a:t>
            </a:r>
            <a:r>
              <a:rPr lang="en-GB" sz="2400"/>
              <a:t> 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627313" y="368300"/>
            <a:ext cx="4824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</a:t>
            </a:r>
            <a:r>
              <a:rPr lang="en-GB" baseline="-25000"/>
              <a:t>T</a:t>
            </a:r>
            <a:r>
              <a:rPr lang="en-GB"/>
              <a:t> = 1.7 +  0.6875  =  2.3875 k</a:t>
            </a:r>
            <a:r>
              <a:rPr lang="el-GR">
                <a:cs typeface="Arial" charset="0"/>
              </a:rPr>
              <a:t>Ω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23850" y="1125538"/>
            <a:ext cx="6264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Step 2:  Find I in circuit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474788" y="1566863"/>
            <a:ext cx="1009650" cy="854075"/>
            <a:chOff x="929" y="987"/>
            <a:chExt cx="636" cy="538"/>
          </a:xfrm>
        </p:grpSpPr>
        <p:sp>
          <p:nvSpPr>
            <p:cNvPr id="23578" name="Text Box 7"/>
            <p:cNvSpPr txBox="1">
              <a:spLocks noChangeArrowheads="1"/>
            </p:cNvSpPr>
            <p:nvPr/>
          </p:nvSpPr>
          <p:spPr bwMode="auto">
            <a:xfrm>
              <a:off x="929" y="1117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I </a:t>
              </a:r>
              <a:r>
                <a:rPr lang="en-GB">
                  <a:latin typeface="Times New Roman" pitchFamily="18" charset="0"/>
                </a:rPr>
                <a:t> </a:t>
              </a:r>
              <a:r>
                <a:rPr lang="en-GB"/>
                <a:t>=</a:t>
              </a:r>
            </a:p>
          </p:txBody>
        </p:sp>
        <p:sp>
          <p:nvSpPr>
            <p:cNvPr id="23579" name="Text Box 8"/>
            <p:cNvSpPr txBox="1">
              <a:spLocks noChangeArrowheads="1"/>
            </p:cNvSpPr>
            <p:nvPr/>
          </p:nvSpPr>
          <p:spPr bwMode="auto">
            <a:xfrm>
              <a:off x="1338" y="987"/>
              <a:ext cx="227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V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R</a:t>
              </a:r>
            </a:p>
          </p:txBody>
        </p:sp>
        <p:sp>
          <p:nvSpPr>
            <p:cNvPr id="23580" name="Line 9"/>
            <p:cNvSpPr>
              <a:spLocks noChangeShapeType="1"/>
            </p:cNvSpPr>
            <p:nvPr/>
          </p:nvSpPr>
          <p:spPr bwMode="auto">
            <a:xfrm>
              <a:off x="1338" y="1253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844800" y="1566863"/>
            <a:ext cx="2014538" cy="998537"/>
            <a:chOff x="1792" y="987"/>
            <a:chExt cx="1269" cy="629"/>
          </a:xfrm>
        </p:grpSpPr>
        <p:sp>
          <p:nvSpPr>
            <p:cNvPr id="23573" name="Text Box 11"/>
            <p:cNvSpPr txBox="1">
              <a:spLocks noChangeArrowheads="1"/>
            </p:cNvSpPr>
            <p:nvPr/>
          </p:nvSpPr>
          <p:spPr bwMode="auto">
            <a:xfrm>
              <a:off x="1792" y="1117"/>
              <a:ext cx="1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23574" name="Text Box 12"/>
            <p:cNvSpPr txBox="1">
              <a:spLocks noChangeArrowheads="1"/>
            </p:cNvSpPr>
            <p:nvPr/>
          </p:nvSpPr>
          <p:spPr bwMode="auto">
            <a:xfrm>
              <a:off x="2199" y="987"/>
              <a:ext cx="862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   5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2.3875k</a:t>
              </a:r>
            </a:p>
          </p:txBody>
        </p:sp>
        <p:sp>
          <p:nvSpPr>
            <p:cNvPr id="23575" name="Line 13"/>
            <p:cNvSpPr>
              <a:spLocks noChangeShapeType="1"/>
            </p:cNvSpPr>
            <p:nvPr/>
          </p:nvSpPr>
          <p:spPr bwMode="auto">
            <a:xfrm>
              <a:off x="2245" y="125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6" name="Arc 14"/>
            <p:cNvSpPr>
              <a:spLocks/>
            </p:cNvSpPr>
            <p:nvPr/>
          </p:nvSpPr>
          <p:spPr bwMode="auto">
            <a:xfrm>
              <a:off x="2789" y="987"/>
              <a:ext cx="136" cy="629"/>
            </a:xfrm>
            <a:custGeom>
              <a:avLst/>
              <a:gdLst>
                <a:gd name="T0" fmla="*/ 0 w 21600"/>
                <a:gd name="T1" fmla="*/ 0 h 42871"/>
                <a:gd name="T2" fmla="*/ 0 w 21600"/>
                <a:gd name="T3" fmla="*/ 0 h 42871"/>
                <a:gd name="T4" fmla="*/ 0 w 21600"/>
                <a:gd name="T5" fmla="*/ 0 h 42871"/>
                <a:gd name="T6" fmla="*/ 0 60000 65536"/>
                <a:gd name="T7" fmla="*/ 0 60000 65536"/>
                <a:gd name="T8" fmla="*/ 0 60000 65536"/>
                <a:gd name="T9" fmla="*/ 0 w 21600"/>
                <a:gd name="T10" fmla="*/ 0 h 42871"/>
                <a:gd name="T11" fmla="*/ 21600 w 21600"/>
                <a:gd name="T12" fmla="*/ 42871 h 428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287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080"/>
                    <a:pt x="14076" y="41048"/>
                    <a:pt x="3755" y="42870"/>
                  </a:cubicBezTo>
                </a:path>
                <a:path w="21600" h="4287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080"/>
                    <a:pt x="14076" y="41048"/>
                    <a:pt x="3755" y="4287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77" name="Arc 15"/>
            <p:cNvSpPr>
              <a:spLocks/>
            </p:cNvSpPr>
            <p:nvPr/>
          </p:nvSpPr>
          <p:spPr bwMode="auto">
            <a:xfrm rot="10800000">
              <a:off x="2109" y="1026"/>
              <a:ext cx="136" cy="581"/>
            </a:xfrm>
            <a:custGeom>
              <a:avLst/>
              <a:gdLst>
                <a:gd name="T0" fmla="*/ 0 w 21600"/>
                <a:gd name="T1" fmla="*/ 0 h 39588"/>
                <a:gd name="T2" fmla="*/ 0 w 21600"/>
                <a:gd name="T3" fmla="*/ 0 h 39588"/>
                <a:gd name="T4" fmla="*/ 0 w 21600"/>
                <a:gd name="T5" fmla="*/ 0 h 39588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588"/>
                <a:gd name="T11" fmla="*/ 21600 w 21600"/>
                <a:gd name="T12" fmla="*/ 39588 h 395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58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8831"/>
                    <a:pt x="17980" y="35583"/>
                    <a:pt x="11958" y="39587"/>
                  </a:cubicBezTo>
                </a:path>
                <a:path w="21600" h="3958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8831"/>
                    <a:pt x="17980" y="35583"/>
                    <a:pt x="11958" y="3958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323850" y="2924175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Step 3:  Find p.d. across AB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68313" y="3500438"/>
            <a:ext cx="82073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AB</a:t>
            </a:r>
            <a:r>
              <a:rPr lang="en-GB"/>
              <a:t> = I</a:t>
            </a:r>
            <a:r>
              <a:rPr lang="en-GB" baseline="-25000"/>
              <a:t>AB</a:t>
            </a:r>
            <a:r>
              <a:rPr lang="en-GB"/>
              <a:t> x R</a:t>
            </a:r>
            <a:r>
              <a:rPr lang="en-GB" baseline="-25000"/>
              <a:t>AB</a:t>
            </a:r>
            <a:r>
              <a:rPr lang="en-GB"/>
              <a:t>            But we do not have I</a:t>
            </a:r>
            <a:r>
              <a:rPr lang="en-GB" baseline="-25000"/>
              <a:t>AB</a:t>
            </a:r>
            <a:r>
              <a:rPr lang="en-GB"/>
              <a:t>, </a:t>
            </a:r>
          </a:p>
          <a:p>
            <a:pPr>
              <a:spcBef>
                <a:spcPct val="50000"/>
              </a:spcBef>
            </a:pPr>
            <a:r>
              <a:rPr lang="en-GB"/>
              <a:t>we have total I through the parallel branches.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971550" y="4581525"/>
            <a:ext cx="439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ym typeface="Symbol" pitchFamily="18" charset="2"/>
              </a:rPr>
              <a:t>  </a:t>
            </a:r>
            <a:r>
              <a:rPr lang="en-GB">
                <a:sym typeface="Symbol" pitchFamily="18" charset="2"/>
              </a:rPr>
              <a:t>V</a:t>
            </a:r>
            <a:r>
              <a:rPr lang="en-GB" baseline="-25000">
                <a:sym typeface="Symbol" pitchFamily="18" charset="2"/>
              </a:rPr>
              <a:t>AB</a:t>
            </a:r>
            <a:r>
              <a:rPr lang="en-GB">
                <a:sym typeface="Symbol" pitchFamily="18" charset="2"/>
              </a:rPr>
              <a:t> =  V</a:t>
            </a:r>
            <a:r>
              <a:rPr lang="en-GB" baseline="-25000">
                <a:sym typeface="Symbol" pitchFamily="18" charset="2"/>
              </a:rPr>
              <a:t>P  </a:t>
            </a:r>
            <a:r>
              <a:rPr lang="en-GB">
                <a:sym typeface="Symbol" pitchFamily="18" charset="2"/>
              </a:rPr>
              <a:t>=  I</a:t>
            </a:r>
            <a:r>
              <a:rPr lang="en-GB" baseline="-25000">
                <a:sym typeface="Symbol" pitchFamily="18" charset="2"/>
              </a:rPr>
              <a:t>P</a:t>
            </a:r>
            <a:r>
              <a:rPr lang="en-GB">
                <a:sym typeface="Symbol" pitchFamily="18" charset="2"/>
              </a:rPr>
              <a:t>R</a:t>
            </a:r>
            <a:r>
              <a:rPr lang="en-GB" baseline="-25000">
                <a:sym typeface="Symbol" pitchFamily="18" charset="2"/>
              </a:rPr>
              <a:t>P</a:t>
            </a:r>
            <a:endParaRPr lang="en-GB" sz="2400">
              <a:sym typeface="Symbol" pitchFamily="18" charset="2"/>
            </a:endParaRP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971550" y="5084763"/>
            <a:ext cx="4824413" cy="998537"/>
            <a:chOff x="657" y="3203"/>
            <a:chExt cx="3039" cy="629"/>
          </a:xfrm>
        </p:grpSpPr>
        <p:sp>
          <p:nvSpPr>
            <p:cNvPr id="23565" name="Text Box 20"/>
            <p:cNvSpPr txBox="1">
              <a:spLocks noChangeArrowheads="1"/>
            </p:cNvSpPr>
            <p:nvPr/>
          </p:nvSpPr>
          <p:spPr bwMode="auto">
            <a:xfrm>
              <a:off x="657" y="3278"/>
              <a:ext cx="8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>
                  <a:sym typeface="Symbol" pitchFamily="18" charset="2"/>
                </a:rPr>
                <a:t> </a:t>
              </a:r>
              <a:r>
                <a:rPr lang="en-GB">
                  <a:sym typeface="Symbol" pitchFamily="18" charset="2"/>
                </a:rPr>
                <a:t>  V</a:t>
              </a:r>
              <a:r>
                <a:rPr lang="en-GB" baseline="-25000">
                  <a:sym typeface="Symbol" pitchFamily="18" charset="2"/>
                </a:rPr>
                <a:t>P  </a:t>
              </a:r>
              <a:endParaRPr lang="en-GB" sz="2400">
                <a:sym typeface="Symbol" pitchFamily="18" charset="2"/>
              </a:endParaRPr>
            </a:p>
          </p:txBody>
        </p:sp>
        <p:grpSp>
          <p:nvGrpSpPr>
            <p:cNvPr id="23566" name="Group 22"/>
            <p:cNvGrpSpPr>
              <a:grpSpLocks/>
            </p:cNvGrpSpPr>
            <p:nvPr/>
          </p:nvGrpSpPr>
          <p:grpSpPr bwMode="auto">
            <a:xfrm>
              <a:off x="1248" y="3203"/>
              <a:ext cx="1269" cy="629"/>
              <a:chOff x="1792" y="987"/>
              <a:chExt cx="1269" cy="629"/>
            </a:xfrm>
          </p:grpSpPr>
          <p:sp>
            <p:nvSpPr>
              <p:cNvPr id="23568" name="Text Box 23"/>
              <p:cNvSpPr txBox="1">
                <a:spLocks noChangeArrowheads="1"/>
              </p:cNvSpPr>
              <p:nvPr/>
            </p:nvSpPr>
            <p:spPr bwMode="auto">
              <a:xfrm>
                <a:off x="1792" y="1117"/>
                <a:ext cx="18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=</a:t>
                </a:r>
              </a:p>
            </p:txBody>
          </p:sp>
          <p:sp>
            <p:nvSpPr>
              <p:cNvPr id="23569" name="Text Box 24"/>
              <p:cNvSpPr txBox="1">
                <a:spLocks noChangeArrowheads="1"/>
              </p:cNvSpPr>
              <p:nvPr/>
            </p:nvSpPr>
            <p:spPr bwMode="auto">
              <a:xfrm>
                <a:off x="2199" y="987"/>
                <a:ext cx="862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    5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2.3875k</a:t>
                </a:r>
              </a:p>
            </p:txBody>
          </p:sp>
          <p:sp>
            <p:nvSpPr>
              <p:cNvPr id="23570" name="Line 25"/>
              <p:cNvSpPr>
                <a:spLocks noChangeShapeType="1"/>
              </p:cNvSpPr>
              <p:nvPr/>
            </p:nvSpPr>
            <p:spPr bwMode="auto">
              <a:xfrm>
                <a:off x="2245" y="1253"/>
                <a:ext cx="5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571" name="Arc 26"/>
              <p:cNvSpPr>
                <a:spLocks/>
              </p:cNvSpPr>
              <p:nvPr/>
            </p:nvSpPr>
            <p:spPr bwMode="auto">
              <a:xfrm>
                <a:off x="2789" y="987"/>
                <a:ext cx="136" cy="629"/>
              </a:xfrm>
              <a:custGeom>
                <a:avLst/>
                <a:gdLst>
                  <a:gd name="T0" fmla="*/ 0 w 21600"/>
                  <a:gd name="T1" fmla="*/ 0 h 42871"/>
                  <a:gd name="T2" fmla="*/ 0 w 21600"/>
                  <a:gd name="T3" fmla="*/ 0 h 42871"/>
                  <a:gd name="T4" fmla="*/ 0 w 21600"/>
                  <a:gd name="T5" fmla="*/ 0 h 428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2871"/>
                  <a:gd name="T11" fmla="*/ 21600 w 21600"/>
                  <a:gd name="T12" fmla="*/ 42871 h 428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2871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080"/>
                      <a:pt x="14076" y="41048"/>
                      <a:pt x="3755" y="42870"/>
                    </a:cubicBezTo>
                  </a:path>
                  <a:path w="21600" h="42871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080"/>
                      <a:pt x="14076" y="41048"/>
                      <a:pt x="3755" y="4287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72" name="Arc 27"/>
              <p:cNvSpPr>
                <a:spLocks/>
              </p:cNvSpPr>
              <p:nvPr/>
            </p:nvSpPr>
            <p:spPr bwMode="auto">
              <a:xfrm rot="10800000">
                <a:off x="2109" y="1026"/>
                <a:ext cx="136" cy="581"/>
              </a:xfrm>
              <a:custGeom>
                <a:avLst/>
                <a:gdLst>
                  <a:gd name="T0" fmla="*/ 0 w 21600"/>
                  <a:gd name="T1" fmla="*/ 0 h 39588"/>
                  <a:gd name="T2" fmla="*/ 0 w 21600"/>
                  <a:gd name="T3" fmla="*/ 0 h 39588"/>
                  <a:gd name="T4" fmla="*/ 0 w 21600"/>
                  <a:gd name="T5" fmla="*/ 0 h 3958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9588"/>
                  <a:gd name="T11" fmla="*/ 21600 w 21600"/>
                  <a:gd name="T12" fmla="*/ 39588 h 395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958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8831"/>
                      <a:pt x="17980" y="35583"/>
                      <a:pt x="11958" y="39587"/>
                    </a:cubicBezTo>
                  </a:path>
                  <a:path w="21600" h="3958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8831"/>
                      <a:pt x="17980" y="35583"/>
                      <a:pt x="11958" y="3958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3567" name="Text Box 28"/>
            <p:cNvSpPr txBox="1">
              <a:spLocks noChangeArrowheads="1"/>
            </p:cNvSpPr>
            <p:nvPr/>
          </p:nvSpPr>
          <p:spPr bwMode="auto">
            <a:xfrm>
              <a:off x="2472" y="3339"/>
              <a:ext cx="1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x 0.6875k</a:t>
              </a:r>
            </a:p>
          </p:txBody>
        </p:sp>
      </p:grp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971550" y="6165850"/>
            <a:ext cx="439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ym typeface="Symbol" pitchFamily="18" charset="2"/>
              </a:rPr>
              <a:t>  </a:t>
            </a:r>
            <a:r>
              <a:rPr lang="en-GB">
                <a:sym typeface="Symbol" pitchFamily="18" charset="2"/>
              </a:rPr>
              <a:t>V</a:t>
            </a:r>
            <a:r>
              <a:rPr lang="en-GB" baseline="-25000">
                <a:sym typeface="Symbol" pitchFamily="18" charset="2"/>
              </a:rPr>
              <a:t>P</a:t>
            </a:r>
            <a:r>
              <a:rPr lang="en-GB">
                <a:sym typeface="Symbol" pitchFamily="18" charset="2"/>
              </a:rPr>
              <a:t> =  1.4 V   =  V</a:t>
            </a:r>
            <a:r>
              <a:rPr lang="en-GB" baseline="-25000">
                <a:sym typeface="Symbol" pitchFamily="18" charset="2"/>
              </a:rPr>
              <a:t>AB</a:t>
            </a:r>
            <a:endParaRPr lang="en-GB" sz="2400">
              <a:sym typeface="Symbol" pitchFamily="18" charset="2"/>
            </a:endParaRP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4500563" y="6237288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CC0000"/>
                </a:solidFill>
              </a:rPr>
              <a:t>(V</a:t>
            </a:r>
            <a:r>
              <a:rPr lang="en-GB" baseline="-25000">
                <a:solidFill>
                  <a:srgbClr val="CC0000"/>
                </a:solidFill>
              </a:rPr>
              <a:t>2.2k</a:t>
            </a:r>
            <a:r>
              <a:rPr lang="el-GR" baseline="-25000">
                <a:solidFill>
                  <a:srgbClr val="CC0000"/>
                </a:solidFill>
                <a:cs typeface="Arial" charset="0"/>
              </a:rPr>
              <a:t>Ω</a:t>
            </a:r>
            <a:r>
              <a:rPr lang="en-GB">
                <a:solidFill>
                  <a:srgbClr val="CC0000"/>
                </a:solidFill>
                <a:cs typeface="Arial" charset="0"/>
              </a:rPr>
              <a:t>  =  1.4V!)</a:t>
            </a:r>
            <a:endParaRPr lang="el-GR">
              <a:solidFill>
                <a:srgbClr val="CC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97" grpId="0"/>
      <p:bldP spid="20498" grpId="0"/>
      <p:bldP spid="20499" grpId="0"/>
      <p:bldP spid="20510" grpId="0"/>
      <p:bldP spid="205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539750" y="511175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solidFill>
                  <a:schemeClr val="accent2"/>
                </a:solidFill>
              </a:rPr>
              <a:t>Example 3  </a:t>
            </a:r>
            <a:r>
              <a:rPr lang="en-GB" i="1"/>
              <a:t>page 7</a:t>
            </a:r>
          </a:p>
        </p:txBody>
      </p:sp>
      <p:grpSp>
        <p:nvGrpSpPr>
          <p:cNvPr id="24579" name="Group 32"/>
          <p:cNvGrpSpPr>
            <a:grpSpLocks/>
          </p:cNvGrpSpPr>
          <p:nvPr/>
        </p:nvGrpSpPr>
        <p:grpSpPr bwMode="auto">
          <a:xfrm>
            <a:off x="2411413" y="1125538"/>
            <a:ext cx="3889375" cy="2454275"/>
            <a:chOff x="1519" y="709"/>
            <a:chExt cx="2450" cy="1546"/>
          </a:xfrm>
        </p:grpSpPr>
        <p:sp>
          <p:nvSpPr>
            <p:cNvPr id="24588" name="Rectangle 6"/>
            <p:cNvSpPr>
              <a:spLocks noChangeArrowheads="1"/>
            </p:cNvSpPr>
            <p:nvPr/>
          </p:nvSpPr>
          <p:spPr bwMode="auto">
            <a:xfrm>
              <a:off x="1928" y="1888"/>
              <a:ext cx="362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89" name="Rectangle 7"/>
            <p:cNvSpPr>
              <a:spLocks noChangeArrowheads="1"/>
            </p:cNvSpPr>
            <p:nvPr/>
          </p:nvSpPr>
          <p:spPr bwMode="auto">
            <a:xfrm>
              <a:off x="2653" y="1888"/>
              <a:ext cx="362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90" name="AutoShape 9"/>
            <p:cNvSpPr>
              <a:spLocks noChangeArrowheads="1"/>
            </p:cNvSpPr>
            <p:nvPr/>
          </p:nvSpPr>
          <p:spPr bwMode="auto">
            <a:xfrm>
              <a:off x="3425" y="1842"/>
              <a:ext cx="227" cy="227"/>
            </a:xfrm>
            <a:prstGeom prst="flowChartSummingJunction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4591" name="Group 14"/>
            <p:cNvGrpSpPr>
              <a:grpSpLocks/>
            </p:cNvGrpSpPr>
            <p:nvPr/>
          </p:nvGrpSpPr>
          <p:grpSpPr bwMode="auto">
            <a:xfrm>
              <a:off x="1519" y="1298"/>
              <a:ext cx="227" cy="272"/>
              <a:chOff x="703" y="1162"/>
              <a:chExt cx="227" cy="272"/>
            </a:xfrm>
          </p:grpSpPr>
          <p:sp>
            <p:nvSpPr>
              <p:cNvPr id="24609" name="Oval 10"/>
              <p:cNvSpPr>
                <a:spLocks noChangeArrowheads="1"/>
              </p:cNvSpPr>
              <p:nvPr/>
            </p:nvSpPr>
            <p:spPr bwMode="auto">
              <a:xfrm>
                <a:off x="703" y="1162"/>
                <a:ext cx="227" cy="2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10" name="Text Box 12"/>
              <p:cNvSpPr txBox="1">
                <a:spLocks noChangeArrowheads="1"/>
              </p:cNvSpPr>
              <p:nvPr/>
            </p:nvSpPr>
            <p:spPr bwMode="auto">
              <a:xfrm>
                <a:off x="703" y="1162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800"/>
                  <a:t>A</a:t>
                </a:r>
              </a:p>
            </p:txBody>
          </p:sp>
          <p:sp>
            <p:nvSpPr>
              <p:cNvPr id="24611" name="Oval 13"/>
              <p:cNvSpPr>
                <a:spLocks noChangeArrowheads="1"/>
              </p:cNvSpPr>
              <p:nvPr/>
            </p:nvSpPr>
            <p:spPr bwMode="auto">
              <a:xfrm>
                <a:off x="703" y="1162"/>
                <a:ext cx="227" cy="2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4592" name="Line 15"/>
            <p:cNvSpPr>
              <a:spLocks noChangeShapeType="1"/>
            </p:cNvSpPr>
            <p:nvPr/>
          </p:nvSpPr>
          <p:spPr bwMode="auto">
            <a:xfrm flipH="1">
              <a:off x="1610" y="1933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3" name="Line 16"/>
            <p:cNvSpPr>
              <a:spLocks noChangeShapeType="1"/>
            </p:cNvSpPr>
            <p:nvPr/>
          </p:nvSpPr>
          <p:spPr bwMode="auto">
            <a:xfrm>
              <a:off x="2291" y="1933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4" name="Line 17"/>
            <p:cNvSpPr>
              <a:spLocks noChangeShapeType="1"/>
            </p:cNvSpPr>
            <p:nvPr/>
          </p:nvSpPr>
          <p:spPr bwMode="auto">
            <a:xfrm>
              <a:off x="3016" y="1933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5" name="Line 18"/>
            <p:cNvSpPr>
              <a:spLocks noChangeShapeType="1"/>
            </p:cNvSpPr>
            <p:nvPr/>
          </p:nvSpPr>
          <p:spPr bwMode="auto">
            <a:xfrm flipV="1">
              <a:off x="1610" y="1571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6" name="Line 19"/>
            <p:cNvSpPr>
              <a:spLocks noChangeShapeType="1"/>
            </p:cNvSpPr>
            <p:nvPr/>
          </p:nvSpPr>
          <p:spPr bwMode="auto">
            <a:xfrm>
              <a:off x="3651" y="1933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7" name="Line 20"/>
            <p:cNvSpPr>
              <a:spLocks noChangeShapeType="1"/>
            </p:cNvSpPr>
            <p:nvPr/>
          </p:nvSpPr>
          <p:spPr bwMode="auto">
            <a:xfrm flipV="1">
              <a:off x="3969" y="936"/>
              <a:ext cx="0" cy="9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8" name="Line 21"/>
            <p:cNvSpPr>
              <a:spLocks noChangeShapeType="1"/>
            </p:cNvSpPr>
            <p:nvPr/>
          </p:nvSpPr>
          <p:spPr bwMode="auto">
            <a:xfrm flipH="1" flipV="1">
              <a:off x="3016" y="935"/>
              <a:ext cx="95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9" name="Line 22"/>
            <p:cNvSpPr>
              <a:spLocks noChangeShapeType="1"/>
            </p:cNvSpPr>
            <p:nvPr/>
          </p:nvSpPr>
          <p:spPr bwMode="auto">
            <a:xfrm flipH="1">
              <a:off x="1610" y="935"/>
              <a:ext cx="90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00" name="Line 23"/>
            <p:cNvSpPr>
              <a:spLocks noChangeShapeType="1"/>
            </p:cNvSpPr>
            <p:nvPr/>
          </p:nvSpPr>
          <p:spPr bwMode="auto">
            <a:xfrm flipV="1">
              <a:off x="1610" y="936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01" name="Line 24"/>
            <p:cNvSpPr>
              <a:spLocks noChangeShapeType="1"/>
            </p:cNvSpPr>
            <p:nvPr/>
          </p:nvSpPr>
          <p:spPr bwMode="auto">
            <a:xfrm flipV="1">
              <a:off x="2699" y="1797"/>
              <a:ext cx="317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02" name="Text Box 25"/>
            <p:cNvSpPr txBox="1">
              <a:spLocks noChangeArrowheads="1"/>
            </p:cNvSpPr>
            <p:nvPr/>
          </p:nvSpPr>
          <p:spPr bwMode="auto">
            <a:xfrm>
              <a:off x="2562" y="795"/>
              <a:ext cx="45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36 V</a:t>
              </a:r>
            </a:p>
          </p:txBody>
        </p:sp>
        <p:sp>
          <p:nvSpPr>
            <p:cNvPr id="24603" name="Text Box 26"/>
            <p:cNvSpPr txBox="1">
              <a:spLocks noChangeArrowheads="1"/>
            </p:cNvSpPr>
            <p:nvPr/>
          </p:nvSpPr>
          <p:spPr bwMode="auto">
            <a:xfrm>
              <a:off x="2381" y="750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/>
                <a:t>+</a:t>
              </a:r>
            </a:p>
          </p:txBody>
        </p:sp>
        <p:sp>
          <p:nvSpPr>
            <p:cNvPr id="24604" name="Text Box 27"/>
            <p:cNvSpPr txBox="1">
              <a:spLocks noChangeArrowheads="1"/>
            </p:cNvSpPr>
            <p:nvPr/>
          </p:nvSpPr>
          <p:spPr bwMode="auto">
            <a:xfrm>
              <a:off x="3016" y="709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-</a:t>
              </a:r>
            </a:p>
          </p:txBody>
        </p:sp>
        <p:sp>
          <p:nvSpPr>
            <p:cNvPr id="24605" name="Text Box 28"/>
            <p:cNvSpPr txBox="1">
              <a:spLocks noChangeArrowheads="1"/>
            </p:cNvSpPr>
            <p:nvPr/>
          </p:nvSpPr>
          <p:spPr bwMode="auto">
            <a:xfrm>
              <a:off x="1973" y="1657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  <a:r>
                <a:rPr lang="en-GB" sz="1800" baseline="-25000"/>
                <a:t>x</a:t>
              </a:r>
              <a:endParaRPr lang="en-GB" sz="1800"/>
            </a:p>
          </p:txBody>
        </p:sp>
        <p:sp>
          <p:nvSpPr>
            <p:cNvPr id="24606" name="Text Box 29"/>
            <p:cNvSpPr txBox="1">
              <a:spLocks noChangeArrowheads="1"/>
            </p:cNvSpPr>
            <p:nvPr/>
          </p:nvSpPr>
          <p:spPr bwMode="auto">
            <a:xfrm>
              <a:off x="2653" y="1624"/>
              <a:ext cx="318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  <a:r>
                <a:rPr lang="en-GB" sz="1800" baseline="-25000"/>
                <a:t>y</a:t>
              </a:r>
            </a:p>
            <a:p>
              <a:pPr>
                <a:spcBef>
                  <a:spcPct val="50000"/>
                </a:spcBef>
              </a:pPr>
              <a:endParaRPr lang="en-GB" sz="1800"/>
            </a:p>
          </p:txBody>
        </p:sp>
        <p:sp>
          <p:nvSpPr>
            <p:cNvPr id="24607" name="Text Box 30"/>
            <p:cNvSpPr txBox="1">
              <a:spLocks noChangeArrowheads="1"/>
            </p:cNvSpPr>
            <p:nvPr/>
          </p:nvSpPr>
          <p:spPr bwMode="auto">
            <a:xfrm>
              <a:off x="3198" y="1616"/>
              <a:ext cx="6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12 V, 3A</a:t>
              </a:r>
            </a:p>
          </p:txBody>
        </p:sp>
        <p:sp>
          <p:nvSpPr>
            <p:cNvPr id="24608" name="Text Box 31"/>
            <p:cNvSpPr txBox="1">
              <a:spLocks noChangeArrowheads="1"/>
            </p:cNvSpPr>
            <p:nvPr/>
          </p:nvSpPr>
          <p:spPr bwMode="auto">
            <a:xfrm>
              <a:off x="1927" y="2024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2</a:t>
              </a:r>
              <a:r>
                <a:rPr lang="en-GB" sz="1800">
                  <a:sym typeface="Symbol" pitchFamily="18" charset="2"/>
                </a:rPr>
                <a:t></a:t>
              </a:r>
            </a:p>
          </p:txBody>
        </p:sp>
      </p:grp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684213" y="4076700"/>
            <a:ext cx="6264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(a) What is the reading on the ammeter?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6013450" y="4076700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3A</a:t>
            </a: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684213" y="4797425"/>
            <a:ext cx="8208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(b) Calculate the resistance of R</a:t>
            </a:r>
            <a:r>
              <a:rPr lang="en-GB" baseline="-25000">
                <a:solidFill>
                  <a:schemeClr val="accent2"/>
                </a:solidFill>
              </a:rPr>
              <a:t>y </a:t>
            </a:r>
            <a:r>
              <a:rPr lang="en-GB">
                <a:solidFill>
                  <a:schemeClr val="accent2"/>
                </a:solidFill>
              </a:rPr>
              <a:t>when the lamp is operating correctly.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1690688" y="5373688"/>
            <a:ext cx="1368425" cy="1220787"/>
            <a:chOff x="1065" y="3385"/>
            <a:chExt cx="862" cy="769"/>
          </a:xfrm>
        </p:grpSpPr>
        <p:sp>
          <p:nvSpPr>
            <p:cNvPr id="24585" name="Text Box 36"/>
            <p:cNvSpPr txBox="1">
              <a:spLocks noChangeArrowheads="1"/>
            </p:cNvSpPr>
            <p:nvPr/>
          </p:nvSpPr>
          <p:spPr bwMode="auto">
            <a:xfrm>
              <a:off x="1065" y="3521"/>
              <a:ext cx="590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R</a:t>
              </a:r>
              <a:r>
                <a:rPr lang="en-GB" baseline="-25000"/>
                <a:t>y</a:t>
              </a:r>
              <a:r>
                <a:rPr lang="en-GB"/>
                <a:t> =</a:t>
              </a:r>
              <a:r>
                <a:rPr lang="en-GB" sz="2400"/>
                <a:t> </a:t>
              </a:r>
            </a:p>
            <a:p>
              <a:pPr>
                <a:spcBef>
                  <a:spcPct val="50000"/>
                </a:spcBef>
              </a:pPr>
              <a:endParaRPr lang="en-GB" sz="2400"/>
            </a:p>
          </p:txBody>
        </p:sp>
        <p:sp>
          <p:nvSpPr>
            <p:cNvPr id="24586" name="Text Box 37"/>
            <p:cNvSpPr txBox="1">
              <a:spLocks noChangeArrowheads="1"/>
            </p:cNvSpPr>
            <p:nvPr/>
          </p:nvSpPr>
          <p:spPr bwMode="auto">
            <a:xfrm>
              <a:off x="1565" y="3385"/>
              <a:ext cx="362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V</a:t>
              </a:r>
              <a:r>
                <a:rPr lang="en-GB" baseline="-25000"/>
                <a:t>y</a:t>
              </a:r>
              <a:endParaRPr lang="en-GB"/>
            </a:p>
            <a:p>
              <a:pPr>
                <a:spcBef>
                  <a:spcPct val="50000"/>
                </a:spcBef>
              </a:pPr>
              <a:r>
                <a:rPr lang="en-GB"/>
                <a:t>I</a:t>
              </a:r>
            </a:p>
          </p:txBody>
        </p:sp>
        <p:sp>
          <p:nvSpPr>
            <p:cNvPr id="24587" name="Line 38"/>
            <p:cNvSpPr>
              <a:spLocks noChangeShapeType="1"/>
            </p:cNvSpPr>
            <p:nvPr/>
          </p:nvSpPr>
          <p:spPr bwMode="auto">
            <a:xfrm>
              <a:off x="1565" y="3657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3419475" y="5589588"/>
            <a:ext cx="2665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ym typeface="Symbol" pitchFamily="18" charset="2"/>
              </a:rPr>
              <a:t> need V</a:t>
            </a:r>
            <a:r>
              <a:rPr lang="en-GB" baseline="-25000">
                <a:sym typeface="Symbol" pitchFamily="18" charset="2"/>
              </a:rPr>
              <a:t>y </a:t>
            </a:r>
            <a:r>
              <a:rPr lang="en-GB">
                <a:sym typeface="Symbol" pitchFamily="18" charset="2"/>
              </a:rPr>
              <a:t>first!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7" grpId="0"/>
      <p:bldP spid="21538" grpId="0"/>
      <p:bldP spid="21539" grpId="0"/>
      <p:bldP spid="215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i="1" dirty="0">
                <a:solidFill>
                  <a:schemeClr val="accent2"/>
                </a:solidFill>
              </a:rPr>
              <a:t>3.2.1 Introduction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solidFill>
                  <a:schemeClr val="accent2"/>
                </a:solidFill>
              </a:rPr>
              <a:t>Current,</a:t>
            </a:r>
            <a:r>
              <a:rPr lang="en-GB" dirty="0">
                <a:solidFill>
                  <a:schemeClr val="accent2"/>
                </a:solidFill>
              </a:rPr>
              <a:t> I, measured in Amperes, is a flow of charged particles.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167640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Electrons are negatively charged and so flow from the negative side of a power supply to the positive side.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81000" y="2590800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To measure the current </a:t>
            </a:r>
            <a:r>
              <a:rPr lang="en-GB" i="1">
                <a:solidFill>
                  <a:schemeClr val="accent2"/>
                </a:solidFill>
              </a:rPr>
              <a:t>through</a:t>
            </a:r>
            <a:r>
              <a:rPr lang="en-GB">
                <a:solidFill>
                  <a:schemeClr val="accent2"/>
                </a:solidFill>
              </a:rPr>
              <a:t> a component place an ammeter in </a:t>
            </a:r>
            <a:r>
              <a:rPr lang="en-GB" i="1">
                <a:solidFill>
                  <a:schemeClr val="accent2"/>
                </a:solidFill>
              </a:rPr>
              <a:t>series </a:t>
            </a:r>
            <a:r>
              <a:rPr lang="en-GB">
                <a:solidFill>
                  <a:schemeClr val="accent2"/>
                </a:solidFill>
              </a:rPr>
              <a:t> with it.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81000" y="3505200"/>
            <a:ext cx="838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An ammeter should have a very low resistance.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81000" y="4937125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solidFill>
                  <a:schemeClr val="accent2"/>
                </a:solidFill>
              </a:rPr>
              <a:t>Charge</a:t>
            </a:r>
            <a:r>
              <a:rPr lang="en-GB">
                <a:solidFill>
                  <a:schemeClr val="accent2"/>
                </a:solidFill>
              </a:rPr>
              <a:t>, Q, measured in coulombs (C) is transferred when electrons flow.</a:t>
            </a:r>
            <a:endParaRPr lang="en-GB" i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50" grpId="0" autoUpdateAnimBg="0"/>
      <p:bldP spid="6151" grpId="0" autoUpdateAnimBg="0"/>
      <p:bldP spid="615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900113" y="981075"/>
            <a:ext cx="2592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36 = V</a:t>
            </a:r>
            <a:r>
              <a:rPr lang="en-GB" baseline="-25000"/>
              <a:t>x</a:t>
            </a:r>
            <a:r>
              <a:rPr lang="en-GB"/>
              <a:t> + V</a:t>
            </a:r>
            <a:r>
              <a:rPr lang="en-GB" baseline="-25000"/>
              <a:t>y</a:t>
            </a:r>
            <a:r>
              <a:rPr lang="en-GB"/>
              <a:t> + 12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900113" y="1663700"/>
            <a:ext cx="2592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36 = IR + V</a:t>
            </a:r>
            <a:r>
              <a:rPr lang="en-GB" baseline="-25000"/>
              <a:t>y</a:t>
            </a:r>
            <a:r>
              <a:rPr lang="en-GB"/>
              <a:t> + 12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900113" y="2346325"/>
            <a:ext cx="2592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36 = (3x2) + V</a:t>
            </a:r>
            <a:r>
              <a:rPr lang="en-GB" baseline="-25000"/>
              <a:t>y</a:t>
            </a:r>
            <a:r>
              <a:rPr lang="en-GB"/>
              <a:t> + 12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900113" y="3067050"/>
            <a:ext cx="2592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36 = 18 + V</a:t>
            </a:r>
            <a:r>
              <a:rPr lang="en-GB" baseline="-25000"/>
              <a:t>y</a:t>
            </a:r>
            <a:r>
              <a:rPr lang="en-GB"/>
              <a:t>  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900113" y="3752850"/>
            <a:ext cx="2592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y</a:t>
            </a:r>
            <a:r>
              <a:rPr lang="en-GB"/>
              <a:t> = 36 -18   =  18V 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356100" y="695325"/>
            <a:ext cx="2952750" cy="1220788"/>
            <a:chOff x="2744" y="438"/>
            <a:chExt cx="1860" cy="769"/>
          </a:xfrm>
        </p:grpSpPr>
        <p:grpSp>
          <p:nvGrpSpPr>
            <p:cNvPr id="25613" name="Group 9"/>
            <p:cNvGrpSpPr>
              <a:grpSpLocks/>
            </p:cNvGrpSpPr>
            <p:nvPr/>
          </p:nvGrpSpPr>
          <p:grpSpPr bwMode="auto">
            <a:xfrm>
              <a:off x="3742" y="438"/>
              <a:ext cx="862" cy="769"/>
              <a:chOff x="1065" y="3385"/>
              <a:chExt cx="862" cy="769"/>
            </a:xfrm>
          </p:grpSpPr>
          <p:sp>
            <p:nvSpPr>
              <p:cNvPr id="25615" name="Text Box 10"/>
              <p:cNvSpPr txBox="1">
                <a:spLocks noChangeArrowheads="1"/>
              </p:cNvSpPr>
              <p:nvPr/>
            </p:nvSpPr>
            <p:spPr bwMode="auto">
              <a:xfrm>
                <a:off x="1065" y="3521"/>
                <a:ext cx="590" cy="6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R</a:t>
                </a:r>
                <a:r>
                  <a:rPr lang="en-GB" baseline="-25000"/>
                  <a:t>y</a:t>
                </a:r>
                <a:r>
                  <a:rPr lang="en-GB"/>
                  <a:t> =</a:t>
                </a:r>
                <a:r>
                  <a:rPr lang="en-GB" sz="2400"/>
                  <a:t> </a:t>
                </a:r>
              </a:p>
              <a:p>
                <a:pPr>
                  <a:spcBef>
                    <a:spcPct val="50000"/>
                  </a:spcBef>
                </a:pPr>
                <a:endParaRPr lang="en-GB" sz="2400"/>
              </a:p>
            </p:txBody>
          </p:sp>
          <p:sp>
            <p:nvSpPr>
              <p:cNvPr id="25616" name="Text Box 11"/>
              <p:cNvSpPr txBox="1">
                <a:spLocks noChangeArrowheads="1"/>
              </p:cNvSpPr>
              <p:nvPr/>
            </p:nvSpPr>
            <p:spPr bwMode="auto">
              <a:xfrm>
                <a:off x="1565" y="3385"/>
                <a:ext cx="362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V</a:t>
                </a:r>
                <a:r>
                  <a:rPr lang="en-GB" baseline="-25000"/>
                  <a:t>y</a:t>
                </a:r>
                <a:endParaRPr lang="en-GB"/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I</a:t>
                </a:r>
              </a:p>
            </p:txBody>
          </p:sp>
          <p:sp>
            <p:nvSpPr>
              <p:cNvPr id="25617" name="Line 12"/>
              <p:cNvSpPr>
                <a:spLocks noChangeShapeType="1"/>
              </p:cNvSpPr>
              <p:nvPr/>
            </p:nvSpPr>
            <p:spPr bwMode="auto">
              <a:xfrm>
                <a:off x="1565" y="3657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5614" name="Text Box 13"/>
            <p:cNvSpPr txBox="1">
              <a:spLocks noChangeArrowheads="1"/>
            </p:cNvSpPr>
            <p:nvPr/>
          </p:nvSpPr>
          <p:spPr bwMode="auto">
            <a:xfrm>
              <a:off x="2744" y="595"/>
              <a:ext cx="7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Now use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940425" y="1703388"/>
            <a:ext cx="1368425" cy="1220787"/>
            <a:chOff x="3787" y="1073"/>
            <a:chExt cx="862" cy="769"/>
          </a:xfrm>
        </p:grpSpPr>
        <p:sp>
          <p:nvSpPr>
            <p:cNvPr id="25610" name="Text Box 15"/>
            <p:cNvSpPr txBox="1">
              <a:spLocks noChangeArrowheads="1"/>
            </p:cNvSpPr>
            <p:nvPr/>
          </p:nvSpPr>
          <p:spPr bwMode="auto">
            <a:xfrm>
              <a:off x="3787" y="1209"/>
              <a:ext cx="590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R</a:t>
              </a:r>
              <a:r>
                <a:rPr lang="en-GB" baseline="-25000"/>
                <a:t>y</a:t>
              </a:r>
              <a:r>
                <a:rPr lang="en-GB"/>
                <a:t> =</a:t>
              </a:r>
              <a:r>
                <a:rPr lang="en-GB" sz="2400"/>
                <a:t> </a:t>
              </a:r>
            </a:p>
            <a:p>
              <a:pPr>
                <a:spcBef>
                  <a:spcPct val="50000"/>
                </a:spcBef>
              </a:pPr>
              <a:endParaRPr lang="en-GB" sz="2400"/>
            </a:p>
          </p:txBody>
        </p:sp>
        <p:sp>
          <p:nvSpPr>
            <p:cNvPr id="25611" name="Text Box 16"/>
            <p:cNvSpPr txBox="1">
              <a:spLocks noChangeArrowheads="1"/>
            </p:cNvSpPr>
            <p:nvPr/>
          </p:nvSpPr>
          <p:spPr bwMode="auto">
            <a:xfrm>
              <a:off x="4287" y="1073"/>
              <a:ext cx="362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18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 3</a:t>
              </a:r>
            </a:p>
          </p:txBody>
        </p:sp>
        <p:sp>
          <p:nvSpPr>
            <p:cNvPr id="25612" name="Line 17"/>
            <p:cNvSpPr>
              <a:spLocks noChangeShapeType="1"/>
            </p:cNvSpPr>
            <p:nvPr/>
          </p:nvSpPr>
          <p:spPr bwMode="auto">
            <a:xfrm flipV="1">
              <a:off x="4287" y="1344"/>
              <a:ext cx="27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5940425" y="2816225"/>
            <a:ext cx="216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</a:t>
            </a:r>
            <a:r>
              <a:rPr lang="en-GB" baseline="-25000"/>
              <a:t>y</a:t>
            </a:r>
            <a:r>
              <a:rPr lang="en-GB"/>
              <a:t> = 6</a:t>
            </a:r>
            <a:r>
              <a:rPr lang="en-GB">
                <a:sym typeface="Symbol" pitchFamily="18" charset="2"/>
              </a:rPr>
              <a:t>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  <p:bldP spid="22535" grpId="0"/>
      <p:bldP spid="22536" grpId="0"/>
      <p:bldP spid="2254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539750" y="260350"/>
            <a:ext cx="381635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solidFill>
                  <a:schemeClr val="accent2"/>
                </a:solidFill>
              </a:rPr>
              <a:t>Example 4   </a:t>
            </a:r>
            <a:r>
              <a:rPr lang="en-GB"/>
              <a:t>page 8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A potential divider is used to provide an output voltage V</a:t>
            </a:r>
            <a:r>
              <a:rPr lang="en-GB" baseline="-25000">
                <a:solidFill>
                  <a:schemeClr val="accent2"/>
                </a:solidFill>
              </a:rPr>
              <a:t>O</a:t>
            </a:r>
            <a:r>
              <a:rPr lang="en-GB">
                <a:solidFill>
                  <a:schemeClr val="accent2"/>
                </a:solidFill>
              </a:rPr>
              <a:t> from a 10V supply as shown.</a:t>
            </a:r>
          </a:p>
        </p:txBody>
      </p:sp>
      <p:sp>
        <p:nvSpPr>
          <p:cNvPr id="26627" name="Text Box 25"/>
          <p:cNvSpPr txBox="1">
            <a:spLocks noChangeArrowheads="1"/>
          </p:cNvSpPr>
          <p:nvPr/>
        </p:nvSpPr>
        <p:spPr bwMode="auto">
          <a:xfrm>
            <a:off x="8101013" y="2125663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/>
              <a:t>V</a:t>
            </a:r>
            <a:r>
              <a:rPr lang="en-GB" sz="1800" baseline="-25000"/>
              <a:t>O</a:t>
            </a:r>
            <a:endParaRPr lang="el-GR" sz="1800">
              <a:cs typeface="Arial" charset="0"/>
            </a:endParaRPr>
          </a:p>
        </p:txBody>
      </p:sp>
      <p:grpSp>
        <p:nvGrpSpPr>
          <p:cNvPr id="26628" name="Group 61"/>
          <p:cNvGrpSpPr>
            <a:grpSpLocks/>
          </p:cNvGrpSpPr>
          <p:nvPr/>
        </p:nvGrpSpPr>
        <p:grpSpPr bwMode="auto">
          <a:xfrm>
            <a:off x="4716463" y="476250"/>
            <a:ext cx="3527425" cy="2446338"/>
            <a:chOff x="2971" y="300"/>
            <a:chExt cx="2222" cy="1541"/>
          </a:xfrm>
        </p:grpSpPr>
        <p:sp>
          <p:nvSpPr>
            <p:cNvPr id="26653" name="Rectangle 7"/>
            <p:cNvSpPr>
              <a:spLocks noChangeArrowheads="1"/>
            </p:cNvSpPr>
            <p:nvPr/>
          </p:nvSpPr>
          <p:spPr bwMode="auto">
            <a:xfrm>
              <a:off x="4241" y="572"/>
              <a:ext cx="136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4" name="Rectangle 9"/>
            <p:cNvSpPr>
              <a:spLocks noChangeArrowheads="1"/>
            </p:cNvSpPr>
            <p:nvPr/>
          </p:nvSpPr>
          <p:spPr bwMode="auto">
            <a:xfrm>
              <a:off x="4241" y="1253"/>
              <a:ext cx="136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5" name="Line 10"/>
            <p:cNvSpPr>
              <a:spLocks noChangeShapeType="1"/>
            </p:cNvSpPr>
            <p:nvPr/>
          </p:nvSpPr>
          <p:spPr bwMode="auto">
            <a:xfrm>
              <a:off x="4332" y="889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656" name="Line 11"/>
            <p:cNvSpPr>
              <a:spLocks noChangeShapeType="1"/>
            </p:cNvSpPr>
            <p:nvPr/>
          </p:nvSpPr>
          <p:spPr bwMode="auto">
            <a:xfrm flipV="1">
              <a:off x="4332" y="30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657" name="Line 12"/>
            <p:cNvSpPr>
              <a:spLocks noChangeShapeType="1"/>
            </p:cNvSpPr>
            <p:nvPr/>
          </p:nvSpPr>
          <p:spPr bwMode="auto">
            <a:xfrm>
              <a:off x="4332" y="157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658" name="Line 15"/>
            <p:cNvSpPr>
              <a:spLocks noChangeShapeType="1"/>
            </p:cNvSpPr>
            <p:nvPr/>
          </p:nvSpPr>
          <p:spPr bwMode="auto">
            <a:xfrm flipH="1">
              <a:off x="4332" y="1025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659" name="Line 16"/>
            <p:cNvSpPr>
              <a:spLocks noChangeShapeType="1"/>
            </p:cNvSpPr>
            <p:nvPr/>
          </p:nvSpPr>
          <p:spPr bwMode="auto">
            <a:xfrm flipH="1">
              <a:off x="3380" y="1797"/>
              <a:ext cx="16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660" name="Line 17"/>
            <p:cNvSpPr>
              <a:spLocks noChangeShapeType="1"/>
            </p:cNvSpPr>
            <p:nvPr/>
          </p:nvSpPr>
          <p:spPr bwMode="auto">
            <a:xfrm flipH="1">
              <a:off x="3380" y="300"/>
              <a:ext cx="9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661" name="Line 18"/>
            <p:cNvSpPr>
              <a:spLocks noChangeShapeType="1"/>
            </p:cNvSpPr>
            <p:nvPr/>
          </p:nvSpPr>
          <p:spPr bwMode="auto">
            <a:xfrm flipV="1">
              <a:off x="3380" y="1207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662" name="Line 19"/>
            <p:cNvSpPr>
              <a:spLocks noChangeShapeType="1"/>
            </p:cNvSpPr>
            <p:nvPr/>
          </p:nvSpPr>
          <p:spPr bwMode="auto">
            <a:xfrm>
              <a:off x="3380" y="300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663" name="Oval 20"/>
            <p:cNvSpPr>
              <a:spLocks noChangeArrowheads="1"/>
            </p:cNvSpPr>
            <p:nvPr/>
          </p:nvSpPr>
          <p:spPr bwMode="auto">
            <a:xfrm>
              <a:off x="3334" y="889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4" name="Oval 21"/>
            <p:cNvSpPr>
              <a:spLocks noChangeArrowheads="1"/>
            </p:cNvSpPr>
            <p:nvPr/>
          </p:nvSpPr>
          <p:spPr bwMode="auto">
            <a:xfrm>
              <a:off x="3334" y="1116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65" name="Text Box 22"/>
            <p:cNvSpPr txBox="1">
              <a:spLocks noChangeArrowheads="1"/>
            </p:cNvSpPr>
            <p:nvPr/>
          </p:nvSpPr>
          <p:spPr bwMode="auto">
            <a:xfrm>
              <a:off x="2971" y="976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10V</a:t>
              </a:r>
            </a:p>
          </p:txBody>
        </p:sp>
        <p:sp>
          <p:nvSpPr>
            <p:cNvPr id="26666" name="Text Box 23"/>
            <p:cNvSpPr txBox="1">
              <a:spLocks noChangeArrowheads="1"/>
            </p:cNvSpPr>
            <p:nvPr/>
          </p:nvSpPr>
          <p:spPr bwMode="auto">
            <a:xfrm>
              <a:off x="4014" y="613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X</a:t>
              </a:r>
              <a:endParaRPr lang="el-GR" sz="1800">
                <a:cs typeface="Arial" charset="0"/>
              </a:endParaRPr>
            </a:p>
          </p:txBody>
        </p:sp>
        <p:sp>
          <p:nvSpPr>
            <p:cNvPr id="26667" name="Text Box 24"/>
            <p:cNvSpPr txBox="1">
              <a:spLocks noChangeArrowheads="1"/>
            </p:cNvSpPr>
            <p:nvPr/>
          </p:nvSpPr>
          <p:spPr bwMode="auto">
            <a:xfrm>
              <a:off x="4015" y="1297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Y</a:t>
              </a:r>
              <a:endParaRPr lang="el-GR" sz="1800">
                <a:cs typeface="Arial" charset="0"/>
              </a:endParaRPr>
            </a:p>
          </p:txBody>
        </p:sp>
        <p:sp>
          <p:nvSpPr>
            <p:cNvPr id="26668" name="Line 28"/>
            <p:cNvSpPr>
              <a:spLocks noChangeShapeType="1"/>
            </p:cNvSpPr>
            <p:nvPr/>
          </p:nvSpPr>
          <p:spPr bwMode="auto">
            <a:xfrm flipV="1">
              <a:off x="5058" y="1116"/>
              <a:ext cx="0" cy="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669" name="Oval 30"/>
            <p:cNvSpPr>
              <a:spLocks noChangeArrowheads="1"/>
            </p:cNvSpPr>
            <p:nvPr/>
          </p:nvSpPr>
          <p:spPr bwMode="auto">
            <a:xfrm>
              <a:off x="5012" y="1750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0" name="Oval 31"/>
            <p:cNvSpPr>
              <a:spLocks noChangeArrowheads="1"/>
            </p:cNvSpPr>
            <p:nvPr/>
          </p:nvSpPr>
          <p:spPr bwMode="auto">
            <a:xfrm>
              <a:off x="5012" y="979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1" name="Text Box 32"/>
            <p:cNvSpPr txBox="1">
              <a:spLocks noChangeArrowheads="1"/>
            </p:cNvSpPr>
            <p:nvPr/>
          </p:nvSpPr>
          <p:spPr bwMode="auto">
            <a:xfrm>
              <a:off x="4377" y="612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1.2 k</a:t>
              </a:r>
              <a:r>
                <a:rPr lang="en-GB" sz="1800">
                  <a:sym typeface="Symbol" pitchFamily="18" charset="2"/>
                </a:rPr>
                <a:t></a:t>
              </a:r>
            </a:p>
          </p:txBody>
        </p:sp>
      </p:grp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34925" y="1989138"/>
            <a:ext cx="51847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lphaLcParenBoth"/>
            </a:pPr>
            <a:r>
              <a:rPr lang="en-GB">
                <a:solidFill>
                  <a:schemeClr val="accent2"/>
                </a:solidFill>
              </a:rPr>
              <a:t>The resistance of resistor X is 1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2 k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 and the output voltage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       required is 6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0 V.  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      Calculate the resistance of resistor Y.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827088" y="3505200"/>
            <a:ext cx="2160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Step 1: Find I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900113" y="4008438"/>
            <a:ext cx="1368425" cy="1220787"/>
            <a:chOff x="3787" y="1073"/>
            <a:chExt cx="862" cy="769"/>
          </a:xfrm>
        </p:grpSpPr>
        <p:sp>
          <p:nvSpPr>
            <p:cNvPr id="26650" name="Text Box 37"/>
            <p:cNvSpPr txBox="1">
              <a:spLocks noChangeArrowheads="1"/>
            </p:cNvSpPr>
            <p:nvPr/>
          </p:nvSpPr>
          <p:spPr bwMode="auto">
            <a:xfrm>
              <a:off x="3787" y="1209"/>
              <a:ext cx="590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I    =</a:t>
              </a:r>
              <a:r>
                <a:rPr lang="en-GB" sz="2400"/>
                <a:t> </a:t>
              </a:r>
            </a:p>
            <a:p>
              <a:pPr>
                <a:spcBef>
                  <a:spcPct val="50000"/>
                </a:spcBef>
              </a:pPr>
              <a:endParaRPr lang="en-GB" sz="2400"/>
            </a:p>
          </p:txBody>
        </p:sp>
        <p:sp>
          <p:nvSpPr>
            <p:cNvPr id="26651" name="Text Box 38"/>
            <p:cNvSpPr txBox="1">
              <a:spLocks noChangeArrowheads="1"/>
            </p:cNvSpPr>
            <p:nvPr/>
          </p:nvSpPr>
          <p:spPr bwMode="auto">
            <a:xfrm>
              <a:off x="4287" y="1073"/>
              <a:ext cx="362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V</a:t>
              </a:r>
              <a:r>
                <a:rPr lang="en-GB" baseline="-25000"/>
                <a:t>X</a:t>
              </a:r>
              <a:endParaRPr lang="en-GB"/>
            </a:p>
            <a:p>
              <a:pPr>
                <a:spcBef>
                  <a:spcPct val="50000"/>
                </a:spcBef>
              </a:pPr>
              <a:r>
                <a:rPr lang="en-GB"/>
                <a:t>R</a:t>
              </a:r>
              <a:r>
                <a:rPr lang="en-GB" baseline="-25000"/>
                <a:t>X</a:t>
              </a:r>
              <a:endParaRPr lang="en-GB"/>
            </a:p>
          </p:txBody>
        </p:sp>
        <p:sp>
          <p:nvSpPr>
            <p:cNvPr id="26652" name="Line 39"/>
            <p:cNvSpPr>
              <a:spLocks noChangeShapeType="1"/>
            </p:cNvSpPr>
            <p:nvPr/>
          </p:nvSpPr>
          <p:spPr bwMode="auto">
            <a:xfrm flipV="1">
              <a:off x="4287" y="1344"/>
              <a:ext cx="27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900113" y="4945063"/>
            <a:ext cx="1871662" cy="1220787"/>
            <a:chOff x="567" y="3568"/>
            <a:chExt cx="1179" cy="769"/>
          </a:xfrm>
        </p:grpSpPr>
        <p:sp>
          <p:nvSpPr>
            <p:cNvPr id="26647" name="Text Box 41"/>
            <p:cNvSpPr txBox="1">
              <a:spLocks noChangeArrowheads="1"/>
            </p:cNvSpPr>
            <p:nvPr/>
          </p:nvSpPr>
          <p:spPr bwMode="auto">
            <a:xfrm>
              <a:off x="567" y="3704"/>
              <a:ext cx="590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I    =</a:t>
              </a:r>
              <a:r>
                <a:rPr lang="en-GB" sz="2400"/>
                <a:t> </a:t>
              </a:r>
            </a:p>
            <a:p>
              <a:pPr>
                <a:spcBef>
                  <a:spcPct val="50000"/>
                </a:spcBef>
              </a:pPr>
              <a:endParaRPr lang="en-GB" sz="2400"/>
            </a:p>
          </p:txBody>
        </p:sp>
        <p:sp>
          <p:nvSpPr>
            <p:cNvPr id="26648" name="Text Box 42"/>
            <p:cNvSpPr txBox="1">
              <a:spLocks noChangeArrowheads="1"/>
            </p:cNvSpPr>
            <p:nvPr/>
          </p:nvSpPr>
          <p:spPr bwMode="auto">
            <a:xfrm>
              <a:off x="1067" y="3568"/>
              <a:ext cx="679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10-6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1200</a:t>
              </a:r>
            </a:p>
          </p:txBody>
        </p:sp>
        <p:sp>
          <p:nvSpPr>
            <p:cNvPr id="26649" name="Line 43"/>
            <p:cNvSpPr>
              <a:spLocks noChangeShapeType="1"/>
            </p:cNvSpPr>
            <p:nvPr/>
          </p:nvSpPr>
          <p:spPr bwMode="auto">
            <a:xfrm flipV="1">
              <a:off x="1067" y="3838"/>
              <a:ext cx="498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900113" y="5808663"/>
            <a:ext cx="1509712" cy="1220787"/>
            <a:chOff x="1882" y="2931"/>
            <a:chExt cx="951" cy="769"/>
          </a:xfrm>
        </p:grpSpPr>
        <p:sp>
          <p:nvSpPr>
            <p:cNvPr id="26644" name="Text Box 46"/>
            <p:cNvSpPr txBox="1">
              <a:spLocks noChangeArrowheads="1"/>
            </p:cNvSpPr>
            <p:nvPr/>
          </p:nvSpPr>
          <p:spPr bwMode="auto">
            <a:xfrm>
              <a:off x="1882" y="3067"/>
              <a:ext cx="590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I    =</a:t>
              </a:r>
              <a:r>
                <a:rPr lang="en-GB" sz="2400"/>
                <a:t> </a:t>
              </a:r>
            </a:p>
            <a:p>
              <a:pPr>
                <a:spcBef>
                  <a:spcPct val="50000"/>
                </a:spcBef>
              </a:pPr>
              <a:endParaRPr lang="en-GB" sz="2400"/>
            </a:p>
          </p:txBody>
        </p:sp>
        <p:sp>
          <p:nvSpPr>
            <p:cNvPr id="26645" name="Text Box 47"/>
            <p:cNvSpPr txBox="1">
              <a:spLocks noChangeArrowheads="1"/>
            </p:cNvSpPr>
            <p:nvPr/>
          </p:nvSpPr>
          <p:spPr bwMode="auto">
            <a:xfrm>
              <a:off x="2290" y="2931"/>
              <a:ext cx="543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  4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1200</a:t>
              </a:r>
            </a:p>
          </p:txBody>
        </p:sp>
        <p:sp>
          <p:nvSpPr>
            <p:cNvPr id="26646" name="Line 48"/>
            <p:cNvSpPr>
              <a:spLocks noChangeShapeType="1"/>
            </p:cNvSpPr>
            <p:nvPr/>
          </p:nvSpPr>
          <p:spPr bwMode="auto">
            <a:xfrm flipV="1">
              <a:off x="2381" y="3203"/>
              <a:ext cx="3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3635375" y="3463925"/>
            <a:ext cx="1943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Step 2: Find R</a:t>
            </a:r>
          </a:p>
        </p:txBody>
      </p: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3851275" y="4008438"/>
            <a:ext cx="1368425" cy="1220787"/>
            <a:chOff x="3787" y="1073"/>
            <a:chExt cx="862" cy="769"/>
          </a:xfrm>
        </p:grpSpPr>
        <p:sp>
          <p:nvSpPr>
            <p:cNvPr id="26641" name="Text Box 52"/>
            <p:cNvSpPr txBox="1">
              <a:spLocks noChangeArrowheads="1"/>
            </p:cNvSpPr>
            <p:nvPr/>
          </p:nvSpPr>
          <p:spPr bwMode="auto">
            <a:xfrm>
              <a:off x="3787" y="1209"/>
              <a:ext cx="590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R</a:t>
              </a:r>
              <a:r>
                <a:rPr lang="en-GB" baseline="-25000"/>
                <a:t>y</a:t>
              </a:r>
              <a:r>
                <a:rPr lang="en-GB"/>
                <a:t>   =</a:t>
              </a:r>
              <a:r>
                <a:rPr lang="en-GB" sz="2400"/>
                <a:t> </a:t>
              </a:r>
            </a:p>
            <a:p>
              <a:pPr>
                <a:spcBef>
                  <a:spcPct val="50000"/>
                </a:spcBef>
              </a:pPr>
              <a:endParaRPr lang="en-GB" sz="2400"/>
            </a:p>
          </p:txBody>
        </p:sp>
        <p:sp>
          <p:nvSpPr>
            <p:cNvPr id="26642" name="Text Box 53"/>
            <p:cNvSpPr txBox="1">
              <a:spLocks noChangeArrowheads="1"/>
            </p:cNvSpPr>
            <p:nvPr/>
          </p:nvSpPr>
          <p:spPr bwMode="auto">
            <a:xfrm>
              <a:off x="4287" y="1073"/>
              <a:ext cx="362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V</a:t>
              </a:r>
              <a:r>
                <a:rPr lang="en-GB" baseline="-25000"/>
                <a:t>y</a:t>
              </a:r>
              <a:endParaRPr lang="en-GB"/>
            </a:p>
            <a:p>
              <a:pPr>
                <a:spcBef>
                  <a:spcPct val="50000"/>
                </a:spcBef>
              </a:pPr>
              <a:r>
                <a:rPr lang="en-GB"/>
                <a:t> I</a:t>
              </a:r>
            </a:p>
          </p:txBody>
        </p:sp>
        <p:sp>
          <p:nvSpPr>
            <p:cNvPr id="26643" name="Line 54"/>
            <p:cNvSpPr>
              <a:spLocks noChangeShapeType="1"/>
            </p:cNvSpPr>
            <p:nvPr/>
          </p:nvSpPr>
          <p:spPr bwMode="auto">
            <a:xfrm flipV="1">
              <a:off x="4287" y="1344"/>
              <a:ext cx="27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3851275" y="4872038"/>
            <a:ext cx="1871663" cy="1220787"/>
            <a:chOff x="2426" y="3069"/>
            <a:chExt cx="1179" cy="769"/>
          </a:xfrm>
        </p:grpSpPr>
        <p:sp>
          <p:nvSpPr>
            <p:cNvPr id="26638" name="Text Box 56"/>
            <p:cNvSpPr txBox="1">
              <a:spLocks noChangeArrowheads="1"/>
            </p:cNvSpPr>
            <p:nvPr/>
          </p:nvSpPr>
          <p:spPr bwMode="auto">
            <a:xfrm>
              <a:off x="2426" y="3205"/>
              <a:ext cx="590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R</a:t>
              </a:r>
              <a:r>
                <a:rPr lang="en-GB" baseline="-25000"/>
                <a:t>y</a:t>
              </a:r>
              <a:r>
                <a:rPr lang="en-GB"/>
                <a:t>   =</a:t>
              </a:r>
              <a:r>
                <a:rPr lang="en-GB" sz="2400"/>
                <a:t> </a:t>
              </a:r>
            </a:p>
            <a:p>
              <a:pPr>
                <a:spcBef>
                  <a:spcPct val="50000"/>
                </a:spcBef>
              </a:pPr>
              <a:endParaRPr lang="en-GB" sz="2400"/>
            </a:p>
          </p:txBody>
        </p:sp>
        <p:sp>
          <p:nvSpPr>
            <p:cNvPr id="26639" name="Text Box 57"/>
            <p:cNvSpPr txBox="1">
              <a:spLocks noChangeArrowheads="1"/>
            </p:cNvSpPr>
            <p:nvPr/>
          </p:nvSpPr>
          <p:spPr bwMode="auto">
            <a:xfrm>
              <a:off x="2835" y="3069"/>
              <a:ext cx="770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     6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 (4/1200)</a:t>
              </a:r>
            </a:p>
          </p:txBody>
        </p:sp>
        <p:sp>
          <p:nvSpPr>
            <p:cNvPr id="26640" name="Line 58"/>
            <p:cNvSpPr>
              <a:spLocks noChangeShapeType="1"/>
            </p:cNvSpPr>
            <p:nvPr/>
          </p:nvSpPr>
          <p:spPr bwMode="auto">
            <a:xfrm flipV="1">
              <a:off x="2926" y="3339"/>
              <a:ext cx="589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3995738" y="6021388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</a:t>
            </a:r>
            <a:r>
              <a:rPr lang="en-GB" baseline="-25000"/>
              <a:t>y</a:t>
            </a:r>
            <a:r>
              <a:rPr lang="en-GB"/>
              <a:t> =  1800  =  1.8k</a:t>
            </a:r>
            <a:r>
              <a:rPr lang="en-GB">
                <a:sym typeface="Symbol" pitchFamily="18" charset="2"/>
              </a:rPr>
              <a:t>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6" grpId="0"/>
      <p:bldP spid="23587" grpId="0"/>
      <p:bldP spid="23602" grpId="0"/>
      <p:bldP spid="236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8"/>
          <p:cNvGrpSpPr>
            <a:grpSpLocks/>
          </p:cNvGrpSpPr>
          <p:nvPr/>
        </p:nvGrpSpPr>
        <p:grpSpPr bwMode="auto">
          <a:xfrm>
            <a:off x="4787900" y="476250"/>
            <a:ext cx="3455988" cy="2376488"/>
            <a:chOff x="3016" y="300"/>
            <a:chExt cx="2177" cy="1497"/>
          </a:xfrm>
        </p:grpSpPr>
        <p:sp>
          <p:nvSpPr>
            <p:cNvPr id="27656" name="Rectangle 5"/>
            <p:cNvSpPr>
              <a:spLocks noChangeArrowheads="1"/>
            </p:cNvSpPr>
            <p:nvPr/>
          </p:nvSpPr>
          <p:spPr bwMode="auto">
            <a:xfrm>
              <a:off x="4241" y="572"/>
              <a:ext cx="136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57" name="Rectangle 6"/>
            <p:cNvSpPr>
              <a:spLocks noChangeArrowheads="1"/>
            </p:cNvSpPr>
            <p:nvPr/>
          </p:nvSpPr>
          <p:spPr bwMode="auto">
            <a:xfrm>
              <a:off x="4241" y="1253"/>
              <a:ext cx="136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58" name="Line 7"/>
            <p:cNvSpPr>
              <a:spLocks noChangeShapeType="1"/>
            </p:cNvSpPr>
            <p:nvPr/>
          </p:nvSpPr>
          <p:spPr bwMode="auto">
            <a:xfrm>
              <a:off x="4332" y="889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659" name="Line 8"/>
            <p:cNvSpPr>
              <a:spLocks noChangeShapeType="1"/>
            </p:cNvSpPr>
            <p:nvPr/>
          </p:nvSpPr>
          <p:spPr bwMode="auto">
            <a:xfrm flipV="1">
              <a:off x="4332" y="30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660" name="Line 9"/>
            <p:cNvSpPr>
              <a:spLocks noChangeShapeType="1"/>
            </p:cNvSpPr>
            <p:nvPr/>
          </p:nvSpPr>
          <p:spPr bwMode="auto">
            <a:xfrm>
              <a:off x="4332" y="157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661" name="Line 10"/>
            <p:cNvSpPr>
              <a:spLocks noChangeShapeType="1"/>
            </p:cNvSpPr>
            <p:nvPr/>
          </p:nvSpPr>
          <p:spPr bwMode="auto">
            <a:xfrm flipH="1">
              <a:off x="4332" y="1025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662" name="Line 11"/>
            <p:cNvSpPr>
              <a:spLocks noChangeShapeType="1"/>
            </p:cNvSpPr>
            <p:nvPr/>
          </p:nvSpPr>
          <p:spPr bwMode="auto">
            <a:xfrm flipH="1">
              <a:off x="3380" y="1797"/>
              <a:ext cx="16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663" name="Line 12"/>
            <p:cNvSpPr>
              <a:spLocks noChangeShapeType="1"/>
            </p:cNvSpPr>
            <p:nvPr/>
          </p:nvSpPr>
          <p:spPr bwMode="auto">
            <a:xfrm flipH="1">
              <a:off x="3380" y="300"/>
              <a:ext cx="9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664" name="Line 13"/>
            <p:cNvSpPr>
              <a:spLocks noChangeShapeType="1"/>
            </p:cNvSpPr>
            <p:nvPr/>
          </p:nvSpPr>
          <p:spPr bwMode="auto">
            <a:xfrm flipV="1">
              <a:off x="3380" y="1207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665" name="Line 14"/>
            <p:cNvSpPr>
              <a:spLocks noChangeShapeType="1"/>
            </p:cNvSpPr>
            <p:nvPr/>
          </p:nvSpPr>
          <p:spPr bwMode="auto">
            <a:xfrm>
              <a:off x="3380" y="300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666" name="Oval 15"/>
            <p:cNvSpPr>
              <a:spLocks noChangeArrowheads="1"/>
            </p:cNvSpPr>
            <p:nvPr/>
          </p:nvSpPr>
          <p:spPr bwMode="auto">
            <a:xfrm>
              <a:off x="3334" y="889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67" name="Oval 16"/>
            <p:cNvSpPr>
              <a:spLocks noChangeArrowheads="1"/>
            </p:cNvSpPr>
            <p:nvPr/>
          </p:nvSpPr>
          <p:spPr bwMode="auto">
            <a:xfrm>
              <a:off x="3334" y="1116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68" name="Text Box 17"/>
            <p:cNvSpPr txBox="1">
              <a:spLocks noChangeArrowheads="1"/>
            </p:cNvSpPr>
            <p:nvPr/>
          </p:nvSpPr>
          <p:spPr bwMode="auto">
            <a:xfrm>
              <a:off x="3016" y="976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10V</a:t>
              </a:r>
            </a:p>
          </p:txBody>
        </p:sp>
        <p:sp>
          <p:nvSpPr>
            <p:cNvPr id="27669" name="Text Box 18"/>
            <p:cNvSpPr txBox="1">
              <a:spLocks noChangeArrowheads="1"/>
            </p:cNvSpPr>
            <p:nvPr/>
          </p:nvSpPr>
          <p:spPr bwMode="auto">
            <a:xfrm>
              <a:off x="4014" y="613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X</a:t>
              </a:r>
              <a:endParaRPr lang="el-GR" sz="1800">
                <a:cs typeface="Arial" charset="0"/>
              </a:endParaRPr>
            </a:p>
          </p:txBody>
        </p:sp>
        <p:sp>
          <p:nvSpPr>
            <p:cNvPr id="27670" name="Text Box 19"/>
            <p:cNvSpPr txBox="1">
              <a:spLocks noChangeArrowheads="1"/>
            </p:cNvSpPr>
            <p:nvPr/>
          </p:nvSpPr>
          <p:spPr bwMode="auto">
            <a:xfrm>
              <a:off x="4015" y="1297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Y</a:t>
              </a:r>
              <a:endParaRPr lang="el-GR" sz="1800">
                <a:cs typeface="Arial" charset="0"/>
              </a:endParaRPr>
            </a:p>
          </p:txBody>
        </p:sp>
        <p:sp>
          <p:nvSpPr>
            <p:cNvPr id="27671" name="Text Box 20"/>
            <p:cNvSpPr txBox="1">
              <a:spLocks noChangeArrowheads="1"/>
            </p:cNvSpPr>
            <p:nvPr/>
          </p:nvSpPr>
          <p:spPr bwMode="auto">
            <a:xfrm>
              <a:off x="4740" y="129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Z</a:t>
              </a:r>
              <a:endParaRPr lang="el-GR" sz="1800">
                <a:cs typeface="Arial" charset="0"/>
              </a:endParaRPr>
            </a:p>
          </p:txBody>
        </p:sp>
        <p:sp>
          <p:nvSpPr>
            <p:cNvPr id="27672" name="Text Box 24"/>
            <p:cNvSpPr txBox="1">
              <a:spLocks noChangeArrowheads="1"/>
            </p:cNvSpPr>
            <p:nvPr/>
          </p:nvSpPr>
          <p:spPr bwMode="auto">
            <a:xfrm>
              <a:off x="4377" y="612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1.2 k</a:t>
              </a:r>
              <a:r>
                <a:rPr lang="en-GB" sz="1800">
                  <a:sym typeface="Symbol" pitchFamily="18" charset="2"/>
                </a:rPr>
                <a:t></a:t>
              </a:r>
            </a:p>
          </p:txBody>
        </p:sp>
        <p:sp>
          <p:nvSpPr>
            <p:cNvPr id="27673" name="Rectangle 25"/>
            <p:cNvSpPr>
              <a:spLocks noChangeArrowheads="1"/>
            </p:cNvSpPr>
            <p:nvPr/>
          </p:nvSpPr>
          <p:spPr bwMode="auto">
            <a:xfrm>
              <a:off x="4967" y="1253"/>
              <a:ext cx="136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74" name="Line 26"/>
            <p:cNvSpPr>
              <a:spLocks noChangeShapeType="1"/>
            </p:cNvSpPr>
            <p:nvPr/>
          </p:nvSpPr>
          <p:spPr bwMode="auto">
            <a:xfrm flipV="1">
              <a:off x="5057" y="157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675" name="Line 27"/>
            <p:cNvSpPr>
              <a:spLocks noChangeShapeType="1"/>
            </p:cNvSpPr>
            <p:nvPr/>
          </p:nvSpPr>
          <p:spPr bwMode="auto">
            <a:xfrm>
              <a:off x="5057" y="1026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651" name="Text Box 29"/>
          <p:cNvSpPr txBox="1">
            <a:spLocks noChangeArrowheads="1"/>
          </p:cNvSpPr>
          <p:nvPr/>
        </p:nvSpPr>
        <p:spPr bwMode="auto">
          <a:xfrm>
            <a:off x="323850" y="476250"/>
            <a:ext cx="4464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(b) A load resistor Z is now connected across the output as shown.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323850" y="1341438"/>
            <a:ext cx="4464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Load resistor = a resistor across </a:t>
            </a:r>
          </a:p>
          <a:p>
            <a:r>
              <a:rPr lang="en-GB">
                <a:solidFill>
                  <a:schemeClr val="accent2"/>
                </a:solidFill>
              </a:rPr>
              <a:t>which a voltage is required.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322263" y="2205038"/>
            <a:ext cx="4465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Explain why the voltage across Z is less than 6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0 V.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611188" y="3573463"/>
            <a:ext cx="7921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When Z is placed in parallel with Y, the combined resistance of Y and Z is less than Y alone.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539750" y="4724400"/>
            <a:ext cx="7777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out</a:t>
            </a:r>
            <a:r>
              <a:rPr lang="en-GB"/>
              <a:t> </a:t>
            </a:r>
            <a:r>
              <a:rPr lang="en-GB" sz="2400">
                <a:solidFill>
                  <a:srgbClr val="000000"/>
                </a:solidFill>
                <a:sym typeface="Symbol" pitchFamily="18" charset="2"/>
              </a:rPr>
              <a:t></a:t>
            </a:r>
            <a:r>
              <a:rPr lang="en-GB">
                <a:cs typeface="Arial" charset="0"/>
              </a:rPr>
              <a:t> R, so if R has decreased when Z is added, V</a:t>
            </a:r>
            <a:r>
              <a:rPr lang="en-GB" baseline="-25000">
                <a:cs typeface="Arial" charset="0"/>
              </a:rPr>
              <a:t>out</a:t>
            </a:r>
            <a:r>
              <a:rPr lang="en-GB">
                <a:cs typeface="Arial" charset="0"/>
              </a:rPr>
              <a:t> must decrease.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6" grpId="0"/>
      <p:bldP spid="24607" grpId="0"/>
      <p:bldP spid="24608" grpId="0"/>
      <p:bldP spid="2460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323850" y="446088"/>
            <a:ext cx="828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(c) Calculate the voltage across resistor Z when its resistance is 4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7 k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.</a:t>
            </a:r>
            <a:r>
              <a:rPr lang="en-GB" sz="2400">
                <a:solidFill>
                  <a:schemeClr val="accent2"/>
                </a:solidFill>
              </a:rPr>
              <a:t> 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11188" y="1412875"/>
            <a:ext cx="2233612" cy="854075"/>
            <a:chOff x="793" y="1026"/>
            <a:chExt cx="1407" cy="538"/>
          </a:xfrm>
        </p:grpSpPr>
        <p:sp>
          <p:nvSpPr>
            <p:cNvPr id="28711" name="Text Box 8"/>
            <p:cNvSpPr txBox="1">
              <a:spLocks noChangeArrowheads="1"/>
            </p:cNvSpPr>
            <p:nvPr/>
          </p:nvSpPr>
          <p:spPr bwMode="auto">
            <a:xfrm>
              <a:off x="793" y="1026"/>
              <a:ext cx="1407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Tx/>
                <a:buAutoNum type="arabicPlain"/>
              </a:pPr>
              <a:r>
                <a:rPr lang="en-GB"/>
                <a:t>    1         1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en-GB"/>
                <a:t>R</a:t>
              </a:r>
              <a:r>
                <a:rPr lang="en-GB" baseline="-25000"/>
                <a:t>P</a:t>
              </a:r>
              <a:r>
                <a:rPr lang="en-GB"/>
                <a:t>     1.8      4.7</a:t>
              </a:r>
            </a:p>
          </p:txBody>
        </p:sp>
        <p:sp>
          <p:nvSpPr>
            <p:cNvPr id="28712" name="Text Box 9"/>
            <p:cNvSpPr txBox="1">
              <a:spLocks noChangeArrowheads="1"/>
            </p:cNvSpPr>
            <p:nvPr/>
          </p:nvSpPr>
          <p:spPr bwMode="auto">
            <a:xfrm>
              <a:off x="1020" y="1207"/>
              <a:ext cx="3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28713" name="Text Box 10"/>
            <p:cNvSpPr txBox="1">
              <a:spLocks noChangeArrowheads="1"/>
            </p:cNvSpPr>
            <p:nvPr/>
          </p:nvSpPr>
          <p:spPr bwMode="auto">
            <a:xfrm>
              <a:off x="1520" y="1207"/>
              <a:ext cx="3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+</a:t>
              </a:r>
            </a:p>
          </p:txBody>
        </p:sp>
        <p:sp>
          <p:nvSpPr>
            <p:cNvPr id="28714" name="Line 12"/>
            <p:cNvSpPr>
              <a:spLocks noChangeShapeType="1"/>
            </p:cNvSpPr>
            <p:nvPr/>
          </p:nvSpPr>
          <p:spPr bwMode="auto">
            <a:xfrm>
              <a:off x="793" y="1298"/>
              <a:ext cx="23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15" name="Line 13"/>
            <p:cNvSpPr>
              <a:spLocks noChangeShapeType="1"/>
            </p:cNvSpPr>
            <p:nvPr/>
          </p:nvSpPr>
          <p:spPr bwMode="auto">
            <a:xfrm>
              <a:off x="1247" y="1298"/>
              <a:ext cx="23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16" name="Line 14"/>
            <p:cNvSpPr>
              <a:spLocks noChangeShapeType="1"/>
            </p:cNvSpPr>
            <p:nvPr/>
          </p:nvSpPr>
          <p:spPr bwMode="auto">
            <a:xfrm>
              <a:off x="1746" y="1298"/>
              <a:ext cx="23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700338" y="1412875"/>
            <a:ext cx="1871662" cy="854075"/>
            <a:chOff x="1973" y="935"/>
            <a:chExt cx="1179" cy="538"/>
          </a:xfrm>
        </p:grpSpPr>
        <p:sp>
          <p:nvSpPr>
            <p:cNvPr id="28708" name="Text Box 16"/>
            <p:cNvSpPr txBox="1">
              <a:spLocks noChangeArrowheads="1"/>
            </p:cNvSpPr>
            <p:nvPr/>
          </p:nvSpPr>
          <p:spPr bwMode="auto">
            <a:xfrm>
              <a:off x="1973" y="1094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28709" name="Text Box 17"/>
            <p:cNvSpPr txBox="1">
              <a:spLocks noChangeArrowheads="1"/>
            </p:cNvSpPr>
            <p:nvPr/>
          </p:nvSpPr>
          <p:spPr bwMode="auto">
            <a:xfrm>
              <a:off x="2336" y="935"/>
              <a:ext cx="771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4.7 + 1.8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1.8 x 4.7</a:t>
              </a:r>
            </a:p>
          </p:txBody>
        </p:sp>
        <p:sp>
          <p:nvSpPr>
            <p:cNvPr id="28710" name="Line 18"/>
            <p:cNvSpPr>
              <a:spLocks noChangeShapeType="1"/>
            </p:cNvSpPr>
            <p:nvPr/>
          </p:nvSpPr>
          <p:spPr bwMode="auto">
            <a:xfrm>
              <a:off x="2290" y="1207"/>
              <a:ext cx="8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716463" y="1412875"/>
            <a:ext cx="1800225" cy="854075"/>
            <a:chOff x="2971" y="890"/>
            <a:chExt cx="1134" cy="538"/>
          </a:xfrm>
        </p:grpSpPr>
        <p:sp>
          <p:nvSpPr>
            <p:cNvPr id="28705" name="Text Box 21"/>
            <p:cNvSpPr txBox="1">
              <a:spLocks noChangeArrowheads="1"/>
            </p:cNvSpPr>
            <p:nvPr/>
          </p:nvSpPr>
          <p:spPr bwMode="auto">
            <a:xfrm>
              <a:off x="2971" y="1049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28706" name="Text Box 22"/>
            <p:cNvSpPr txBox="1">
              <a:spLocks noChangeArrowheads="1"/>
            </p:cNvSpPr>
            <p:nvPr/>
          </p:nvSpPr>
          <p:spPr bwMode="auto">
            <a:xfrm>
              <a:off x="3334" y="890"/>
              <a:ext cx="771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6.5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8.46</a:t>
              </a:r>
            </a:p>
          </p:txBody>
        </p:sp>
        <p:sp>
          <p:nvSpPr>
            <p:cNvPr id="28707" name="Line 23"/>
            <p:cNvSpPr>
              <a:spLocks noChangeShapeType="1"/>
            </p:cNvSpPr>
            <p:nvPr/>
          </p:nvSpPr>
          <p:spPr bwMode="auto">
            <a:xfrm>
              <a:off x="3333" y="116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755650" y="2781300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ym typeface="Symbol" pitchFamily="18" charset="2"/>
              </a:rPr>
              <a:t>  R</a:t>
            </a:r>
            <a:r>
              <a:rPr lang="en-GB" baseline="-25000">
                <a:sym typeface="Symbol" pitchFamily="18" charset="2"/>
              </a:rPr>
              <a:t>P </a:t>
            </a:r>
            <a:endParaRPr lang="en-GB">
              <a:sym typeface="Symbol" pitchFamily="18" charset="2"/>
            </a:endParaRPr>
          </a:p>
        </p:txBody>
      </p:sp>
      <p:sp>
        <p:nvSpPr>
          <p:cNvPr id="28679" name="Text Box 26"/>
          <p:cNvSpPr txBox="1">
            <a:spLocks noChangeArrowheads="1"/>
          </p:cNvSpPr>
          <p:nvPr/>
        </p:nvSpPr>
        <p:spPr bwMode="auto">
          <a:xfrm>
            <a:off x="1816100" y="2727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sz="2400"/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1547813" y="2574925"/>
            <a:ext cx="1800225" cy="854075"/>
            <a:chOff x="2971" y="890"/>
            <a:chExt cx="1134" cy="538"/>
          </a:xfrm>
        </p:grpSpPr>
        <p:sp>
          <p:nvSpPr>
            <p:cNvPr id="28702" name="Text Box 28"/>
            <p:cNvSpPr txBox="1">
              <a:spLocks noChangeArrowheads="1"/>
            </p:cNvSpPr>
            <p:nvPr/>
          </p:nvSpPr>
          <p:spPr bwMode="auto">
            <a:xfrm>
              <a:off x="2971" y="1049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28703" name="Text Box 29"/>
            <p:cNvSpPr txBox="1">
              <a:spLocks noChangeArrowheads="1"/>
            </p:cNvSpPr>
            <p:nvPr/>
          </p:nvSpPr>
          <p:spPr bwMode="auto">
            <a:xfrm>
              <a:off x="3334" y="890"/>
              <a:ext cx="771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8.46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 6.5</a:t>
              </a:r>
            </a:p>
          </p:txBody>
        </p:sp>
        <p:sp>
          <p:nvSpPr>
            <p:cNvPr id="28704" name="Line 30"/>
            <p:cNvSpPr>
              <a:spLocks noChangeShapeType="1"/>
            </p:cNvSpPr>
            <p:nvPr/>
          </p:nvSpPr>
          <p:spPr bwMode="auto">
            <a:xfrm>
              <a:off x="3333" y="116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3203575" y="2852738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1.3k</a:t>
            </a:r>
            <a:r>
              <a:rPr lang="el-GR">
                <a:cs typeface="Arial" charset="0"/>
              </a:rPr>
              <a:t>Ω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755650" y="3644900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ym typeface="Symbol" pitchFamily="18" charset="2"/>
              </a:rPr>
              <a:t>  R</a:t>
            </a:r>
            <a:r>
              <a:rPr lang="en-GB" baseline="-25000">
                <a:sym typeface="Symbol" pitchFamily="18" charset="2"/>
              </a:rPr>
              <a:t>T </a:t>
            </a:r>
            <a:r>
              <a:rPr lang="en-GB">
                <a:sym typeface="Symbol" pitchFamily="18" charset="2"/>
              </a:rPr>
              <a:t> =</a:t>
            </a:r>
            <a:r>
              <a:rPr lang="en-GB" baseline="-25000">
                <a:sym typeface="Symbol" pitchFamily="18" charset="2"/>
              </a:rPr>
              <a:t>   </a:t>
            </a:r>
            <a:r>
              <a:rPr lang="en-GB">
                <a:sym typeface="Symbol" pitchFamily="18" charset="2"/>
              </a:rPr>
              <a:t>1.3k + 1.2k  =  2.5k</a:t>
            </a:r>
            <a:r>
              <a:rPr lang="el-GR">
                <a:cs typeface="Arial" charset="0"/>
                <a:sym typeface="Symbol" pitchFamily="18" charset="2"/>
              </a:rPr>
              <a:t>Ω</a:t>
            </a: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684213" y="4513263"/>
            <a:ext cx="1368425" cy="1220787"/>
            <a:chOff x="3787" y="1073"/>
            <a:chExt cx="862" cy="769"/>
          </a:xfrm>
        </p:grpSpPr>
        <p:sp>
          <p:nvSpPr>
            <p:cNvPr id="28699" name="Text Box 35"/>
            <p:cNvSpPr txBox="1">
              <a:spLocks noChangeArrowheads="1"/>
            </p:cNvSpPr>
            <p:nvPr/>
          </p:nvSpPr>
          <p:spPr bwMode="auto">
            <a:xfrm>
              <a:off x="3787" y="1209"/>
              <a:ext cx="590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I    =</a:t>
              </a:r>
              <a:r>
                <a:rPr lang="en-GB" sz="2400"/>
                <a:t> </a:t>
              </a:r>
            </a:p>
            <a:p>
              <a:pPr>
                <a:spcBef>
                  <a:spcPct val="50000"/>
                </a:spcBef>
              </a:pPr>
              <a:endParaRPr lang="en-GB" sz="2400"/>
            </a:p>
          </p:txBody>
        </p:sp>
        <p:sp>
          <p:nvSpPr>
            <p:cNvPr id="28700" name="Text Box 36"/>
            <p:cNvSpPr txBox="1">
              <a:spLocks noChangeArrowheads="1"/>
            </p:cNvSpPr>
            <p:nvPr/>
          </p:nvSpPr>
          <p:spPr bwMode="auto">
            <a:xfrm>
              <a:off x="4287" y="1073"/>
              <a:ext cx="362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V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R</a:t>
              </a:r>
            </a:p>
          </p:txBody>
        </p:sp>
        <p:sp>
          <p:nvSpPr>
            <p:cNvPr id="28701" name="Line 37"/>
            <p:cNvSpPr>
              <a:spLocks noChangeShapeType="1"/>
            </p:cNvSpPr>
            <p:nvPr/>
          </p:nvSpPr>
          <p:spPr bwMode="auto">
            <a:xfrm flipV="1">
              <a:off x="4287" y="1344"/>
              <a:ext cx="27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2051050" y="4508500"/>
            <a:ext cx="1511300" cy="854075"/>
            <a:chOff x="1292" y="2840"/>
            <a:chExt cx="952" cy="538"/>
          </a:xfrm>
        </p:grpSpPr>
        <p:grpSp>
          <p:nvGrpSpPr>
            <p:cNvPr id="28695" name="Group 43"/>
            <p:cNvGrpSpPr>
              <a:grpSpLocks/>
            </p:cNvGrpSpPr>
            <p:nvPr/>
          </p:nvGrpSpPr>
          <p:grpSpPr bwMode="auto">
            <a:xfrm>
              <a:off x="1565" y="2840"/>
              <a:ext cx="679" cy="538"/>
              <a:chOff x="1565" y="2840"/>
              <a:chExt cx="679" cy="538"/>
            </a:xfrm>
          </p:grpSpPr>
          <p:sp>
            <p:nvSpPr>
              <p:cNvPr id="28697" name="Text Box 40"/>
              <p:cNvSpPr txBox="1">
                <a:spLocks noChangeArrowheads="1"/>
              </p:cNvSpPr>
              <p:nvPr/>
            </p:nvSpPr>
            <p:spPr bwMode="auto">
              <a:xfrm>
                <a:off x="1565" y="2840"/>
                <a:ext cx="679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  10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2500</a:t>
                </a:r>
              </a:p>
            </p:txBody>
          </p:sp>
          <p:sp>
            <p:nvSpPr>
              <p:cNvPr id="28698" name="Line 41"/>
              <p:cNvSpPr>
                <a:spLocks noChangeShapeType="1"/>
              </p:cNvSpPr>
              <p:nvPr/>
            </p:nvSpPr>
            <p:spPr bwMode="auto">
              <a:xfrm flipV="1">
                <a:off x="1565" y="3111"/>
                <a:ext cx="498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696" name="Text Box 42"/>
            <p:cNvSpPr txBox="1">
              <a:spLocks noChangeArrowheads="1"/>
            </p:cNvSpPr>
            <p:nvPr/>
          </p:nvSpPr>
          <p:spPr bwMode="auto">
            <a:xfrm>
              <a:off x="1292" y="3022"/>
              <a:ext cx="3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</p:grpSp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755650" y="5553075"/>
            <a:ext cx="208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ym typeface="Symbol" pitchFamily="18" charset="2"/>
              </a:rPr>
              <a:t>  V</a:t>
            </a:r>
            <a:r>
              <a:rPr lang="en-GB" baseline="-25000">
                <a:sym typeface="Symbol" pitchFamily="18" charset="2"/>
              </a:rPr>
              <a:t>YZ </a:t>
            </a:r>
            <a:r>
              <a:rPr lang="en-GB">
                <a:sym typeface="Symbol" pitchFamily="18" charset="2"/>
              </a:rPr>
              <a:t> =</a:t>
            </a:r>
            <a:r>
              <a:rPr lang="en-GB" baseline="-25000">
                <a:sym typeface="Symbol" pitchFamily="18" charset="2"/>
              </a:rPr>
              <a:t>   </a:t>
            </a:r>
            <a:r>
              <a:rPr lang="en-GB">
                <a:sym typeface="Symbol" pitchFamily="18" charset="2"/>
              </a:rPr>
              <a:t>I</a:t>
            </a:r>
            <a:r>
              <a:rPr lang="en-GB" baseline="-25000">
                <a:sym typeface="Symbol" pitchFamily="18" charset="2"/>
              </a:rPr>
              <a:t>P</a:t>
            </a:r>
            <a:r>
              <a:rPr lang="en-GB">
                <a:sym typeface="Symbol" pitchFamily="18" charset="2"/>
              </a:rPr>
              <a:t> R</a:t>
            </a:r>
            <a:r>
              <a:rPr lang="en-GB" baseline="-25000">
                <a:sym typeface="Symbol" pitchFamily="18" charset="2"/>
              </a:rPr>
              <a:t>YZ</a:t>
            </a:r>
            <a:endParaRPr lang="el-GR">
              <a:cs typeface="Arial" charset="0"/>
              <a:sym typeface="Symbol" pitchFamily="18" charset="2"/>
            </a:endParaRPr>
          </a:p>
        </p:txBody>
      </p: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2843213" y="5300663"/>
            <a:ext cx="2520950" cy="865187"/>
            <a:chOff x="1791" y="3339"/>
            <a:chExt cx="1588" cy="545"/>
          </a:xfrm>
        </p:grpSpPr>
        <p:grpSp>
          <p:nvGrpSpPr>
            <p:cNvPr id="28688" name="Group 47"/>
            <p:cNvGrpSpPr>
              <a:grpSpLocks/>
            </p:cNvGrpSpPr>
            <p:nvPr/>
          </p:nvGrpSpPr>
          <p:grpSpPr bwMode="auto">
            <a:xfrm>
              <a:off x="1791" y="3346"/>
              <a:ext cx="952" cy="538"/>
              <a:chOff x="1292" y="2840"/>
              <a:chExt cx="952" cy="538"/>
            </a:xfrm>
          </p:grpSpPr>
          <p:grpSp>
            <p:nvGrpSpPr>
              <p:cNvPr id="28691" name="Group 48"/>
              <p:cNvGrpSpPr>
                <a:grpSpLocks/>
              </p:cNvGrpSpPr>
              <p:nvPr/>
            </p:nvGrpSpPr>
            <p:grpSpPr bwMode="auto">
              <a:xfrm>
                <a:off x="1565" y="2840"/>
                <a:ext cx="679" cy="538"/>
                <a:chOff x="1565" y="2840"/>
                <a:chExt cx="679" cy="538"/>
              </a:xfrm>
            </p:grpSpPr>
            <p:sp>
              <p:nvSpPr>
                <p:cNvPr id="2869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565" y="2840"/>
                  <a:ext cx="679" cy="5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/>
                    <a:t>  10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GB"/>
                    <a:t>2500</a:t>
                  </a:r>
                </a:p>
              </p:txBody>
            </p:sp>
            <p:sp>
              <p:nvSpPr>
                <p:cNvPr id="28694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1565" y="3111"/>
                  <a:ext cx="498" cy="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692" name="Text Box 51"/>
              <p:cNvSpPr txBox="1">
                <a:spLocks noChangeArrowheads="1"/>
              </p:cNvSpPr>
              <p:nvPr/>
            </p:nvSpPr>
            <p:spPr bwMode="auto">
              <a:xfrm>
                <a:off x="1292" y="3022"/>
                <a:ext cx="31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=</a:t>
                </a:r>
              </a:p>
            </p:txBody>
          </p:sp>
        </p:grpSp>
        <p:sp>
          <p:nvSpPr>
            <p:cNvPr id="28689" name="AutoShape 52"/>
            <p:cNvSpPr>
              <a:spLocks noChangeArrowheads="1"/>
            </p:cNvSpPr>
            <p:nvPr/>
          </p:nvSpPr>
          <p:spPr bwMode="auto">
            <a:xfrm>
              <a:off x="2018" y="3339"/>
              <a:ext cx="590" cy="545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90" name="Text Box 53"/>
            <p:cNvSpPr txBox="1">
              <a:spLocks noChangeArrowheads="1"/>
            </p:cNvSpPr>
            <p:nvPr/>
          </p:nvSpPr>
          <p:spPr bwMode="auto">
            <a:xfrm>
              <a:off x="2744" y="3521"/>
              <a:ext cx="6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x 1300</a:t>
              </a:r>
            </a:p>
          </p:txBody>
        </p:sp>
      </p:grpSp>
      <p:sp>
        <p:nvSpPr>
          <p:cNvPr id="25654" name="Text Box 54"/>
          <p:cNvSpPr txBox="1">
            <a:spLocks noChangeArrowheads="1"/>
          </p:cNvSpPr>
          <p:nvPr/>
        </p:nvSpPr>
        <p:spPr bwMode="auto">
          <a:xfrm>
            <a:off x="5508625" y="5589588"/>
            <a:ext cx="1512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5.2V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5" grpId="0"/>
      <p:bldP spid="25631" grpId="0"/>
      <p:bldP spid="25632" grpId="0"/>
      <p:bldP spid="25645" grpId="0"/>
      <p:bldP spid="2565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9"/>
          <p:cNvSpPr txBox="1">
            <a:spLocks noChangeArrowheads="1"/>
          </p:cNvSpPr>
          <p:nvPr/>
        </p:nvSpPr>
        <p:spPr bwMode="auto">
          <a:xfrm>
            <a:off x="179388" y="260350"/>
            <a:ext cx="87137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The following examples have proved very difficult for Higher pupils to solve.</a:t>
            </a:r>
            <a:endParaRPr lang="en-GB" b="1" i="1">
              <a:solidFill>
                <a:schemeClr val="accent2"/>
              </a:solidFill>
            </a:endParaRPr>
          </a:p>
          <a:p>
            <a:endParaRPr lang="en-GB" b="1" i="1">
              <a:solidFill>
                <a:schemeClr val="accent2"/>
              </a:solidFill>
            </a:endParaRPr>
          </a:p>
          <a:p>
            <a:r>
              <a:rPr lang="en-GB" b="1" i="1">
                <a:solidFill>
                  <a:schemeClr val="accent2"/>
                </a:solidFill>
              </a:rPr>
              <a:t>Example 5  </a:t>
            </a:r>
            <a:r>
              <a:rPr lang="en-GB"/>
              <a:t>Page 9</a:t>
            </a:r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Calculate the potential difference (p.d.) across AB </a:t>
            </a:r>
          </a:p>
        </p:txBody>
      </p:sp>
      <p:grpSp>
        <p:nvGrpSpPr>
          <p:cNvPr id="29699" name="Group 32"/>
          <p:cNvGrpSpPr>
            <a:grpSpLocks/>
          </p:cNvGrpSpPr>
          <p:nvPr/>
        </p:nvGrpSpPr>
        <p:grpSpPr bwMode="auto">
          <a:xfrm>
            <a:off x="1690688" y="1773238"/>
            <a:ext cx="4249737" cy="1806575"/>
            <a:chOff x="1065" y="1298"/>
            <a:chExt cx="2677" cy="1138"/>
          </a:xfrm>
        </p:grpSpPr>
        <p:sp>
          <p:nvSpPr>
            <p:cNvPr id="29725" name="Rectangle 5"/>
            <p:cNvSpPr>
              <a:spLocks noChangeArrowheads="1"/>
            </p:cNvSpPr>
            <p:nvPr/>
          </p:nvSpPr>
          <p:spPr bwMode="auto">
            <a:xfrm>
              <a:off x="1791" y="1479"/>
              <a:ext cx="363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26" name="Rectangle 6"/>
            <p:cNvSpPr>
              <a:spLocks noChangeArrowheads="1"/>
            </p:cNvSpPr>
            <p:nvPr/>
          </p:nvSpPr>
          <p:spPr bwMode="auto">
            <a:xfrm>
              <a:off x="2744" y="1479"/>
              <a:ext cx="363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27" name="Rectangle 8"/>
            <p:cNvSpPr>
              <a:spLocks noChangeArrowheads="1"/>
            </p:cNvSpPr>
            <p:nvPr/>
          </p:nvSpPr>
          <p:spPr bwMode="auto">
            <a:xfrm>
              <a:off x="1791" y="2159"/>
              <a:ext cx="363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28" name="Rectangle 9"/>
            <p:cNvSpPr>
              <a:spLocks noChangeArrowheads="1"/>
            </p:cNvSpPr>
            <p:nvPr/>
          </p:nvSpPr>
          <p:spPr bwMode="auto">
            <a:xfrm>
              <a:off x="2744" y="2159"/>
              <a:ext cx="363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29" name="Line 10"/>
            <p:cNvSpPr>
              <a:spLocks noChangeShapeType="1"/>
            </p:cNvSpPr>
            <p:nvPr/>
          </p:nvSpPr>
          <p:spPr bwMode="auto">
            <a:xfrm>
              <a:off x="2154" y="2205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30" name="Line 11"/>
            <p:cNvSpPr>
              <a:spLocks noChangeShapeType="1"/>
            </p:cNvSpPr>
            <p:nvPr/>
          </p:nvSpPr>
          <p:spPr bwMode="auto">
            <a:xfrm>
              <a:off x="2154" y="1524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31" name="Line 12"/>
            <p:cNvSpPr>
              <a:spLocks noChangeShapeType="1"/>
            </p:cNvSpPr>
            <p:nvPr/>
          </p:nvSpPr>
          <p:spPr bwMode="auto">
            <a:xfrm flipH="1">
              <a:off x="1519" y="152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32" name="Line 13"/>
            <p:cNvSpPr>
              <a:spLocks noChangeShapeType="1"/>
            </p:cNvSpPr>
            <p:nvPr/>
          </p:nvSpPr>
          <p:spPr bwMode="auto">
            <a:xfrm flipH="1">
              <a:off x="1519" y="2205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33" name="Line 14"/>
            <p:cNvSpPr>
              <a:spLocks noChangeShapeType="1"/>
            </p:cNvSpPr>
            <p:nvPr/>
          </p:nvSpPr>
          <p:spPr bwMode="auto">
            <a:xfrm>
              <a:off x="1519" y="1524"/>
              <a:ext cx="0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34" name="Line 15"/>
            <p:cNvSpPr>
              <a:spLocks noChangeShapeType="1"/>
            </p:cNvSpPr>
            <p:nvPr/>
          </p:nvSpPr>
          <p:spPr bwMode="auto">
            <a:xfrm>
              <a:off x="3107" y="152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35" name="Line 16"/>
            <p:cNvSpPr>
              <a:spLocks noChangeShapeType="1"/>
            </p:cNvSpPr>
            <p:nvPr/>
          </p:nvSpPr>
          <p:spPr bwMode="auto">
            <a:xfrm>
              <a:off x="3107" y="220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36" name="Line 17"/>
            <p:cNvSpPr>
              <a:spLocks noChangeShapeType="1"/>
            </p:cNvSpPr>
            <p:nvPr/>
          </p:nvSpPr>
          <p:spPr bwMode="auto">
            <a:xfrm>
              <a:off x="3288" y="1524"/>
              <a:ext cx="0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37" name="Line 20"/>
            <p:cNvSpPr>
              <a:spLocks noChangeShapeType="1"/>
            </p:cNvSpPr>
            <p:nvPr/>
          </p:nvSpPr>
          <p:spPr bwMode="auto">
            <a:xfrm>
              <a:off x="3288" y="175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38" name="Line 21"/>
            <p:cNvSpPr>
              <a:spLocks noChangeShapeType="1"/>
            </p:cNvSpPr>
            <p:nvPr/>
          </p:nvSpPr>
          <p:spPr bwMode="auto">
            <a:xfrm flipH="1">
              <a:off x="1338" y="1751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39" name="Text Box 22"/>
            <p:cNvSpPr txBox="1">
              <a:spLocks noChangeArrowheads="1"/>
            </p:cNvSpPr>
            <p:nvPr/>
          </p:nvSpPr>
          <p:spPr bwMode="auto">
            <a:xfrm>
              <a:off x="2744" y="1978"/>
              <a:ext cx="4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18 </a:t>
              </a:r>
              <a:r>
                <a:rPr lang="el-GR" sz="1600">
                  <a:cs typeface="Arial" charset="0"/>
                </a:rPr>
                <a:t>Ω</a:t>
              </a:r>
            </a:p>
          </p:txBody>
        </p:sp>
        <p:sp>
          <p:nvSpPr>
            <p:cNvPr id="29740" name="Text Box 23"/>
            <p:cNvSpPr txBox="1">
              <a:spLocks noChangeArrowheads="1"/>
            </p:cNvSpPr>
            <p:nvPr/>
          </p:nvSpPr>
          <p:spPr bwMode="auto">
            <a:xfrm>
              <a:off x="1792" y="1978"/>
              <a:ext cx="4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6 </a:t>
              </a:r>
              <a:r>
                <a:rPr lang="el-GR" sz="1600">
                  <a:cs typeface="Arial" charset="0"/>
                </a:rPr>
                <a:t>Ω</a:t>
              </a:r>
            </a:p>
          </p:txBody>
        </p:sp>
        <p:sp>
          <p:nvSpPr>
            <p:cNvPr id="29741" name="Text Box 25"/>
            <p:cNvSpPr txBox="1">
              <a:spLocks noChangeArrowheads="1"/>
            </p:cNvSpPr>
            <p:nvPr/>
          </p:nvSpPr>
          <p:spPr bwMode="auto">
            <a:xfrm>
              <a:off x="2744" y="1298"/>
              <a:ext cx="4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30 </a:t>
              </a:r>
              <a:r>
                <a:rPr lang="el-GR" sz="1600">
                  <a:cs typeface="Arial" charset="0"/>
                </a:rPr>
                <a:t>Ω</a:t>
              </a:r>
            </a:p>
          </p:txBody>
        </p:sp>
        <p:sp>
          <p:nvSpPr>
            <p:cNvPr id="29742" name="Text Box 26"/>
            <p:cNvSpPr txBox="1">
              <a:spLocks noChangeArrowheads="1"/>
            </p:cNvSpPr>
            <p:nvPr/>
          </p:nvSpPr>
          <p:spPr bwMode="auto">
            <a:xfrm>
              <a:off x="1792" y="1298"/>
              <a:ext cx="4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15 </a:t>
              </a:r>
              <a:r>
                <a:rPr lang="el-GR" sz="1600">
                  <a:cs typeface="Arial" charset="0"/>
                </a:rPr>
                <a:t>Ω</a:t>
              </a:r>
            </a:p>
          </p:txBody>
        </p:sp>
        <p:sp>
          <p:nvSpPr>
            <p:cNvPr id="29743" name="Text Box 27"/>
            <p:cNvSpPr txBox="1">
              <a:spLocks noChangeArrowheads="1"/>
            </p:cNvSpPr>
            <p:nvPr/>
          </p:nvSpPr>
          <p:spPr bwMode="auto">
            <a:xfrm>
              <a:off x="1065" y="1661"/>
              <a:ext cx="2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3V</a:t>
              </a:r>
            </a:p>
          </p:txBody>
        </p:sp>
        <p:sp>
          <p:nvSpPr>
            <p:cNvPr id="29744" name="Text Box 28"/>
            <p:cNvSpPr txBox="1">
              <a:spLocks noChangeArrowheads="1"/>
            </p:cNvSpPr>
            <p:nvPr/>
          </p:nvSpPr>
          <p:spPr bwMode="auto">
            <a:xfrm>
              <a:off x="3470" y="1630"/>
              <a:ext cx="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9V</a:t>
              </a:r>
            </a:p>
          </p:txBody>
        </p:sp>
        <p:sp>
          <p:nvSpPr>
            <p:cNvPr id="29745" name="Text Box 30"/>
            <p:cNvSpPr txBox="1">
              <a:spLocks noChangeArrowheads="1"/>
            </p:cNvSpPr>
            <p:nvPr/>
          </p:nvSpPr>
          <p:spPr bwMode="auto">
            <a:xfrm>
              <a:off x="1610" y="2205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A</a:t>
              </a:r>
            </a:p>
          </p:txBody>
        </p:sp>
        <p:sp>
          <p:nvSpPr>
            <p:cNvPr id="29746" name="Text Box 31"/>
            <p:cNvSpPr txBox="1">
              <a:spLocks noChangeArrowheads="1"/>
            </p:cNvSpPr>
            <p:nvPr/>
          </p:nvSpPr>
          <p:spPr bwMode="auto">
            <a:xfrm>
              <a:off x="2109" y="2205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B</a:t>
              </a:r>
            </a:p>
          </p:txBody>
        </p:sp>
      </p:grp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395288" y="3716338"/>
            <a:ext cx="8137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N.B. The top branch of the circuit has </a:t>
            </a:r>
            <a:r>
              <a:rPr lang="en-GB" u="sng"/>
              <a:t>NO</a:t>
            </a:r>
            <a:r>
              <a:rPr lang="en-GB"/>
              <a:t> affect on the bottom branch and vice versa. They are independent of each other.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539750" y="4652963"/>
            <a:ext cx="4608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</a:t>
            </a:r>
            <a:r>
              <a:rPr lang="en-GB" baseline="-25000"/>
              <a:t>T</a:t>
            </a:r>
            <a:r>
              <a:rPr lang="en-GB"/>
              <a:t> = 6 + 18 = 24</a:t>
            </a:r>
            <a:r>
              <a:rPr lang="el-GR">
                <a:cs typeface="Arial" charset="0"/>
              </a:rPr>
              <a:t>Ω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539750" y="5160963"/>
            <a:ext cx="1368425" cy="1220787"/>
            <a:chOff x="3787" y="1073"/>
            <a:chExt cx="862" cy="769"/>
          </a:xfrm>
        </p:grpSpPr>
        <p:sp>
          <p:nvSpPr>
            <p:cNvPr id="29722" name="Text Box 37"/>
            <p:cNvSpPr txBox="1">
              <a:spLocks noChangeArrowheads="1"/>
            </p:cNvSpPr>
            <p:nvPr/>
          </p:nvSpPr>
          <p:spPr bwMode="auto">
            <a:xfrm>
              <a:off x="3787" y="1209"/>
              <a:ext cx="590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I    =</a:t>
              </a:r>
              <a:r>
                <a:rPr lang="en-GB" sz="2400"/>
                <a:t> </a:t>
              </a:r>
            </a:p>
            <a:p>
              <a:pPr>
                <a:spcBef>
                  <a:spcPct val="50000"/>
                </a:spcBef>
              </a:pPr>
              <a:endParaRPr lang="en-GB" sz="2400"/>
            </a:p>
          </p:txBody>
        </p:sp>
        <p:sp>
          <p:nvSpPr>
            <p:cNvPr id="29723" name="Text Box 38"/>
            <p:cNvSpPr txBox="1">
              <a:spLocks noChangeArrowheads="1"/>
            </p:cNvSpPr>
            <p:nvPr/>
          </p:nvSpPr>
          <p:spPr bwMode="auto">
            <a:xfrm>
              <a:off x="4287" y="1073"/>
              <a:ext cx="362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V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R</a:t>
              </a:r>
            </a:p>
          </p:txBody>
        </p:sp>
        <p:sp>
          <p:nvSpPr>
            <p:cNvPr id="29724" name="Line 39"/>
            <p:cNvSpPr>
              <a:spLocks noChangeShapeType="1"/>
            </p:cNvSpPr>
            <p:nvPr/>
          </p:nvSpPr>
          <p:spPr bwMode="auto">
            <a:xfrm flipV="1">
              <a:off x="4287" y="1344"/>
              <a:ext cx="27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979613" y="5157788"/>
            <a:ext cx="1152525" cy="854075"/>
            <a:chOff x="1247" y="3249"/>
            <a:chExt cx="726" cy="538"/>
          </a:xfrm>
        </p:grpSpPr>
        <p:grpSp>
          <p:nvGrpSpPr>
            <p:cNvPr id="29718" name="Group 41"/>
            <p:cNvGrpSpPr>
              <a:grpSpLocks/>
            </p:cNvGrpSpPr>
            <p:nvPr/>
          </p:nvGrpSpPr>
          <p:grpSpPr bwMode="auto">
            <a:xfrm>
              <a:off x="1520" y="3249"/>
              <a:ext cx="453" cy="538"/>
              <a:chOff x="1565" y="2840"/>
              <a:chExt cx="679" cy="538"/>
            </a:xfrm>
          </p:grpSpPr>
          <p:sp>
            <p:nvSpPr>
              <p:cNvPr id="29720" name="Text Box 42"/>
              <p:cNvSpPr txBox="1">
                <a:spLocks noChangeArrowheads="1"/>
              </p:cNvSpPr>
              <p:nvPr/>
            </p:nvSpPr>
            <p:spPr bwMode="auto">
              <a:xfrm>
                <a:off x="1565" y="2840"/>
                <a:ext cx="679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9-3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24</a:t>
                </a:r>
              </a:p>
            </p:txBody>
          </p:sp>
          <p:sp>
            <p:nvSpPr>
              <p:cNvPr id="29721" name="Line 43"/>
              <p:cNvSpPr>
                <a:spLocks noChangeShapeType="1"/>
              </p:cNvSpPr>
              <p:nvPr/>
            </p:nvSpPr>
            <p:spPr bwMode="auto">
              <a:xfrm flipV="1">
                <a:off x="1565" y="3111"/>
                <a:ext cx="498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9719" name="Text Box 44"/>
            <p:cNvSpPr txBox="1">
              <a:spLocks noChangeArrowheads="1"/>
            </p:cNvSpPr>
            <p:nvPr/>
          </p:nvSpPr>
          <p:spPr bwMode="auto">
            <a:xfrm>
              <a:off x="1247" y="3431"/>
              <a:ext cx="3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203575" y="5157788"/>
            <a:ext cx="1152525" cy="854075"/>
            <a:chOff x="1247" y="3249"/>
            <a:chExt cx="726" cy="538"/>
          </a:xfrm>
        </p:grpSpPr>
        <p:grpSp>
          <p:nvGrpSpPr>
            <p:cNvPr id="29714" name="Group 47"/>
            <p:cNvGrpSpPr>
              <a:grpSpLocks/>
            </p:cNvGrpSpPr>
            <p:nvPr/>
          </p:nvGrpSpPr>
          <p:grpSpPr bwMode="auto">
            <a:xfrm>
              <a:off x="1520" y="3249"/>
              <a:ext cx="453" cy="538"/>
              <a:chOff x="1565" y="2840"/>
              <a:chExt cx="679" cy="538"/>
            </a:xfrm>
          </p:grpSpPr>
          <p:sp>
            <p:nvSpPr>
              <p:cNvPr id="29716" name="Text Box 48"/>
              <p:cNvSpPr txBox="1">
                <a:spLocks noChangeArrowheads="1"/>
              </p:cNvSpPr>
              <p:nvPr/>
            </p:nvSpPr>
            <p:spPr bwMode="auto">
              <a:xfrm>
                <a:off x="1565" y="2840"/>
                <a:ext cx="679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 6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24</a:t>
                </a:r>
              </a:p>
            </p:txBody>
          </p:sp>
          <p:sp>
            <p:nvSpPr>
              <p:cNvPr id="29717" name="Line 49"/>
              <p:cNvSpPr>
                <a:spLocks noChangeShapeType="1"/>
              </p:cNvSpPr>
              <p:nvPr/>
            </p:nvSpPr>
            <p:spPr bwMode="auto">
              <a:xfrm flipV="1">
                <a:off x="1565" y="3111"/>
                <a:ext cx="498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9715" name="Text Box 50"/>
            <p:cNvSpPr txBox="1">
              <a:spLocks noChangeArrowheads="1"/>
            </p:cNvSpPr>
            <p:nvPr/>
          </p:nvSpPr>
          <p:spPr bwMode="auto">
            <a:xfrm>
              <a:off x="1247" y="3431"/>
              <a:ext cx="3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</p:grpSp>
      <p:sp>
        <p:nvSpPr>
          <p:cNvPr id="26675" name="Text Box 51"/>
          <p:cNvSpPr txBox="1">
            <a:spLocks noChangeArrowheads="1"/>
          </p:cNvSpPr>
          <p:nvPr/>
        </p:nvSpPr>
        <p:spPr bwMode="auto">
          <a:xfrm>
            <a:off x="5005388" y="4687888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AB</a:t>
            </a:r>
            <a:r>
              <a:rPr lang="en-GB"/>
              <a:t> = I R</a:t>
            </a:r>
            <a:r>
              <a:rPr lang="en-GB" baseline="-25000"/>
              <a:t>AB</a:t>
            </a:r>
            <a:endParaRPr lang="en-GB"/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435600" y="5084763"/>
            <a:ext cx="1728788" cy="854075"/>
            <a:chOff x="3424" y="3203"/>
            <a:chExt cx="1089" cy="538"/>
          </a:xfrm>
        </p:grpSpPr>
        <p:grpSp>
          <p:nvGrpSpPr>
            <p:cNvPr id="29708" name="Group 52"/>
            <p:cNvGrpSpPr>
              <a:grpSpLocks/>
            </p:cNvGrpSpPr>
            <p:nvPr/>
          </p:nvGrpSpPr>
          <p:grpSpPr bwMode="auto">
            <a:xfrm>
              <a:off x="3424" y="3203"/>
              <a:ext cx="726" cy="538"/>
              <a:chOff x="1247" y="3249"/>
              <a:chExt cx="726" cy="538"/>
            </a:xfrm>
          </p:grpSpPr>
          <p:grpSp>
            <p:nvGrpSpPr>
              <p:cNvPr id="29710" name="Group 53"/>
              <p:cNvGrpSpPr>
                <a:grpSpLocks/>
              </p:cNvGrpSpPr>
              <p:nvPr/>
            </p:nvGrpSpPr>
            <p:grpSpPr bwMode="auto">
              <a:xfrm>
                <a:off x="1520" y="3249"/>
                <a:ext cx="453" cy="538"/>
                <a:chOff x="1565" y="2840"/>
                <a:chExt cx="679" cy="538"/>
              </a:xfrm>
            </p:grpSpPr>
            <p:sp>
              <p:nvSpPr>
                <p:cNvPr id="29712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1565" y="2840"/>
                  <a:ext cx="679" cy="5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/>
                    <a:t> 6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GB"/>
                    <a:t>24</a:t>
                  </a:r>
                </a:p>
              </p:txBody>
            </p:sp>
            <p:sp>
              <p:nvSpPr>
                <p:cNvPr id="29713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1565" y="3111"/>
                  <a:ext cx="498" cy="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9711" name="Text Box 56"/>
              <p:cNvSpPr txBox="1">
                <a:spLocks noChangeArrowheads="1"/>
              </p:cNvSpPr>
              <p:nvPr/>
            </p:nvSpPr>
            <p:spPr bwMode="auto">
              <a:xfrm>
                <a:off x="1247" y="3431"/>
                <a:ext cx="31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=</a:t>
                </a:r>
              </a:p>
            </p:txBody>
          </p:sp>
        </p:grpSp>
        <p:sp>
          <p:nvSpPr>
            <p:cNvPr id="29709" name="Text Box 57"/>
            <p:cNvSpPr txBox="1">
              <a:spLocks noChangeArrowheads="1"/>
            </p:cNvSpPr>
            <p:nvPr/>
          </p:nvSpPr>
          <p:spPr bwMode="auto">
            <a:xfrm>
              <a:off x="4105" y="3362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x 6</a:t>
              </a:r>
            </a:p>
          </p:txBody>
        </p:sp>
      </p:grpSp>
      <p:sp>
        <p:nvSpPr>
          <p:cNvPr id="26683" name="Text Box 59"/>
          <p:cNvSpPr txBox="1">
            <a:spLocks noChangeArrowheads="1"/>
          </p:cNvSpPr>
          <p:nvPr/>
        </p:nvSpPr>
        <p:spPr bwMode="auto">
          <a:xfrm>
            <a:off x="5003800" y="6021388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AB</a:t>
            </a:r>
            <a:r>
              <a:rPr lang="en-GB"/>
              <a:t> = 1.5V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7" grpId="0"/>
      <p:bldP spid="26658" grpId="0"/>
      <p:bldP spid="26675" grpId="0"/>
      <p:bldP spid="2668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~AUT00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1750" y="476250"/>
            <a:ext cx="43561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323850" y="522288"/>
            <a:ext cx="518318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>
                <a:solidFill>
                  <a:schemeClr val="accent2"/>
                </a:solidFill>
              </a:rPr>
              <a:t>Example 6  </a:t>
            </a:r>
            <a:r>
              <a:rPr lang="en-GB"/>
              <a:t>Page 10 </a:t>
            </a:r>
            <a:endParaRPr lang="en-GB" b="1" i="1">
              <a:solidFill>
                <a:schemeClr val="accent2"/>
              </a:solidFill>
            </a:endParaRP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A battery of e.m.f. of 12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0 V and negligible internal resistance is connected as shown in the circuit opposite.</a:t>
            </a:r>
          </a:p>
          <a:p>
            <a:endParaRPr lang="en-GB">
              <a:solidFill>
                <a:schemeClr val="accent2"/>
              </a:solidFill>
            </a:endParaRP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(a) Calculate the p.d. across the 5 k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 resistor. 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39750" y="3789363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</a:t>
            </a:r>
            <a:r>
              <a:rPr lang="en-GB" baseline="-25000"/>
              <a:t>T</a:t>
            </a:r>
            <a:r>
              <a:rPr lang="en-GB"/>
              <a:t> = 3k + 5k  =  8k</a:t>
            </a:r>
            <a:r>
              <a:rPr lang="el-GR">
                <a:cs typeface="Arial" charset="0"/>
              </a:rPr>
              <a:t>Ω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39750" y="4368800"/>
            <a:ext cx="1368425" cy="1220788"/>
            <a:chOff x="3787" y="1073"/>
            <a:chExt cx="862" cy="769"/>
          </a:xfrm>
        </p:grpSpPr>
        <p:sp>
          <p:nvSpPr>
            <p:cNvPr id="30741" name="Text Box 8"/>
            <p:cNvSpPr txBox="1">
              <a:spLocks noChangeArrowheads="1"/>
            </p:cNvSpPr>
            <p:nvPr/>
          </p:nvSpPr>
          <p:spPr bwMode="auto">
            <a:xfrm>
              <a:off x="3787" y="1209"/>
              <a:ext cx="590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I    =</a:t>
              </a:r>
              <a:r>
                <a:rPr lang="en-GB" sz="2400"/>
                <a:t> </a:t>
              </a:r>
            </a:p>
            <a:p>
              <a:pPr>
                <a:spcBef>
                  <a:spcPct val="50000"/>
                </a:spcBef>
              </a:pPr>
              <a:endParaRPr lang="en-GB" sz="2400"/>
            </a:p>
          </p:txBody>
        </p:sp>
        <p:sp>
          <p:nvSpPr>
            <p:cNvPr id="30742" name="Text Box 9"/>
            <p:cNvSpPr txBox="1">
              <a:spLocks noChangeArrowheads="1"/>
            </p:cNvSpPr>
            <p:nvPr/>
          </p:nvSpPr>
          <p:spPr bwMode="auto">
            <a:xfrm>
              <a:off x="4287" y="1073"/>
              <a:ext cx="362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V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R</a:t>
              </a:r>
            </a:p>
          </p:txBody>
        </p:sp>
        <p:sp>
          <p:nvSpPr>
            <p:cNvPr id="30743" name="Line 10"/>
            <p:cNvSpPr>
              <a:spLocks noChangeShapeType="1"/>
            </p:cNvSpPr>
            <p:nvPr/>
          </p:nvSpPr>
          <p:spPr bwMode="auto">
            <a:xfrm flipV="1">
              <a:off x="4287" y="1344"/>
              <a:ext cx="27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124075" y="4365625"/>
            <a:ext cx="1223963" cy="854075"/>
            <a:chOff x="1338" y="2750"/>
            <a:chExt cx="771" cy="538"/>
          </a:xfrm>
        </p:grpSpPr>
        <p:grpSp>
          <p:nvGrpSpPr>
            <p:cNvPr id="30737" name="Group 17"/>
            <p:cNvGrpSpPr>
              <a:grpSpLocks/>
            </p:cNvGrpSpPr>
            <p:nvPr/>
          </p:nvGrpSpPr>
          <p:grpSpPr bwMode="auto">
            <a:xfrm>
              <a:off x="1532" y="2750"/>
              <a:ext cx="577" cy="538"/>
              <a:chOff x="1532" y="2750"/>
              <a:chExt cx="577" cy="538"/>
            </a:xfrm>
          </p:grpSpPr>
          <p:sp>
            <p:nvSpPr>
              <p:cNvPr id="30739" name="Text Box 13"/>
              <p:cNvSpPr txBox="1">
                <a:spLocks noChangeArrowheads="1"/>
              </p:cNvSpPr>
              <p:nvPr/>
            </p:nvSpPr>
            <p:spPr bwMode="auto">
              <a:xfrm>
                <a:off x="1532" y="2750"/>
                <a:ext cx="577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  12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8000</a:t>
                </a:r>
              </a:p>
            </p:txBody>
          </p:sp>
          <p:sp>
            <p:nvSpPr>
              <p:cNvPr id="30740" name="Line 14"/>
              <p:cNvSpPr>
                <a:spLocks noChangeShapeType="1"/>
              </p:cNvSpPr>
              <p:nvPr/>
            </p:nvSpPr>
            <p:spPr bwMode="auto">
              <a:xfrm flipV="1">
                <a:off x="1635" y="3021"/>
                <a:ext cx="290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738" name="Text Box 15"/>
            <p:cNvSpPr txBox="1">
              <a:spLocks noChangeArrowheads="1"/>
            </p:cNvSpPr>
            <p:nvPr/>
          </p:nvSpPr>
          <p:spPr bwMode="auto">
            <a:xfrm>
              <a:off x="1338" y="2932"/>
              <a:ext cx="2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</p:grp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3995738" y="3789363"/>
            <a:ext cx="295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5k</a:t>
            </a:r>
            <a:r>
              <a:rPr lang="en-GB"/>
              <a:t> = I R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427538" y="4292600"/>
            <a:ext cx="2665412" cy="865188"/>
            <a:chOff x="2789" y="2704"/>
            <a:chExt cx="1679" cy="545"/>
          </a:xfrm>
        </p:grpSpPr>
        <p:grpSp>
          <p:nvGrpSpPr>
            <p:cNvPr id="30730" name="Group 20"/>
            <p:cNvGrpSpPr>
              <a:grpSpLocks/>
            </p:cNvGrpSpPr>
            <p:nvPr/>
          </p:nvGrpSpPr>
          <p:grpSpPr bwMode="auto">
            <a:xfrm>
              <a:off x="2789" y="2704"/>
              <a:ext cx="771" cy="538"/>
              <a:chOff x="1338" y="2750"/>
              <a:chExt cx="771" cy="538"/>
            </a:xfrm>
          </p:grpSpPr>
          <p:grpSp>
            <p:nvGrpSpPr>
              <p:cNvPr id="30733" name="Group 21"/>
              <p:cNvGrpSpPr>
                <a:grpSpLocks/>
              </p:cNvGrpSpPr>
              <p:nvPr/>
            </p:nvGrpSpPr>
            <p:grpSpPr bwMode="auto">
              <a:xfrm>
                <a:off x="1532" y="2750"/>
                <a:ext cx="577" cy="538"/>
                <a:chOff x="1532" y="2750"/>
                <a:chExt cx="577" cy="538"/>
              </a:xfrm>
            </p:grpSpPr>
            <p:sp>
              <p:nvSpPr>
                <p:cNvPr id="3073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532" y="2750"/>
                  <a:ext cx="577" cy="5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/>
                    <a:t>  12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GB"/>
                    <a:t>8000</a:t>
                  </a:r>
                </a:p>
              </p:txBody>
            </p:sp>
            <p:sp>
              <p:nvSpPr>
                <p:cNvPr id="30736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635" y="3021"/>
                  <a:ext cx="290" cy="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0734" name="Text Box 24"/>
              <p:cNvSpPr txBox="1">
                <a:spLocks noChangeArrowheads="1"/>
              </p:cNvSpPr>
              <p:nvPr/>
            </p:nvSpPr>
            <p:spPr bwMode="auto">
              <a:xfrm>
                <a:off x="1338" y="2932"/>
                <a:ext cx="27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=</a:t>
                </a:r>
              </a:p>
            </p:txBody>
          </p:sp>
        </p:grpSp>
        <p:sp>
          <p:nvSpPr>
            <p:cNvPr id="30731" name="AutoShape 25"/>
            <p:cNvSpPr>
              <a:spLocks noChangeArrowheads="1"/>
            </p:cNvSpPr>
            <p:nvPr/>
          </p:nvSpPr>
          <p:spPr bwMode="auto">
            <a:xfrm>
              <a:off x="2971" y="2704"/>
              <a:ext cx="544" cy="545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32" name="Text Box 26"/>
            <p:cNvSpPr txBox="1">
              <a:spLocks noChangeArrowheads="1"/>
            </p:cNvSpPr>
            <p:nvPr/>
          </p:nvSpPr>
          <p:spPr bwMode="auto">
            <a:xfrm>
              <a:off x="3651" y="2886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x 5000</a:t>
              </a:r>
            </a:p>
          </p:txBody>
        </p:sp>
      </p:grp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4427538" y="5445125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7.5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/>
      <p:bldP spid="27667" grpId="0"/>
      <p:bldP spid="2767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~AUT00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476250"/>
            <a:ext cx="446405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395288" y="549275"/>
            <a:ext cx="36718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(b) Two further resistors and a variable resistor are added to the circuit as shown. 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Show by calculation that there is no current in the 10 k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 resistor.</a:t>
            </a:r>
            <a:r>
              <a:rPr lang="en-GB" sz="2400"/>
              <a:t> 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50825" y="2871788"/>
            <a:ext cx="7272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If there is no current in the 10k</a:t>
            </a:r>
            <a:r>
              <a:rPr lang="el-GR">
                <a:cs typeface="Arial" charset="0"/>
              </a:rPr>
              <a:t>Ω</a:t>
            </a:r>
            <a:r>
              <a:rPr lang="en-GB">
                <a:cs typeface="Arial" charset="0"/>
              </a:rPr>
              <a:t> resistor then the p.d. across it is 0V, i.e. potential at X = potential at Y</a:t>
            </a:r>
            <a:endParaRPr lang="el-GR">
              <a:cs typeface="Arial" charset="0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611188" y="3644900"/>
            <a:ext cx="2520950" cy="1590675"/>
            <a:chOff x="385" y="2478"/>
            <a:chExt cx="1588" cy="1002"/>
          </a:xfrm>
        </p:grpSpPr>
        <p:sp>
          <p:nvSpPr>
            <p:cNvPr id="31772" name="Text Box 7"/>
            <p:cNvSpPr txBox="1">
              <a:spLocks noChangeArrowheads="1"/>
            </p:cNvSpPr>
            <p:nvPr/>
          </p:nvSpPr>
          <p:spPr bwMode="auto">
            <a:xfrm>
              <a:off x="930" y="2478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X</a:t>
              </a:r>
            </a:p>
          </p:txBody>
        </p:sp>
        <p:sp>
          <p:nvSpPr>
            <p:cNvPr id="31773" name="Text Box 9"/>
            <p:cNvSpPr txBox="1">
              <a:spLocks noChangeArrowheads="1"/>
            </p:cNvSpPr>
            <p:nvPr/>
          </p:nvSpPr>
          <p:spPr bwMode="auto">
            <a:xfrm>
              <a:off x="385" y="2750"/>
              <a:ext cx="1588" cy="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Potential at X = p.d. across R</a:t>
              </a:r>
              <a:r>
                <a:rPr lang="en-GB" baseline="-25000"/>
                <a:t>2</a:t>
              </a:r>
              <a:endParaRPr lang="en-GB"/>
            </a:p>
            <a:p>
              <a:pPr>
                <a:spcBef>
                  <a:spcPct val="50000"/>
                </a:spcBef>
              </a:pPr>
              <a:r>
                <a:rPr lang="en-GB"/>
                <a:t>= 7.5 V (see (a))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067175" y="3644900"/>
            <a:ext cx="3600450" cy="828675"/>
            <a:chOff x="2562" y="2478"/>
            <a:chExt cx="2268" cy="522"/>
          </a:xfrm>
        </p:grpSpPr>
        <p:sp>
          <p:nvSpPr>
            <p:cNvPr id="31770" name="Text Box 8"/>
            <p:cNvSpPr txBox="1">
              <a:spLocks noChangeArrowheads="1"/>
            </p:cNvSpPr>
            <p:nvPr/>
          </p:nvSpPr>
          <p:spPr bwMode="auto">
            <a:xfrm>
              <a:off x="3243" y="2478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Y</a:t>
              </a:r>
            </a:p>
          </p:txBody>
        </p:sp>
        <p:sp>
          <p:nvSpPr>
            <p:cNvPr id="31771" name="Text Box 11"/>
            <p:cNvSpPr txBox="1">
              <a:spLocks noChangeArrowheads="1"/>
            </p:cNvSpPr>
            <p:nvPr/>
          </p:nvSpPr>
          <p:spPr bwMode="auto">
            <a:xfrm>
              <a:off x="2562" y="2750"/>
              <a:ext cx="22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R</a:t>
              </a:r>
              <a:r>
                <a:rPr lang="en-GB" baseline="-25000"/>
                <a:t>T</a:t>
              </a:r>
              <a:r>
                <a:rPr lang="en-GB"/>
                <a:t> = 22.5k + 37.5k = 60k</a:t>
              </a:r>
              <a:r>
                <a:rPr lang="el-GR">
                  <a:cs typeface="Arial" charset="0"/>
                </a:rPr>
                <a:t>Ω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140200" y="4435475"/>
            <a:ext cx="1368425" cy="1220788"/>
            <a:chOff x="3787" y="1073"/>
            <a:chExt cx="862" cy="769"/>
          </a:xfrm>
        </p:grpSpPr>
        <p:sp>
          <p:nvSpPr>
            <p:cNvPr id="31767" name="Text Box 13"/>
            <p:cNvSpPr txBox="1">
              <a:spLocks noChangeArrowheads="1"/>
            </p:cNvSpPr>
            <p:nvPr/>
          </p:nvSpPr>
          <p:spPr bwMode="auto">
            <a:xfrm>
              <a:off x="3787" y="1209"/>
              <a:ext cx="590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I    =</a:t>
              </a:r>
              <a:r>
                <a:rPr lang="en-GB" sz="2400"/>
                <a:t> </a:t>
              </a:r>
            </a:p>
            <a:p>
              <a:pPr>
                <a:spcBef>
                  <a:spcPct val="50000"/>
                </a:spcBef>
              </a:pPr>
              <a:endParaRPr lang="en-GB" sz="2400"/>
            </a:p>
          </p:txBody>
        </p:sp>
        <p:sp>
          <p:nvSpPr>
            <p:cNvPr id="31768" name="Text Box 14"/>
            <p:cNvSpPr txBox="1">
              <a:spLocks noChangeArrowheads="1"/>
            </p:cNvSpPr>
            <p:nvPr/>
          </p:nvSpPr>
          <p:spPr bwMode="auto">
            <a:xfrm>
              <a:off x="4287" y="1073"/>
              <a:ext cx="362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V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R</a:t>
              </a:r>
            </a:p>
          </p:txBody>
        </p:sp>
        <p:sp>
          <p:nvSpPr>
            <p:cNvPr id="31769" name="Line 15"/>
            <p:cNvSpPr>
              <a:spLocks noChangeShapeType="1"/>
            </p:cNvSpPr>
            <p:nvPr/>
          </p:nvSpPr>
          <p:spPr bwMode="auto">
            <a:xfrm flipV="1">
              <a:off x="4287" y="1344"/>
              <a:ext cx="27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724525" y="4435475"/>
            <a:ext cx="1223963" cy="854075"/>
            <a:chOff x="1338" y="2750"/>
            <a:chExt cx="771" cy="538"/>
          </a:xfrm>
        </p:grpSpPr>
        <p:grpSp>
          <p:nvGrpSpPr>
            <p:cNvPr id="31763" name="Group 17"/>
            <p:cNvGrpSpPr>
              <a:grpSpLocks/>
            </p:cNvGrpSpPr>
            <p:nvPr/>
          </p:nvGrpSpPr>
          <p:grpSpPr bwMode="auto">
            <a:xfrm>
              <a:off x="1532" y="2750"/>
              <a:ext cx="577" cy="538"/>
              <a:chOff x="1532" y="2750"/>
              <a:chExt cx="577" cy="538"/>
            </a:xfrm>
          </p:grpSpPr>
          <p:sp>
            <p:nvSpPr>
              <p:cNvPr id="31765" name="Text Box 18"/>
              <p:cNvSpPr txBox="1">
                <a:spLocks noChangeArrowheads="1"/>
              </p:cNvSpPr>
              <p:nvPr/>
            </p:nvSpPr>
            <p:spPr bwMode="auto">
              <a:xfrm>
                <a:off x="1532" y="2750"/>
                <a:ext cx="577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  12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 60k</a:t>
                </a:r>
              </a:p>
            </p:txBody>
          </p:sp>
          <p:sp>
            <p:nvSpPr>
              <p:cNvPr id="31766" name="Line 19"/>
              <p:cNvSpPr>
                <a:spLocks noChangeShapeType="1"/>
              </p:cNvSpPr>
              <p:nvPr/>
            </p:nvSpPr>
            <p:spPr bwMode="auto">
              <a:xfrm flipV="1">
                <a:off x="1635" y="3021"/>
                <a:ext cx="290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1764" name="Text Box 20"/>
            <p:cNvSpPr txBox="1">
              <a:spLocks noChangeArrowheads="1"/>
            </p:cNvSpPr>
            <p:nvPr/>
          </p:nvSpPr>
          <p:spPr bwMode="auto">
            <a:xfrm>
              <a:off x="1338" y="2932"/>
              <a:ext cx="2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</p:grp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4140200" y="5373688"/>
            <a:ext cx="403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Y</a:t>
            </a:r>
            <a:r>
              <a:rPr lang="en-GB"/>
              <a:t> = p.d. across R</a:t>
            </a:r>
            <a:r>
              <a:rPr lang="en-GB" baseline="-25000"/>
              <a:t>4</a:t>
            </a:r>
            <a:endParaRPr lang="en-GB"/>
          </a:p>
        </p:txBody>
      </p: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4572000" y="5743575"/>
            <a:ext cx="2952750" cy="854075"/>
            <a:chOff x="2880" y="3618"/>
            <a:chExt cx="1860" cy="538"/>
          </a:xfrm>
        </p:grpSpPr>
        <p:grpSp>
          <p:nvGrpSpPr>
            <p:cNvPr id="31757" name="Group 29"/>
            <p:cNvGrpSpPr>
              <a:grpSpLocks/>
            </p:cNvGrpSpPr>
            <p:nvPr/>
          </p:nvGrpSpPr>
          <p:grpSpPr bwMode="auto">
            <a:xfrm>
              <a:off x="2880" y="3618"/>
              <a:ext cx="771" cy="538"/>
              <a:chOff x="1338" y="2750"/>
              <a:chExt cx="771" cy="538"/>
            </a:xfrm>
          </p:grpSpPr>
          <p:grpSp>
            <p:nvGrpSpPr>
              <p:cNvPr id="31759" name="Group 30"/>
              <p:cNvGrpSpPr>
                <a:grpSpLocks/>
              </p:cNvGrpSpPr>
              <p:nvPr/>
            </p:nvGrpSpPr>
            <p:grpSpPr bwMode="auto">
              <a:xfrm>
                <a:off x="1532" y="2750"/>
                <a:ext cx="577" cy="538"/>
                <a:chOff x="1532" y="2750"/>
                <a:chExt cx="577" cy="538"/>
              </a:xfrm>
            </p:grpSpPr>
            <p:sp>
              <p:nvSpPr>
                <p:cNvPr id="3176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532" y="2750"/>
                  <a:ext cx="577" cy="5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/>
                    <a:t>  12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GB"/>
                    <a:t> 60k</a:t>
                  </a:r>
                </a:p>
              </p:txBody>
            </p:sp>
            <p:sp>
              <p:nvSpPr>
                <p:cNvPr id="31762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1635" y="3021"/>
                  <a:ext cx="290" cy="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1760" name="Text Box 33"/>
              <p:cNvSpPr txBox="1">
                <a:spLocks noChangeArrowheads="1"/>
              </p:cNvSpPr>
              <p:nvPr/>
            </p:nvSpPr>
            <p:spPr bwMode="auto">
              <a:xfrm>
                <a:off x="1338" y="2932"/>
                <a:ext cx="27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=</a:t>
                </a:r>
              </a:p>
            </p:txBody>
          </p:sp>
        </p:grpSp>
        <p:sp>
          <p:nvSpPr>
            <p:cNvPr id="31758" name="Text Box 34"/>
            <p:cNvSpPr txBox="1">
              <a:spLocks noChangeArrowheads="1"/>
            </p:cNvSpPr>
            <p:nvPr/>
          </p:nvSpPr>
          <p:spPr bwMode="auto">
            <a:xfrm>
              <a:off x="3560" y="3770"/>
              <a:ext cx="11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x 37.5k</a:t>
              </a:r>
            </a:p>
          </p:txBody>
        </p:sp>
      </p:grp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6804025" y="5984875"/>
            <a:ext cx="1798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7.5 V</a:t>
            </a:r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323850" y="5599113"/>
            <a:ext cx="36004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Þ"/>
            </a:pPr>
            <a:r>
              <a:rPr lang="en-GB">
                <a:solidFill>
                  <a:srgbClr val="CC0000"/>
                </a:solidFill>
                <a:sym typeface="Symbol" pitchFamily="18" charset="2"/>
              </a:rPr>
              <a:t>  p.d. between X and Y 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GB">
                <a:solidFill>
                  <a:srgbClr val="CC0000"/>
                </a:solidFill>
                <a:sym typeface="Symbol" pitchFamily="18" charset="2"/>
              </a:rPr>
              <a:t>         = 7.5 – 7.5  =  0V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  <p:bldP spid="28696" grpId="0"/>
      <p:bldP spid="28708" grpId="0"/>
      <p:bldP spid="2870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GB">
                <a:solidFill>
                  <a:schemeClr val="accent2"/>
                </a:solidFill>
                <a:latin typeface="Arial" charset="0"/>
              </a:rPr>
              <a:t>Wheatstone Bridges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820896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 dirty="0">
                <a:solidFill>
                  <a:schemeClr val="accent2"/>
                </a:solidFill>
              </a:rPr>
              <a:t>3.2.4 Wheatstone Bridge Circuit </a:t>
            </a:r>
          </a:p>
          <a:p>
            <a:endParaRPr lang="en-GB" dirty="0">
              <a:solidFill>
                <a:schemeClr val="accent2"/>
              </a:solidFill>
            </a:endParaRPr>
          </a:p>
          <a:p>
            <a:r>
              <a:rPr lang="en-GB" dirty="0">
                <a:solidFill>
                  <a:schemeClr val="accent2"/>
                </a:solidFill>
              </a:rPr>
              <a:t>A Wheatstone bridge has four resistors arranged in two parallel branches, each of two resistors. </a:t>
            </a:r>
          </a:p>
          <a:p>
            <a:r>
              <a:rPr lang="en-GB" dirty="0">
                <a:solidFill>
                  <a:schemeClr val="accent2"/>
                </a:solidFill>
              </a:rPr>
              <a:t>The Wheatstone bridge is used</a:t>
            </a:r>
          </a:p>
          <a:p>
            <a:endParaRPr lang="en-GB" dirty="0">
              <a:solidFill>
                <a:schemeClr val="accent2"/>
              </a:solidFill>
            </a:endParaRPr>
          </a:p>
          <a:p>
            <a:r>
              <a:rPr lang="en-GB" dirty="0">
                <a:solidFill>
                  <a:schemeClr val="accent2"/>
                </a:solidFill>
              </a:rPr>
              <a:t> (</a:t>
            </a:r>
            <a:r>
              <a:rPr lang="en-GB" dirty="0" err="1">
                <a:solidFill>
                  <a:schemeClr val="accent2"/>
                </a:solidFill>
              </a:rPr>
              <a:t>i</a:t>
            </a:r>
            <a:r>
              <a:rPr lang="en-GB" dirty="0">
                <a:solidFill>
                  <a:schemeClr val="accent2"/>
                </a:solidFill>
              </a:rPr>
              <a:t>) to find the values of unknown resistors.  </a:t>
            </a:r>
          </a:p>
          <a:p>
            <a:endParaRPr lang="en-GB" dirty="0">
              <a:solidFill>
                <a:schemeClr val="accent2"/>
              </a:solidFill>
            </a:endParaRPr>
          </a:p>
          <a:p>
            <a:r>
              <a:rPr lang="en-GB" dirty="0">
                <a:solidFill>
                  <a:schemeClr val="accent2"/>
                </a:solidFill>
              </a:rPr>
              <a:t>A voltmeter is connected between the mid points of the pairs of resistors in each branch.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395288" y="5661025"/>
            <a:ext cx="8351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 When the reading on the voltmeter is 0 volts, there is no potential difference between X and Y and the bridge is said to be balanced.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1474788" y="3716338"/>
            <a:ext cx="6121400" cy="1735137"/>
            <a:chOff x="929" y="2341"/>
            <a:chExt cx="3856" cy="1093"/>
          </a:xfrm>
        </p:grpSpPr>
        <p:sp>
          <p:nvSpPr>
            <p:cNvPr id="86021" name="Rectangle 6"/>
            <p:cNvSpPr>
              <a:spLocks noChangeArrowheads="1"/>
            </p:cNvSpPr>
            <p:nvPr/>
          </p:nvSpPr>
          <p:spPr bwMode="auto">
            <a:xfrm>
              <a:off x="1383" y="2704"/>
              <a:ext cx="499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022" name="Rectangle 7"/>
            <p:cNvSpPr>
              <a:spLocks noChangeArrowheads="1"/>
            </p:cNvSpPr>
            <p:nvPr/>
          </p:nvSpPr>
          <p:spPr bwMode="auto">
            <a:xfrm>
              <a:off x="3651" y="2704"/>
              <a:ext cx="499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023" name="Rectangle 8"/>
            <p:cNvSpPr>
              <a:spLocks noChangeArrowheads="1"/>
            </p:cNvSpPr>
            <p:nvPr/>
          </p:nvSpPr>
          <p:spPr bwMode="auto">
            <a:xfrm>
              <a:off x="3651" y="3113"/>
              <a:ext cx="499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024" name="Rectangle 9"/>
            <p:cNvSpPr>
              <a:spLocks noChangeArrowheads="1"/>
            </p:cNvSpPr>
            <p:nvPr/>
          </p:nvSpPr>
          <p:spPr bwMode="auto">
            <a:xfrm>
              <a:off x="1383" y="3112"/>
              <a:ext cx="499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2518" y="2836"/>
              <a:ext cx="226" cy="231"/>
              <a:chOff x="2064" y="2659"/>
              <a:chExt cx="226" cy="231"/>
            </a:xfrm>
          </p:grpSpPr>
          <p:sp>
            <p:nvSpPr>
              <p:cNvPr id="86044" name="Oval 10"/>
              <p:cNvSpPr>
                <a:spLocks noChangeArrowheads="1"/>
              </p:cNvSpPr>
              <p:nvPr/>
            </p:nvSpPr>
            <p:spPr bwMode="auto">
              <a:xfrm>
                <a:off x="2064" y="2659"/>
                <a:ext cx="226" cy="22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6045" name="Text Box 11"/>
              <p:cNvSpPr txBox="1">
                <a:spLocks noChangeArrowheads="1"/>
              </p:cNvSpPr>
              <p:nvPr/>
            </p:nvSpPr>
            <p:spPr bwMode="auto">
              <a:xfrm>
                <a:off x="2064" y="2659"/>
                <a:ext cx="22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 dirty="0"/>
                  <a:t>V</a:t>
                </a:r>
              </a:p>
            </p:txBody>
          </p:sp>
        </p:grpSp>
        <p:sp>
          <p:nvSpPr>
            <p:cNvPr id="86026" name="Line 13"/>
            <p:cNvSpPr>
              <a:spLocks noChangeShapeType="1"/>
            </p:cNvSpPr>
            <p:nvPr/>
          </p:nvSpPr>
          <p:spPr bwMode="auto">
            <a:xfrm>
              <a:off x="1882" y="2750"/>
              <a:ext cx="17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6027" name="Line 14"/>
            <p:cNvSpPr>
              <a:spLocks noChangeShapeType="1"/>
            </p:cNvSpPr>
            <p:nvPr/>
          </p:nvSpPr>
          <p:spPr bwMode="auto">
            <a:xfrm>
              <a:off x="1882" y="3203"/>
              <a:ext cx="17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6028" name="Line 15"/>
            <p:cNvSpPr>
              <a:spLocks noChangeShapeType="1"/>
            </p:cNvSpPr>
            <p:nvPr/>
          </p:nvSpPr>
          <p:spPr bwMode="auto">
            <a:xfrm>
              <a:off x="4150" y="3203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6029" name="Line 16"/>
            <p:cNvSpPr>
              <a:spLocks noChangeShapeType="1"/>
            </p:cNvSpPr>
            <p:nvPr/>
          </p:nvSpPr>
          <p:spPr bwMode="auto">
            <a:xfrm>
              <a:off x="4150" y="2750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6030" name="Line 17"/>
            <p:cNvSpPr>
              <a:spLocks noChangeShapeType="1"/>
            </p:cNvSpPr>
            <p:nvPr/>
          </p:nvSpPr>
          <p:spPr bwMode="auto">
            <a:xfrm flipH="1">
              <a:off x="929" y="27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6031" name="Line 18"/>
            <p:cNvSpPr>
              <a:spLocks noChangeShapeType="1"/>
            </p:cNvSpPr>
            <p:nvPr/>
          </p:nvSpPr>
          <p:spPr bwMode="auto">
            <a:xfrm flipH="1">
              <a:off x="929" y="3203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6032" name="Line 19"/>
            <p:cNvSpPr>
              <a:spLocks noChangeShapeType="1"/>
            </p:cNvSpPr>
            <p:nvPr/>
          </p:nvSpPr>
          <p:spPr bwMode="auto">
            <a:xfrm flipV="1">
              <a:off x="929" y="2341"/>
              <a:ext cx="0" cy="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6033" name="Line 20"/>
            <p:cNvSpPr>
              <a:spLocks noChangeShapeType="1"/>
            </p:cNvSpPr>
            <p:nvPr/>
          </p:nvSpPr>
          <p:spPr bwMode="auto">
            <a:xfrm flipV="1">
              <a:off x="4785" y="2341"/>
              <a:ext cx="0" cy="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6034" name="Line 21"/>
            <p:cNvSpPr>
              <a:spLocks noChangeShapeType="1"/>
            </p:cNvSpPr>
            <p:nvPr/>
          </p:nvSpPr>
          <p:spPr bwMode="auto">
            <a:xfrm>
              <a:off x="929" y="2341"/>
              <a:ext cx="1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6035" name="Line 22"/>
            <p:cNvSpPr>
              <a:spLocks noChangeShapeType="1"/>
            </p:cNvSpPr>
            <p:nvPr/>
          </p:nvSpPr>
          <p:spPr bwMode="auto">
            <a:xfrm flipH="1">
              <a:off x="3016" y="2341"/>
              <a:ext cx="17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6036" name="Line 23"/>
            <p:cNvSpPr>
              <a:spLocks noChangeShapeType="1"/>
            </p:cNvSpPr>
            <p:nvPr/>
          </p:nvSpPr>
          <p:spPr bwMode="auto">
            <a:xfrm flipV="1">
              <a:off x="2653" y="2750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6037" name="Line 24"/>
            <p:cNvSpPr>
              <a:spLocks noChangeShapeType="1"/>
            </p:cNvSpPr>
            <p:nvPr/>
          </p:nvSpPr>
          <p:spPr bwMode="auto">
            <a:xfrm>
              <a:off x="2653" y="306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6038" name="Text Box 26"/>
            <p:cNvSpPr txBox="1">
              <a:spLocks noChangeArrowheads="1"/>
            </p:cNvSpPr>
            <p:nvPr/>
          </p:nvSpPr>
          <p:spPr bwMode="auto">
            <a:xfrm>
              <a:off x="1520" y="2478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  <a:r>
                <a:rPr lang="en-GB" sz="1800" baseline="-25000"/>
                <a:t>1</a:t>
              </a:r>
              <a:endParaRPr lang="el-GR" sz="1800">
                <a:cs typeface="Arial" charset="0"/>
              </a:endParaRPr>
            </a:p>
          </p:txBody>
        </p:sp>
        <p:sp>
          <p:nvSpPr>
            <p:cNvPr id="86039" name="Text Box 27"/>
            <p:cNvSpPr txBox="1">
              <a:spLocks noChangeArrowheads="1"/>
            </p:cNvSpPr>
            <p:nvPr/>
          </p:nvSpPr>
          <p:spPr bwMode="auto">
            <a:xfrm>
              <a:off x="3742" y="2478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  <a:r>
                <a:rPr lang="en-GB" sz="1800" baseline="-25000"/>
                <a:t>3</a:t>
              </a:r>
              <a:endParaRPr lang="el-GR" sz="1800">
                <a:cs typeface="Arial" charset="0"/>
              </a:endParaRPr>
            </a:p>
          </p:txBody>
        </p:sp>
        <p:sp>
          <p:nvSpPr>
            <p:cNvPr id="86040" name="Text Box 28"/>
            <p:cNvSpPr txBox="1">
              <a:spLocks noChangeArrowheads="1"/>
            </p:cNvSpPr>
            <p:nvPr/>
          </p:nvSpPr>
          <p:spPr bwMode="auto">
            <a:xfrm>
              <a:off x="1520" y="2882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  <a:r>
                <a:rPr lang="en-GB" sz="1800" baseline="-25000"/>
                <a:t>2</a:t>
              </a:r>
              <a:endParaRPr lang="el-GR" sz="1800">
                <a:cs typeface="Arial" charset="0"/>
              </a:endParaRPr>
            </a:p>
          </p:txBody>
        </p:sp>
        <p:sp>
          <p:nvSpPr>
            <p:cNvPr id="86041" name="Text Box 29"/>
            <p:cNvSpPr txBox="1">
              <a:spLocks noChangeArrowheads="1"/>
            </p:cNvSpPr>
            <p:nvPr/>
          </p:nvSpPr>
          <p:spPr bwMode="auto">
            <a:xfrm>
              <a:off x="3742" y="2886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  <a:r>
                <a:rPr lang="en-GB" sz="1800" baseline="-25000"/>
                <a:t>4</a:t>
              </a:r>
              <a:endParaRPr lang="el-GR" sz="1800">
                <a:cs typeface="Arial" charset="0"/>
              </a:endParaRPr>
            </a:p>
          </p:txBody>
        </p:sp>
        <p:sp>
          <p:nvSpPr>
            <p:cNvPr id="86042" name="Text Box 30"/>
            <p:cNvSpPr txBox="1">
              <a:spLocks noChangeArrowheads="1"/>
            </p:cNvSpPr>
            <p:nvPr/>
          </p:nvSpPr>
          <p:spPr bwMode="auto">
            <a:xfrm>
              <a:off x="2517" y="2523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X</a:t>
              </a:r>
            </a:p>
          </p:txBody>
        </p:sp>
        <p:sp>
          <p:nvSpPr>
            <p:cNvPr id="86043" name="Text Box 31"/>
            <p:cNvSpPr txBox="1">
              <a:spLocks noChangeArrowheads="1"/>
            </p:cNvSpPr>
            <p:nvPr/>
          </p:nvSpPr>
          <p:spPr bwMode="auto">
            <a:xfrm>
              <a:off x="2517" y="3203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5976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(ii) or as an input circuit in electronics. 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574800" y="1916113"/>
            <a:ext cx="5373688" cy="3889375"/>
            <a:chOff x="992" y="1207"/>
            <a:chExt cx="3385" cy="2450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1474" y="1888"/>
              <a:ext cx="1134" cy="1133"/>
              <a:chOff x="1474" y="1888"/>
              <a:chExt cx="1134" cy="1133"/>
            </a:xfrm>
          </p:grpSpPr>
          <p:sp>
            <p:nvSpPr>
              <p:cNvPr id="87066" name="Rectangle 6"/>
              <p:cNvSpPr>
                <a:spLocks noChangeArrowheads="1"/>
              </p:cNvSpPr>
              <p:nvPr/>
            </p:nvSpPr>
            <p:spPr bwMode="auto">
              <a:xfrm rot="2700000">
                <a:off x="2109" y="2115"/>
                <a:ext cx="408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7067" name="Rectangle 7"/>
              <p:cNvSpPr>
                <a:spLocks noChangeArrowheads="1"/>
              </p:cNvSpPr>
              <p:nvPr/>
            </p:nvSpPr>
            <p:spPr bwMode="auto">
              <a:xfrm rot="-2700000">
                <a:off x="1565" y="2115"/>
                <a:ext cx="408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7068" name="Rectangle 8"/>
              <p:cNvSpPr>
                <a:spLocks noChangeArrowheads="1"/>
              </p:cNvSpPr>
              <p:nvPr/>
            </p:nvSpPr>
            <p:spPr bwMode="auto">
              <a:xfrm rot="-8100000">
                <a:off x="1565" y="2658"/>
                <a:ext cx="408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7069" name="Rectangle 9"/>
              <p:cNvSpPr>
                <a:spLocks noChangeArrowheads="1"/>
              </p:cNvSpPr>
              <p:nvPr/>
            </p:nvSpPr>
            <p:spPr bwMode="auto">
              <a:xfrm rot="8100000">
                <a:off x="2109" y="2659"/>
                <a:ext cx="408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7070" name="Line 11"/>
              <p:cNvSpPr>
                <a:spLocks noChangeShapeType="1"/>
              </p:cNvSpPr>
              <p:nvPr/>
            </p:nvSpPr>
            <p:spPr bwMode="auto">
              <a:xfrm rot="2700000">
                <a:off x="1474" y="2523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71" name="Line 12"/>
              <p:cNvSpPr>
                <a:spLocks noChangeShapeType="1"/>
              </p:cNvSpPr>
              <p:nvPr/>
            </p:nvSpPr>
            <p:spPr bwMode="auto">
              <a:xfrm rot="2700000">
                <a:off x="2017" y="1979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72" name="Line 13"/>
              <p:cNvSpPr>
                <a:spLocks noChangeShapeType="1"/>
              </p:cNvSpPr>
              <p:nvPr/>
            </p:nvSpPr>
            <p:spPr bwMode="auto">
              <a:xfrm rot="2700000">
                <a:off x="2426" y="2388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73" name="Line 14"/>
              <p:cNvSpPr>
                <a:spLocks noChangeShapeType="1"/>
              </p:cNvSpPr>
              <p:nvPr/>
            </p:nvSpPr>
            <p:spPr bwMode="auto">
              <a:xfrm rot="2700000">
                <a:off x="1882" y="2930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74" name="Line 15"/>
              <p:cNvSpPr>
                <a:spLocks noChangeShapeType="1"/>
              </p:cNvSpPr>
              <p:nvPr/>
            </p:nvSpPr>
            <p:spPr bwMode="auto">
              <a:xfrm rot="-2700000">
                <a:off x="1474" y="2388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75" name="Line 16"/>
              <p:cNvSpPr>
                <a:spLocks noChangeShapeType="1"/>
              </p:cNvSpPr>
              <p:nvPr/>
            </p:nvSpPr>
            <p:spPr bwMode="auto">
              <a:xfrm rot="-2700000">
                <a:off x="1882" y="1979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76" name="Line 17"/>
              <p:cNvSpPr>
                <a:spLocks noChangeShapeType="1"/>
              </p:cNvSpPr>
              <p:nvPr/>
            </p:nvSpPr>
            <p:spPr bwMode="auto">
              <a:xfrm rot="-2700000">
                <a:off x="2426" y="2523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77" name="Line 18"/>
              <p:cNvSpPr>
                <a:spLocks noChangeShapeType="1"/>
              </p:cNvSpPr>
              <p:nvPr/>
            </p:nvSpPr>
            <p:spPr bwMode="auto">
              <a:xfrm rot="-2700000">
                <a:off x="2018" y="2931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7045" name="Line 20"/>
            <p:cNvSpPr>
              <a:spLocks noChangeShapeType="1"/>
            </p:cNvSpPr>
            <p:nvPr/>
          </p:nvSpPr>
          <p:spPr bwMode="auto">
            <a:xfrm flipV="1">
              <a:off x="2036" y="1335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046" name="Line 21"/>
            <p:cNvSpPr>
              <a:spLocks noChangeShapeType="1"/>
            </p:cNvSpPr>
            <p:nvPr/>
          </p:nvSpPr>
          <p:spPr bwMode="auto">
            <a:xfrm>
              <a:off x="2037" y="2988"/>
              <a:ext cx="0" cy="5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047" name="Line 22"/>
            <p:cNvSpPr>
              <a:spLocks noChangeShapeType="1"/>
            </p:cNvSpPr>
            <p:nvPr/>
          </p:nvSpPr>
          <p:spPr bwMode="auto">
            <a:xfrm>
              <a:off x="2572" y="2460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048" name="Line 23"/>
            <p:cNvSpPr>
              <a:spLocks noChangeShapeType="1"/>
            </p:cNvSpPr>
            <p:nvPr/>
          </p:nvSpPr>
          <p:spPr bwMode="auto">
            <a:xfrm>
              <a:off x="2699" y="2840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049" name="Line 24"/>
            <p:cNvSpPr>
              <a:spLocks noChangeShapeType="1"/>
            </p:cNvSpPr>
            <p:nvPr/>
          </p:nvSpPr>
          <p:spPr bwMode="auto">
            <a:xfrm>
              <a:off x="2699" y="2840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050" name="Line 25"/>
            <p:cNvSpPr>
              <a:spLocks noChangeShapeType="1"/>
            </p:cNvSpPr>
            <p:nvPr/>
          </p:nvSpPr>
          <p:spPr bwMode="auto">
            <a:xfrm flipH="1">
              <a:off x="2109" y="3294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051" name="Line 26"/>
            <p:cNvSpPr>
              <a:spLocks noChangeShapeType="1"/>
            </p:cNvSpPr>
            <p:nvPr/>
          </p:nvSpPr>
          <p:spPr bwMode="auto">
            <a:xfrm>
              <a:off x="2038" y="3566"/>
              <a:ext cx="18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052" name="Line 27"/>
            <p:cNvSpPr>
              <a:spLocks noChangeShapeType="1"/>
            </p:cNvSpPr>
            <p:nvPr/>
          </p:nvSpPr>
          <p:spPr bwMode="auto">
            <a:xfrm>
              <a:off x="2033" y="1344"/>
              <a:ext cx="19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053" name="Line 28"/>
            <p:cNvSpPr>
              <a:spLocks noChangeShapeType="1"/>
            </p:cNvSpPr>
            <p:nvPr/>
          </p:nvSpPr>
          <p:spPr bwMode="auto">
            <a:xfrm flipH="1">
              <a:off x="992" y="2450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054" name="Line 29"/>
            <p:cNvSpPr>
              <a:spLocks noChangeShapeType="1"/>
            </p:cNvSpPr>
            <p:nvPr/>
          </p:nvSpPr>
          <p:spPr bwMode="auto">
            <a:xfrm>
              <a:off x="992" y="2456"/>
              <a:ext cx="0" cy="8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055" name="Line 30"/>
            <p:cNvSpPr>
              <a:spLocks noChangeShapeType="1"/>
            </p:cNvSpPr>
            <p:nvPr/>
          </p:nvSpPr>
          <p:spPr bwMode="auto">
            <a:xfrm>
              <a:off x="993" y="3291"/>
              <a:ext cx="934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056" name="Arc 32"/>
            <p:cNvSpPr>
              <a:spLocks/>
            </p:cNvSpPr>
            <p:nvPr/>
          </p:nvSpPr>
          <p:spPr bwMode="auto">
            <a:xfrm>
              <a:off x="1927" y="3203"/>
              <a:ext cx="182" cy="91"/>
            </a:xfrm>
            <a:custGeom>
              <a:avLst/>
              <a:gdLst>
                <a:gd name="T0" fmla="*/ 0 w 43191"/>
                <a:gd name="T1" fmla="*/ 0 h 21600"/>
                <a:gd name="T2" fmla="*/ 0 w 43191"/>
                <a:gd name="T3" fmla="*/ 0 h 21600"/>
                <a:gd name="T4" fmla="*/ 0 w 43191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91"/>
                <a:gd name="T10" fmla="*/ 0 h 21600"/>
                <a:gd name="T11" fmla="*/ 43191 w 4319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1" h="21600" fill="none" extrusionOk="0">
                  <a:moveTo>
                    <a:pt x="0" y="20967"/>
                  </a:moveTo>
                  <a:cubicBezTo>
                    <a:pt x="342" y="9289"/>
                    <a:pt x="9908" y="-1"/>
                    <a:pt x="21591" y="0"/>
                  </a:cubicBezTo>
                  <a:cubicBezTo>
                    <a:pt x="33520" y="0"/>
                    <a:pt x="43191" y="9670"/>
                    <a:pt x="43191" y="21600"/>
                  </a:cubicBezTo>
                </a:path>
                <a:path w="43191" h="21600" stroke="0" extrusionOk="0">
                  <a:moveTo>
                    <a:pt x="0" y="20967"/>
                  </a:moveTo>
                  <a:cubicBezTo>
                    <a:pt x="342" y="9289"/>
                    <a:pt x="9908" y="-1"/>
                    <a:pt x="21591" y="0"/>
                  </a:cubicBezTo>
                  <a:cubicBezTo>
                    <a:pt x="33520" y="0"/>
                    <a:pt x="43191" y="9670"/>
                    <a:pt x="43191" y="21600"/>
                  </a:cubicBezTo>
                  <a:lnTo>
                    <a:pt x="21591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7057" name="Line 33"/>
            <p:cNvSpPr>
              <a:spLocks noChangeShapeType="1"/>
            </p:cNvSpPr>
            <p:nvPr/>
          </p:nvSpPr>
          <p:spPr bwMode="auto">
            <a:xfrm flipV="1">
              <a:off x="2290" y="2478"/>
              <a:ext cx="46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058" name="Text Box 34"/>
            <p:cNvSpPr txBox="1">
              <a:spLocks noChangeArrowheads="1"/>
            </p:cNvSpPr>
            <p:nvPr/>
          </p:nvSpPr>
          <p:spPr bwMode="auto">
            <a:xfrm>
              <a:off x="1247" y="1948"/>
              <a:ext cx="5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2000 </a:t>
              </a:r>
              <a:r>
                <a:rPr lang="el-GR" sz="1600">
                  <a:cs typeface="Arial" charset="0"/>
                </a:rPr>
                <a:t>Ω</a:t>
              </a:r>
            </a:p>
          </p:txBody>
        </p:sp>
        <p:sp>
          <p:nvSpPr>
            <p:cNvPr id="87059" name="Text Box 35"/>
            <p:cNvSpPr txBox="1">
              <a:spLocks noChangeArrowheads="1"/>
            </p:cNvSpPr>
            <p:nvPr/>
          </p:nvSpPr>
          <p:spPr bwMode="auto">
            <a:xfrm>
              <a:off x="2335" y="1948"/>
              <a:ext cx="5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4000 </a:t>
              </a:r>
              <a:r>
                <a:rPr lang="el-GR" sz="1600">
                  <a:cs typeface="Arial" charset="0"/>
                </a:rPr>
                <a:t>Ω</a:t>
              </a:r>
            </a:p>
          </p:txBody>
        </p:sp>
        <p:sp>
          <p:nvSpPr>
            <p:cNvPr id="87060" name="Text Box 36"/>
            <p:cNvSpPr txBox="1">
              <a:spLocks noChangeArrowheads="1"/>
            </p:cNvSpPr>
            <p:nvPr/>
          </p:nvSpPr>
          <p:spPr bwMode="auto">
            <a:xfrm>
              <a:off x="1247" y="2750"/>
              <a:ext cx="5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4000 </a:t>
              </a:r>
              <a:r>
                <a:rPr lang="el-GR" sz="1600">
                  <a:cs typeface="Arial" charset="0"/>
                </a:rPr>
                <a:t>Ω</a:t>
              </a:r>
            </a:p>
          </p:txBody>
        </p:sp>
        <p:sp>
          <p:nvSpPr>
            <p:cNvPr id="87061" name="Text Box 37"/>
            <p:cNvSpPr txBox="1">
              <a:spLocks noChangeArrowheads="1"/>
            </p:cNvSpPr>
            <p:nvPr/>
          </p:nvSpPr>
          <p:spPr bwMode="auto">
            <a:xfrm>
              <a:off x="2335" y="2750"/>
              <a:ext cx="2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R</a:t>
              </a:r>
              <a:endParaRPr lang="el-GR" sz="1600">
                <a:cs typeface="Arial" charset="0"/>
              </a:endParaRPr>
            </a:p>
          </p:txBody>
        </p:sp>
        <p:sp>
          <p:nvSpPr>
            <p:cNvPr id="87062" name="Text Box 39"/>
            <p:cNvSpPr txBox="1">
              <a:spLocks noChangeArrowheads="1"/>
            </p:cNvSpPr>
            <p:nvPr/>
          </p:nvSpPr>
          <p:spPr bwMode="auto">
            <a:xfrm>
              <a:off x="3334" y="2750"/>
              <a:ext cx="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V</a:t>
              </a:r>
              <a:r>
                <a:rPr lang="en-GB" sz="1600" baseline="-25000"/>
                <a:t>2</a:t>
              </a:r>
              <a:endParaRPr lang="el-GR" sz="1600">
                <a:cs typeface="Arial" charset="0"/>
              </a:endParaRPr>
            </a:p>
          </p:txBody>
        </p:sp>
        <p:sp>
          <p:nvSpPr>
            <p:cNvPr id="87063" name="Text Box 40"/>
            <p:cNvSpPr txBox="1">
              <a:spLocks noChangeArrowheads="1"/>
            </p:cNvSpPr>
            <p:nvPr/>
          </p:nvSpPr>
          <p:spPr bwMode="auto">
            <a:xfrm>
              <a:off x="4014" y="1207"/>
              <a:ext cx="36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+ V</a:t>
              </a:r>
              <a:endParaRPr lang="el-GR" sz="1600">
                <a:cs typeface="Arial" charset="0"/>
              </a:endParaRPr>
            </a:p>
          </p:txBody>
        </p:sp>
        <p:sp>
          <p:nvSpPr>
            <p:cNvPr id="87064" name="Text Box 41"/>
            <p:cNvSpPr txBox="1">
              <a:spLocks noChangeArrowheads="1"/>
            </p:cNvSpPr>
            <p:nvPr/>
          </p:nvSpPr>
          <p:spPr bwMode="auto">
            <a:xfrm>
              <a:off x="3878" y="3445"/>
              <a:ext cx="36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0 V</a:t>
              </a:r>
              <a:endParaRPr lang="el-GR" sz="1600">
                <a:cs typeface="Arial" charset="0"/>
              </a:endParaRPr>
            </a:p>
          </p:txBody>
        </p:sp>
        <p:sp>
          <p:nvSpPr>
            <p:cNvPr id="87065" name="Text Box 42"/>
            <p:cNvSpPr txBox="1">
              <a:spLocks noChangeArrowheads="1"/>
            </p:cNvSpPr>
            <p:nvPr/>
          </p:nvSpPr>
          <p:spPr bwMode="auto">
            <a:xfrm>
              <a:off x="3334" y="2341"/>
              <a:ext cx="31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V</a:t>
              </a:r>
              <a:r>
                <a:rPr lang="en-GB" sz="1600" baseline="-25000"/>
                <a:t>1</a:t>
              </a:r>
              <a:endParaRPr lang="el-GR" sz="1600">
                <a:cs typeface="Arial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solidFill>
                  <a:schemeClr val="accent2"/>
                </a:solidFill>
              </a:rPr>
              <a:t>Voltage or potential difference, </a:t>
            </a:r>
            <a:r>
              <a:rPr lang="en-GB">
                <a:solidFill>
                  <a:schemeClr val="accent2"/>
                </a:solidFill>
              </a:rPr>
              <a:t>V, measured in volts (V), is the number of joules of energy gained or lost by 1 coulomb of charge moving between two points.</a:t>
            </a:r>
            <a:endParaRPr lang="en-GB" i="1">
              <a:solidFill>
                <a:schemeClr val="accent2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09600" y="17526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(If one of these points is earthed, the voltage is called a potential).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3400" y="2422525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The bigger the potential difference, the bigger the current.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3400" y="3032125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To measure the potential difference </a:t>
            </a:r>
            <a:r>
              <a:rPr lang="en-GB" i="1">
                <a:solidFill>
                  <a:schemeClr val="accent2"/>
                </a:solidFill>
              </a:rPr>
              <a:t>across </a:t>
            </a:r>
            <a:r>
              <a:rPr lang="en-GB">
                <a:solidFill>
                  <a:schemeClr val="accent2"/>
                </a:solidFill>
              </a:rPr>
              <a:t> a component, place a voltmeter in </a:t>
            </a:r>
            <a:r>
              <a:rPr lang="en-GB" i="1">
                <a:solidFill>
                  <a:schemeClr val="accent2"/>
                </a:solidFill>
              </a:rPr>
              <a:t>parallel</a:t>
            </a:r>
            <a:r>
              <a:rPr lang="en-GB">
                <a:solidFill>
                  <a:schemeClr val="accent2"/>
                </a:solidFill>
              </a:rPr>
              <a:t> with it.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33400" y="3946525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A voltmeter should have a very high resistance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33400" y="49530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solidFill>
                  <a:schemeClr val="accent2"/>
                </a:solidFill>
              </a:rPr>
              <a:t>Resistance,</a:t>
            </a:r>
            <a:r>
              <a:rPr lang="en-GB">
                <a:solidFill>
                  <a:schemeClr val="accent2"/>
                </a:solidFill>
              </a:rPr>
              <a:t> R, measured in ohms (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), tells us how difficult it is for the current to get through.</a:t>
            </a:r>
            <a:endParaRPr lang="en-GB">
              <a:solidFill>
                <a:schemeClr val="accent2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33400" y="57912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The bigger the resistance, the smaller the current.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autoUpdateAnimBg="0"/>
      <p:bldP spid="7174" grpId="0" autoUpdateAnimBg="0"/>
      <p:bldP spid="7175" grpId="0" autoUpdateAnimBg="0"/>
      <p:bldP spid="7176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16013" y="1341438"/>
            <a:ext cx="6911975" cy="2093912"/>
            <a:chOff x="295" y="2115"/>
            <a:chExt cx="4354" cy="1319"/>
          </a:xfrm>
        </p:grpSpPr>
        <p:sp>
          <p:nvSpPr>
            <p:cNvPr id="88072" name="Text Box 5"/>
            <p:cNvSpPr txBox="1">
              <a:spLocks noChangeArrowheads="1"/>
            </p:cNvSpPr>
            <p:nvPr/>
          </p:nvSpPr>
          <p:spPr bwMode="auto">
            <a:xfrm>
              <a:off x="295" y="2609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A</a:t>
              </a:r>
            </a:p>
          </p:txBody>
        </p:sp>
        <p:sp>
          <p:nvSpPr>
            <p:cNvPr id="88073" name="Text Box 6"/>
            <p:cNvSpPr txBox="1">
              <a:spLocks noChangeArrowheads="1"/>
            </p:cNvSpPr>
            <p:nvPr/>
          </p:nvSpPr>
          <p:spPr bwMode="auto">
            <a:xfrm>
              <a:off x="295" y="315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C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521" y="2115"/>
              <a:ext cx="4128" cy="1319"/>
              <a:chOff x="521" y="2115"/>
              <a:chExt cx="4128" cy="1319"/>
            </a:xfrm>
          </p:grpSpPr>
          <p:sp>
            <p:nvSpPr>
              <p:cNvPr id="88075" name="Rectangle 8"/>
              <p:cNvSpPr>
                <a:spLocks noChangeArrowheads="1"/>
              </p:cNvSpPr>
              <p:nvPr/>
            </p:nvSpPr>
            <p:spPr bwMode="auto">
              <a:xfrm>
                <a:off x="975" y="2704"/>
                <a:ext cx="499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8076" name="Rectangle 9"/>
              <p:cNvSpPr>
                <a:spLocks noChangeArrowheads="1"/>
              </p:cNvSpPr>
              <p:nvPr/>
            </p:nvSpPr>
            <p:spPr bwMode="auto">
              <a:xfrm>
                <a:off x="3243" y="2704"/>
                <a:ext cx="499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8077" name="Rectangle 10"/>
              <p:cNvSpPr>
                <a:spLocks noChangeArrowheads="1"/>
              </p:cNvSpPr>
              <p:nvPr/>
            </p:nvSpPr>
            <p:spPr bwMode="auto">
              <a:xfrm>
                <a:off x="3243" y="3113"/>
                <a:ext cx="499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8078" name="Rectangle 11"/>
              <p:cNvSpPr>
                <a:spLocks noChangeArrowheads="1"/>
              </p:cNvSpPr>
              <p:nvPr/>
            </p:nvSpPr>
            <p:spPr bwMode="auto">
              <a:xfrm>
                <a:off x="975" y="3112"/>
                <a:ext cx="499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2110" y="2836"/>
                <a:ext cx="226" cy="231"/>
                <a:chOff x="2064" y="2659"/>
                <a:chExt cx="226" cy="231"/>
              </a:xfrm>
            </p:grpSpPr>
            <p:sp>
              <p:nvSpPr>
                <p:cNvPr id="88110" name="Oval 13"/>
                <p:cNvSpPr>
                  <a:spLocks noChangeArrowheads="1"/>
                </p:cNvSpPr>
                <p:nvPr/>
              </p:nvSpPr>
              <p:spPr bwMode="auto">
                <a:xfrm>
                  <a:off x="2064" y="2659"/>
                  <a:ext cx="226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811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064" y="2659"/>
                  <a:ext cx="22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800"/>
                    <a:t>V</a:t>
                  </a:r>
                </a:p>
              </p:txBody>
            </p:sp>
          </p:grpSp>
          <p:sp>
            <p:nvSpPr>
              <p:cNvPr id="88080" name="Line 15"/>
              <p:cNvSpPr>
                <a:spLocks noChangeShapeType="1"/>
              </p:cNvSpPr>
              <p:nvPr/>
            </p:nvSpPr>
            <p:spPr bwMode="auto">
              <a:xfrm>
                <a:off x="1474" y="2750"/>
                <a:ext cx="17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081" name="Line 16"/>
              <p:cNvSpPr>
                <a:spLocks noChangeShapeType="1"/>
              </p:cNvSpPr>
              <p:nvPr/>
            </p:nvSpPr>
            <p:spPr bwMode="auto">
              <a:xfrm>
                <a:off x="1474" y="3203"/>
                <a:ext cx="17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082" name="Line 17"/>
              <p:cNvSpPr>
                <a:spLocks noChangeShapeType="1"/>
              </p:cNvSpPr>
              <p:nvPr/>
            </p:nvSpPr>
            <p:spPr bwMode="auto">
              <a:xfrm>
                <a:off x="3742" y="3203"/>
                <a:ext cx="6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083" name="Line 18"/>
              <p:cNvSpPr>
                <a:spLocks noChangeShapeType="1"/>
              </p:cNvSpPr>
              <p:nvPr/>
            </p:nvSpPr>
            <p:spPr bwMode="auto">
              <a:xfrm>
                <a:off x="3742" y="2750"/>
                <a:ext cx="6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084" name="Line 19"/>
              <p:cNvSpPr>
                <a:spLocks noChangeShapeType="1"/>
              </p:cNvSpPr>
              <p:nvPr/>
            </p:nvSpPr>
            <p:spPr bwMode="auto">
              <a:xfrm flipH="1">
                <a:off x="521" y="2750"/>
                <a:ext cx="4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085" name="Line 20"/>
              <p:cNvSpPr>
                <a:spLocks noChangeShapeType="1"/>
              </p:cNvSpPr>
              <p:nvPr/>
            </p:nvSpPr>
            <p:spPr bwMode="auto">
              <a:xfrm flipH="1">
                <a:off x="521" y="3203"/>
                <a:ext cx="4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086" name="Line 21"/>
              <p:cNvSpPr>
                <a:spLocks noChangeShapeType="1"/>
              </p:cNvSpPr>
              <p:nvPr/>
            </p:nvSpPr>
            <p:spPr bwMode="auto">
              <a:xfrm flipV="1">
                <a:off x="521" y="2341"/>
                <a:ext cx="0" cy="8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087" name="Line 22"/>
              <p:cNvSpPr>
                <a:spLocks noChangeShapeType="1"/>
              </p:cNvSpPr>
              <p:nvPr/>
            </p:nvSpPr>
            <p:spPr bwMode="auto">
              <a:xfrm flipV="1">
                <a:off x="4377" y="2341"/>
                <a:ext cx="0" cy="8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088" name="Line 23"/>
              <p:cNvSpPr>
                <a:spLocks noChangeShapeType="1"/>
              </p:cNvSpPr>
              <p:nvPr/>
            </p:nvSpPr>
            <p:spPr bwMode="auto">
              <a:xfrm>
                <a:off x="521" y="2341"/>
                <a:ext cx="15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089" name="Line 24"/>
              <p:cNvSpPr>
                <a:spLocks noChangeShapeType="1"/>
              </p:cNvSpPr>
              <p:nvPr/>
            </p:nvSpPr>
            <p:spPr bwMode="auto">
              <a:xfrm flipH="1">
                <a:off x="2608" y="2341"/>
                <a:ext cx="17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090" name="Line 25"/>
              <p:cNvSpPr>
                <a:spLocks noChangeShapeType="1"/>
              </p:cNvSpPr>
              <p:nvPr/>
            </p:nvSpPr>
            <p:spPr bwMode="auto">
              <a:xfrm flipV="1">
                <a:off x="2245" y="2750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091" name="Line 26"/>
              <p:cNvSpPr>
                <a:spLocks noChangeShapeType="1"/>
              </p:cNvSpPr>
              <p:nvPr/>
            </p:nvSpPr>
            <p:spPr bwMode="auto">
              <a:xfrm>
                <a:off x="2245" y="3067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092" name="Text Box 27"/>
              <p:cNvSpPr txBox="1">
                <a:spLocks noChangeArrowheads="1"/>
              </p:cNvSpPr>
              <p:nvPr/>
            </p:nvSpPr>
            <p:spPr bwMode="auto">
              <a:xfrm>
                <a:off x="2154" y="2205"/>
                <a:ext cx="4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12V</a:t>
                </a:r>
              </a:p>
            </p:txBody>
          </p:sp>
          <p:sp>
            <p:nvSpPr>
              <p:cNvPr id="88093" name="Text Box 28"/>
              <p:cNvSpPr txBox="1">
                <a:spLocks noChangeArrowheads="1"/>
              </p:cNvSpPr>
              <p:nvPr/>
            </p:nvSpPr>
            <p:spPr bwMode="auto">
              <a:xfrm>
                <a:off x="884" y="2478"/>
                <a:ext cx="8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R</a:t>
                </a:r>
                <a:r>
                  <a:rPr lang="en-GB" sz="1800" baseline="-25000"/>
                  <a:t>1</a:t>
                </a:r>
                <a:r>
                  <a:rPr lang="en-GB" sz="1800"/>
                  <a:t> = 8</a:t>
                </a:r>
                <a:r>
                  <a:rPr lang="el-GR" sz="1800">
                    <a:cs typeface="Arial" charset="0"/>
                  </a:rPr>
                  <a:t>Ω</a:t>
                </a:r>
              </a:p>
            </p:txBody>
          </p:sp>
          <p:sp>
            <p:nvSpPr>
              <p:cNvPr id="88094" name="Text Box 29"/>
              <p:cNvSpPr txBox="1">
                <a:spLocks noChangeArrowheads="1"/>
              </p:cNvSpPr>
              <p:nvPr/>
            </p:nvSpPr>
            <p:spPr bwMode="auto">
              <a:xfrm>
                <a:off x="3198" y="2478"/>
                <a:ext cx="8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R</a:t>
                </a:r>
                <a:r>
                  <a:rPr lang="en-GB" sz="1800" baseline="-25000"/>
                  <a:t>3</a:t>
                </a:r>
                <a:r>
                  <a:rPr lang="en-GB" sz="1800"/>
                  <a:t> = 4</a:t>
                </a:r>
                <a:r>
                  <a:rPr lang="el-GR" sz="1800">
                    <a:cs typeface="Arial" charset="0"/>
                  </a:rPr>
                  <a:t>Ω</a:t>
                </a:r>
              </a:p>
            </p:txBody>
          </p:sp>
          <p:sp>
            <p:nvSpPr>
              <p:cNvPr id="88095" name="Text Box 30"/>
              <p:cNvSpPr txBox="1">
                <a:spLocks noChangeArrowheads="1"/>
              </p:cNvSpPr>
              <p:nvPr/>
            </p:nvSpPr>
            <p:spPr bwMode="auto">
              <a:xfrm>
                <a:off x="884" y="2882"/>
                <a:ext cx="8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R</a:t>
                </a:r>
                <a:r>
                  <a:rPr lang="en-GB" sz="1800" baseline="-25000"/>
                  <a:t>2</a:t>
                </a:r>
                <a:r>
                  <a:rPr lang="en-GB" sz="1800"/>
                  <a:t> = 4</a:t>
                </a:r>
                <a:r>
                  <a:rPr lang="el-GR" sz="1800">
                    <a:cs typeface="Arial" charset="0"/>
                  </a:rPr>
                  <a:t>Ω</a:t>
                </a:r>
              </a:p>
            </p:txBody>
          </p:sp>
          <p:sp>
            <p:nvSpPr>
              <p:cNvPr id="88096" name="Text Box 31"/>
              <p:cNvSpPr txBox="1">
                <a:spLocks noChangeArrowheads="1"/>
              </p:cNvSpPr>
              <p:nvPr/>
            </p:nvSpPr>
            <p:spPr bwMode="auto">
              <a:xfrm>
                <a:off x="3198" y="2886"/>
                <a:ext cx="8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R</a:t>
                </a:r>
                <a:r>
                  <a:rPr lang="en-GB" sz="1800" baseline="-25000"/>
                  <a:t>4</a:t>
                </a:r>
                <a:r>
                  <a:rPr lang="en-GB" sz="1800"/>
                  <a:t> = 2</a:t>
                </a:r>
                <a:r>
                  <a:rPr lang="el-GR" sz="1800">
                    <a:cs typeface="Arial" charset="0"/>
                  </a:rPr>
                  <a:t>Ω</a:t>
                </a:r>
              </a:p>
            </p:txBody>
          </p:sp>
          <p:sp>
            <p:nvSpPr>
              <p:cNvPr id="88097" name="Text Box 32"/>
              <p:cNvSpPr txBox="1">
                <a:spLocks noChangeArrowheads="1"/>
              </p:cNvSpPr>
              <p:nvPr/>
            </p:nvSpPr>
            <p:spPr bwMode="auto">
              <a:xfrm>
                <a:off x="2109" y="2523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X</a:t>
                </a:r>
              </a:p>
            </p:txBody>
          </p:sp>
          <p:sp>
            <p:nvSpPr>
              <p:cNvPr id="88098" name="Text Box 33"/>
              <p:cNvSpPr txBox="1">
                <a:spLocks noChangeArrowheads="1"/>
              </p:cNvSpPr>
              <p:nvPr/>
            </p:nvSpPr>
            <p:spPr bwMode="auto">
              <a:xfrm>
                <a:off x="2109" y="3203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Y</a:t>
                </a:r>
              </a:p>
            </p:txBody>
          </p:sp>
          <p:sp>
            <p:nvSpPr>
              <p:cNvPr id="88099" name="Text Box 34"/>
              <p:cNvSpPr txBox="1">
                <a:spLocks noChangeArrowheads="1"/>
              </p:cNvSpPr>
              <p:nvPr/>
            </p:nvSpPr>
            <p:spPr bwMode="auto">
              <a:xfrm>
                <a:off x="4377" y="2614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B</a:t>
                </a:r>
              </a:p>
            </p:txBody>
          </p:sp>
          <p:sp>
            <p:nvSpPr>
              <p:cNvPr id="88100" name="Text Box 35"/>
              <p:cNvSpPr txBox="1">
                <a:spLocks noChangeArrowheads="1"/>
              </p:cNvSpPr>
              <p:nvPr/>
            </p:nvSpPr>
            <p:spPr bwMode="auto">
              <a:xfrm>
                <a:off x="4377" y="3154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D</a:t>
                </a:r>
              </a:p>
            </p:txBody>
          </p:sp>
          <p:sp>
            <p:nvSpPr>
              <p:cNvPr id="88101" name="Line 36"/>
              <p:cNvSpPr>
                <a:spLocks noChangeShapeType="1"/>
              </p:cNvSpPr>
              <p:nvPr/>
            </p:nvSpPr>
            <p:spPr bwMode="auto">
              <a:xfrm flipV="1">
                <a:off x="1882" y="2341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102" name="Line 37"/>
              <p:cNvSpPr>
                <a:spLocks noChangeShapeType="1"/>
              </p:cNvSpPr>
              <p:nvPr/>
            </p:nvSpPr>
            <p:spPr bwMode="auto">
              <a:xfrm>
                <a:off x="1791" y="2387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103" name="Line 38"/>
              <p:cNvSpPr>
                <a:spLocks noChangeShapeType="1"/>
              </p:cNvSpPr>
              <p:nvPr/>
            </p:nvSpPr>
            <p:spPr bwMode="auto">
              <a:xfrm>
                <a:off x="1819" y="2432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104" name="Line 39"/>
              <p:cNvSpPr>
                <a:spLocks noChangeShapeType="1"/>
              </p:cNvSpPr>
              <p:nvPr/>
            </p:nvSpPr>
            <p:spPr bwMode="auto">
              <a:xfrm>
                <a:off x="1836" y="2478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105" name="Line 40"/>
              <p:cNvSpPr>
                <a:spLocks noChangeShapeType="1"/>
              </p:cNvSpPr>
              <p:nvPr/>
            </p:nvSpPr>
            <p:spPr bwMode="auto">
              <a:xfrm>
                <a:off x="1837" y="2478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106" name="Line 41"/>
              <p:cNvSpPr>
                <a:spLocks noChangeShapeType="1"/>
              </p:cNvSpPr>
              <p:nvPr/>
            </p:nvSpPr>
            <p:spPr bwMode="auto">
              <a:xfrm>
                <a:off x="1873" y="2478"/>
                <a:ext cx="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107" name="Text Box 42"/>
              <p:cNvSpPr txBox="1">
                <a:spLocks noChangeArrowheads="1"/>
              </p:cNvSpPr>
              <p:nvPr/>
            </p:nvSpPr>
            <p:spPr bwMode="auto">
              <a:xfrm>
                <a:off x="1565" y="2341"/>
                <a:ext cx="27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600"/>
                  <a:t>0V</a:t>
                </a:r>
              </a:p>
            </p:txBody>
          </p:sp>
          <p:sp>
            <p:nvSpPr>
              <p:cNvPr id="88108" name="Text Box 43"/>
              <p:cNvSpPr txBox="1">
                <a:spLocks noChangeArrowheads="1"/>
              </p:cNvSpPr>
              <p:nvPr/>
            </p:nvSpPr>
            <p:spPr bwMode="auto">
              <a:xfrm>
                <a:off x="2018" y="2115"/>
                <a:ext cx="1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-</a:t>
                </a:r>
              </a:p>
            </p:txBody>
          </p:sp>
          <p:sp>
            <p:nvSpPr>
              <p:cNvPr id="88109" name="Text Box 44"/>
              <p:cNvSpPr txBox="1">
                <a:spLocks noChangeArrowheads="1"/>
              </p:cNvSpPr>
              <p:nvPr/>
            </p:nvSpPr>
            <p:spPr bwMode="auto">
              <a:xfrm>
                <a:off x="2493" y="2115"/>
                <a:ext cx="20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+</a:t>
                </a:r>
              </a:p>
            </p:txBody>
          </p:sp>
        </p:grpSp>
      </p:grpSp>
      <p:sp>
        <p:nvSpPr>
          <p:cNvPr id="88067" name="Text Box 45"/>
          <p:cNvSpPr txBox="1">
            <a:spLocks noChangeArrowheads="1"/>
          </p:cNvSpPr>
          <p:nvPr/>
        </p:nvSpPr>
        <p:spPr bwMode="auto">
          <a:xfrm>
            <a:off x="250825" y="333375"/>
            <a:ext cx="84248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lphaUcPeriod"/>
            </a:pPr>
            <a:r>
              <a:rPr lang="en-GB" b="1" i="1">
                <a:solidFill>
                  <a:schemeClr val="accent2"/>
                </a:solidFill>
              </a:rPr>
              <a:t>The Balanced Wheatstone Bridge 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Consider the following circuit with four resistors R1, R2, R3 and R4.  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Current from the battery will flow through the two branches of the circuit.</a:t>
            </a:r>
          </a:p>
        </p:txBody>
      </p:sp>
      <p:sp>
        <p:nvSpPr>
          <p:cNvPr id="96302" name="Text Box 46"/>
          <p:cNvSpPr txBox="1">
            <a:spLocks noChangeArrowheads="1"/>
          </p:cNvSpPr>
          <p:nvPr/>
        </p:nvSpPr>
        <p:spPr bwMode="auto">
          <a:xfrm>
            <a:off x="323850" y="3429000"/>
            <a:ext cx="8569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>
                <a:solidFill>
                  <a:schemeClr val="accent2"/>
                </a:solidFill>
              </a:rPr>
              <a:t>The resistance of the current path AXB is 12 </a:t>
            </a:r>
            <a:r>
              <a:rPr lang="en-GB" sz="1800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 sz="1800">
                <a:solidFill>
                  <a:schemeClr val="accent2"/>
                </a:solidFill>
              </a:rPr>
              <a:t> therefore the current in this path is 12/12  = 1 A. </a:t>
            </a:r>
          </a:p>
        </p:txBody>
      </p:sp>
      <p:sp>
        <p:nvSpPr>
          <p:cNvPr id="96303" name="Text Box 47"/>
          <p:cNvSpPr txBox="1">
            <a:spLocks noChangeArrowheads="1"/>
          </p:cNvSpPr>
          <p:nvPr/>
        </p:nvSpPr>
        <p:spPr bwMode="auto">
          <a:xfrm>
            <a:off x="323850" y="4149725"/>
            <a:ext cx="85693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>
                <a:solidFill>
                  <a:schemeClr val="accent2"/>
                </a:solidFill>
              </a:rPr>
              <a:t>The p.d. across the 8 </a:t>
            </a:r>
            <a:r>
              <a:rPr lang="en-GB" sz="1800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 sz="1800">
                <a:solidFill>
                  <a:schemeClr val="accent2"/>
                </a:solidFill>
              </a:rPr>
              <a:t> resistor is 1 </a:t>
            </a:r>
            <a:r>
              <a:rPr lang="en-GB" sz="1800">
                <a:solidFill>
                  <a:schemeClr val="accent2"/>
                </a:solidFill>
                <a:sym typeface="Symbol" pitchFamily="18" charset="2"/>
              </a:rPr>
              <a:t></a:t>
            </a:r>
            <a:r>
              <a:rPr lang="en-GB" sz="1800">
                <a:solidFill>
                  <a:schemeClr val="accent2"/>
                </a:solidFill>
              </a:rPr>
              <a:t> 8 = 8 V, </a:t>
            </a:r>
            <a:r>
              <a:rPr lang="en-GB" sz="1800" b="1" i="1">
                <a:solidFill>
                  <a:schemeClr val="accent2"/>
                </a:solidFill>
              </a:rPr>
              <a:t>therefore the potential of point X is +8 V.</a:t>
            </a:r>
            <a:r>
              <a:rPr lang="en-GB">
                <a:solidFill>
                  <a:schemeClr val="accent2"/>
                </a:solidFill>
              </a:rPr>
              <a:t> </a:t>
            </a:r>
            <a:endParaRPr lang="en-GB"/>
          </a:p>
        </p:txBody>
      </p:sp>
      <p:sp>
        <p:nvSpPr>
          <p:cNvPr id="96304" name="Text Box 48"/>
          <p:cNvSpPr txBox="1">
            <a:spLocks noChangeArrowheads="1"/>
          </p:cNvSpPr>
          <p:nvPr/>
        </p:nvSpPr>
        <p:spPr bwMode="auto">
          <a:xfrm>
            <a:off x="358775" y="4941888"/>
            <a:ext cx="8245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>
                <a:solidFill>
                  <a:schemeClr val="accent2"/>
                </a:solidFill>
              </a:rPr>
              <a:t>The resistance of the current path CYD is 6 </a:t>
            </a:r>
            <a:r>
              <a:rPr lang="en-GB" sz="1800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 sz="1800">
                <a:solidFill>
                  <a:schemeClr val="accent2"/>
                </a:solidFill>
              </a:rPr>
              <a:t> therefore the current in this path is 12/6  = 2 A. </a:t>
            </a:r>
            <a:endParaRPr lang="en-GB" sz="1800"/>
          </a:p>
        </p:txBody>
      </p:sp>
      <p:sp>
        <p:nvSpPr>
          <p:cNvPr id="96307" name="Text Box 51"/>
          <p:cNvSpPr txBox="1">
            <a:spLocks noChangeArrowheads="1"/>
          </p:cNvSpPr>
          <p:nvPr/>
        </p:nvSpPr>
        <p:spPr bwMode="auto">
          <a:xfrm>
            <a:off x="323850" y="5710238"/>
            <a:ext cx="85693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>
                <a:solidFill>
                  <a:schemeClr val="accent2"/>
                </a:solidFill>
              </a:rPr>
              <a:t>The p.d. across the 4 </a:t>
            </a:r>
            <a:r>
              <a:rPr lang="en-GB" sz="1800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 sz="1800">
                <a:solidFill>
                  <a:schemeClr val="accent2"/>
                </a:solidFill>
              </a:rPr>
              <a:t> resistor is 2 </a:t>
            </a:r>
            <a:r>
              <a:rPr lang="en-GB" sz="1800">
                <a:solidFill>
                  <a:schemeClr val="accent2"/>
                </a:solidFill>
                <a:sym typeface="Symbol" pitchFamily="18" charset="2"/>
              </a:rPr>
              <a:t></a:t>
            </a:r>
            <a:r>
              <a:rPr lang="en-GB" sz="1800">
                <a:solidFill>
                  <a:schemeClr val="accent2"/>
                </a:solidFill>
              </a:rPr>
              <a:t> 4 = 8 V, </a:t>
            </a:r>
            <a:r>
              <a:rPr lang="en-GB" sz="1800" b="1" i="1">
                <a:solidFill>
                  <a:schemeClr val="accent2"/>
                </a:solidFill>
              </a:rPr>
              <a:t>therefore the potential of point Y is +8 V.</a:t>
            </a:r>
            <a:r>
              <a:rPr lang="en-GB">
                <a:solidFill>
                  <a:schemeClr val="accent2"/>
                </a:solidFill>
              </a:rPr>
              <a:t>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02" grpId="0"/>
      <p:bldP spid="96303" grpId="0"/>
      <p:bldP spid="96304" grpId="0"/>
      <p:bldP spid="9630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611188" y="3357563"/>
            <a:ext cx="7991475" cy="1427162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i="1"/>
              <a:t>When the circuit is balanced the voltmeter reading reads zero     </a:t>
            </a:r>
          </a:p>
          <a:p>
            <a:pPr>
              <a:spcBef>
                <a:spcPct val="50000"/>
              </a:spcBef>
            </a:pPr>
            <a:r>
              <a:rPr lang="en-GB" sz="2400" b="1" i="1"/>
              <a:t>i.e. the potential difference between X and Y is zero.</a:t>
            </a:r>
          </a:p>
        </p:txBody>
      </p:sp>
      <p:sp>
        <p:nvSpPr>
          <p:cNvPr id="89091" name="Text Box 5"/>
          <p:cNvSpPr txBox="1">
            <a:spLocks noChangeArrowheads="1"/>
          </p:cNvSpPr>
          <p:nvPr/>
        </p:nvSpPr>
        <p:spPr bwMode="auto">
          <a:xfrm>
            <a:off x="539750" y="836613"/>
            <a:ext cx="80645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There is therefore </a:t>
            </a:r>
            <a:r>
              <a:rPr lang="en-GB" b="1" i="1">
                <a:solidFill>
                  <a:schemeClr val="accent2"/>
                </a:solidFill>
              </a:rPr>
              <a:t>no potential difference</a:t>
            </a:r>
            <a:r>
              <a:rPr lang="en-GB">
                <a:solidFill>
                  <a:schemeClr val="accent2"/>
                </a:solidFill>
              </a:rPr>
              <a:t> between points X and Y and the voltmeter reading is zero. 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 b="1">
                <a:solidFill>
                  <a:schemeClr val="accent2"/>
                </a:solidFill>
              </a:rPr>
              <a:t>The bridge is then said to be</a:t>
            </a:r>
            <a:r>
              <a:rPr lang="en-GB" b="1" i="1">
                <a:solidFill>
                  <a:schemeClr val="accent2"/>
                </a:solidFill>
              </a:rPr>
              <a:t> balanced</a:t>
            </a:r>
            <a:r>
              <a:rPr lang="en-GB" b="1">
                <a:solidFill>
                  <a:schemeClr val="accent2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842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>
                <a:solidFill>
                  <a:schemeClr val="accent2"/>
                </a:solidFill>
              </a:rPr>
              <a:t>Relationship among the resistors in a balanced Wheatstone bridge 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395288" y="1052513"/>
            <a:ext cx="85693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When the bridge is balanced,    V</a:t>
            </a:r>
            <a:r>
              <a:rPr lang="en-GB" baseline="-25000">
                <a:solidFill>
                  <a:schemeClr val="accent2"/>
                </a:solidFill>
              </a:rPr>
              <a:t>AX</a:t>
            </a:r>
            <a:r>
              <a:rPr lang="en-GB">
                <a:solidFill>
                  <a:schemeClr val="accent2"/>
                </a:solidFill>
              </a:rPr>
              <a:t> = V</a:t>
            </a:r>
            <a:r>
              <a:rPr lang="en-GB" baseline="-25000">
                <a:solidFill>
                  <a:schemeClr val="accent2"/>
                </a:solidFill>
              </a:rPr>
              <a:t>CY</a:t>
            </a:r>
            <a:r>
              <a:rPr lang="en-GB">
                <a:solidFill>
                  <a:schemeClr val="accent2"/>
                </a:solidFill>
              </a:rPr>
              <a:t>  and  V</a:t>
            </a:r>
            <a:r>
              <a:rPr lang="en-GB" baseline="-25000">
                <a:solidFill>
                  <a:schemeClr val="accent2"/>
                </a:solidFill>
              </a:rPr>
              <a:t>XB </a:t>
            </a:r>
            <a:r>
              <a:rPr lang="en-GB">
                <a:solidFill>
                  <a:schemeClr val="accent2"/>
                </a:solidFill>
              </a:rPr>
              <a:t>= V</a:t>
            </a:r>
            <a:r>
              <a:rPr lang="en-GB" baseline="-25000">
                <a:solidFill>
                  <a:schemeClr val="accent2"/>
                </a:solidFill>
              </a:rPr>
              <a:t>YD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                                          so,     I</a:t>
            </a:r>
            <a:r>
              <a:rPr lang="en-GB" baseline="-25000">
                <a:solidFill>
                  <a:schemeClr val="accent2"/>
                </a:solidFill>
              </a:rPr>
              <a:t>1</a:t>
            </a:r>
            <a:r>
              <a:rPr lang="en-GB">
                <a:solidFill>
                  <a:schemeClr val="accent2"/>
                </a:solidFill>
              </a:rPr>
              <a:t>R</a:t>
            </a:r>
            <a:r>
              <a:rPr lang="en-GB" baseline="-25000">
                <a:solidFill>
                  <a:schemeClr val="accent2"/>
                </a:solidFill>
              </a:rPr>
              <a:t>1 </a:t>
            </a:r>
            <a:r>
              <a:rPr lang="en-GB">
                <a:solidFill>
                  <a:schemeClr val="accent2"/>
                </a:solidFill>
              </a:rPr>
              <a:t>= I</a:t>
            </a:r>
            <a:r>
              <a:rPr lang="en-GB" baseline="-25000">
                <a:solidFill>
                  <a:schemeClr val="accent2"/>
                </a:solidFill>
              </a:rPr>
              <a:t>2</a:t>
            </a:r>
            <a:r>
              <a:rPr lang="en-GB">
                <a:solidFill>
                  <a:schemeClr val="accent2"/>
                </a:solidFill>
              </a:rPr>
              <a:t>R</a:t>
            </a:r>
            <a:r>
              <a:rPr lang="en-GB" baseline="-25000">
                <a:solidFill>
                  <a:schemeClr val="accent2"/>
                </a:solidFill>
              </a:rPr>
              <a:t>2</a:t>
            </a:r>
            <a:r>
              <a:rPr lang="en-GB">
                <a:solidFill>
                  <a:schemeClr val="accent2"/>
                </a:solidFill>
              </a:rPr>
              <a:t>  and  I</a:t>
            </a:r>
            <a:r>
              <a:rPr lang="en-GB" baseline="-25000">
                <a:solidFill>
                  <a:schemeClr val="accent2"/>
                </a:solidFill>
              </a:rPr>
              <a:t>1</a:t>
            </a:r>
            <a:r>
              <a:rPr lang="en-GB">
                <a:solidFill>
                  <a:schemeClr val="accent2"/>
                </a:solidFill>
              </a:rPr>
              <a:t>R</a:t>
            </a:r>
            <a:r>
              <a:rPr lang="en-GB" baseline="-25000">
                <a:solidFill>
                  <a:schemeClr val="accent2"/>
                </a:solidFill>
              </a:rPr>
              <a:t>3</a:t>
            </a:r>
            <a:r>
              <a:rPr lang="en-GB">
                <a:solidFill>
                  <a:schemeClr val="accent2"/>
                </a:solidFill>
              </a:rPr>
              <a:t> = I</a:t>
            </a:r>
            <a:r>
              <a:rPr lang="en-GB" baseline="-25000">
                <a:solidFill>
                  <a:schemeClr val="accent2"/>
                </a:solidFill>
              </a:rPr>
              <a:t>2</a:t>
            </a:r>
            <a:r>
              <a:rPr lang="en-GB">
                <a:solidFill>
                  <a:schemeClr val="accent2"/>
                </a:solidFill>
              </a:rPr>
              <a:t>R</a:t>
            </a:r>
            <a:r>
              <a:rPr lang="en-GB" baseline="-25000">
                <a:solidFill>
                  <a:schemeClr val="accent2"/>
                </a:solidFill>
              </a:rPr>
              <a:t>4</a:t>
            </a:r>
          </a:p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95288" y="2600325"/>
            <a:ext cx="5545137" cy="1260475"/>
            <a:chOff x="249" y="1638"/>
            <a:chExt cx="3493" cy="794"/>
          </a:xfrm>
        </p:grpSpPr>
        <p:sp>
          <p:nvSpPr>
            <p:cNvPr id="7186" name="Text Box 6"/>
            <p:cNvSpPr txBox="1">
              <a:spLocks noChangeArrowheads="1"/>
            </p:cNvSpPr>
            <p:nvPr/>
          </p:nvSpPr>
          <p:spPr bwMode="auto">
            <a:xfrm>
              <a:off x="249" y="1638"/>
              <a:ext cx="195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2"/>
                  </a:solidFill>
                </a:rPr>
                <a:t>Dividing these equations,</a:t>
              </a:r>
              <a:r>
                <a:rPr lang="en-GB"/>
                <a:t> </a:t>
              </a:r>
            </a:p>
          </p:txBody>
        </p:sp>
        <p:graphicFrame>
          <p:nvGraphicFramePr>
            <p:cNvPr id="7172" name="Object 7"/>
            <p:cNvGraphicFramePr>
              <a:graphicFrameLocks noChangeAspect="1"/>
            </p:cNvGraphicFramePr>
            <p:nvPr/>
          </p:nvGraphicFramePr>
          <p:xfrm>
            <a:off x="2562" y="1706"/>
            <a:ext cx="1180" cy="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57" name="Equation" r:id="rId3" imgW="876240" imgH="495000" progId="Equation.3">
                    <p:embed/>
                  </p:oleObj>
                </mc:Choice>
                <mc:Fallback>
                  <p:oleObj name="Equation" r:id="rId3" imgW="876240" imgH="4950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1706"/>
                          <a:ext cx="1180" cy="7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7178" name="Rectangle 12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00113" y="4221163"/>
            <a:ext cx="2805112" cy="1800225"/>
            <a:chOff x="567" y="2659"/>
            <a:chExt cx="1767" cy="1134"/>
          </a:xfrm>
        </p:grpSpPr>
        <p:graphicFrame>
          <p:nvGraphicFramePr>
            <p:cNvPr id="7171" name="Object 9"/>
            <p:cNvGraphicFramePr>
              <a:graphicFrameLocks noChangeAspect="1"/>
            </p:cNvGraphicFramePr>
            <p:nvPr/>
          </p:nvGraphicFramePr>
          <p:xfrm>
            <a:off x="1321" y="2659"/>
            <a:ext cx="1013" cy="11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58" name="Equation" r:id="rId5" imgW="838080" imgH="850680" progId="Equation.3">
                    <p:embed/>
                  </p:oleObj>
                </mc:Choice>
                <mc:Fallback>
                  <p:oleObj name="Equation" r:id="rId5" imgW="838080" imgH="85068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1" y="2659"/>
                          <a:ext cx="1013" cy="11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>
              <a:off x="567" y="3249"/>
              <a:ext cx="36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922713" y="4149725"/>
            <a:ext cx="4897437" cy="2303463"/>
            <a:chOff x="2471" y="2614"/>
            <a:chExt cx="3085" cy="1451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2608" y="2614"/>
              <a:ext cx="1950" cy="1225"/>
              <a:chOff x="2608" y="2614"/>
              <a:chExt cx="1950" cy="1225"/>
            </a:xfrm>
          </p:grpSpPr>
          <p:graphicFrame>
            <p:nvGraphicFramePr>
              <p:cNvPr id="7170" name="Object 11"/>
              <p:cNvGraphicFramePr>
                <a:graphicFrameLocks noChangeAspect="1"/>
              </p:cNvGraphicFramePr>
              <p:nvPr/>
            </p:nvGraphicFramePr>
            <p:xfrm>
              <a:off x="3390" y="2614"/>
              <a:ext cx="1168" cy="12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659" name="Equation" r:id="rId7" imgW="711000" imgH="850680" progId="Equation.3">
                      <p:embed/>
                    </p:oleObj>
                  </mc:Choice>
                  <mc:Fallback>
                    <p:oleObj name="Equation" r:id="rId7" imgW="711000" imgH="850680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90" y="2614"/>
                            <a:ext cx="1168" cy="12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183" name="Rectangle 13"/>
              <p:cNvSpPr>
                <a:spLocks noChangeArrowheads="1"/>
              </p:cNvSpPr>
              <p:nvPr/>
            </p:nvSpPr>
            <p:spPr bwMode="auto">
              <a:xfrm>
                <a:off x="3379" y="2886"/>
                <a:ext cx="1043" cy="726"/>
              </a:xfrm>
              <a:prstGeom prst="rect">
                <a:avLst/>
              </a:prstGeom>
              <a:noFill/>
              <a:ln w="57150" cmpd="thinThick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4" name="Text Box 14"/>
              <p:cNvSpPr txBox="1">
                <a:spLocks noChangeArrowheads="1"/>
              </p:cNvSpPr>
              <p:nvPr/>
            </p:nvSpPr>
            <p:spPr bwMode="auto">
              <a:xfrm>
                <a:off x="2608" y="3113"/>
                <a:ext cx="45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solidFill>
                      <a:schemeClr val="accent2"/>
                    </a:solidFill>
                  </a:rPr>
                  <a:t>or,</a:t>
                </a:r>
              </a:p>
            </p:txBody>
          </p:sp>
        </p:grpSp>
        <p:sp>
          <p:nvSpPr>
            <p:cNvPr id="7182" name="Text Box 19"/>
            <p:cNvSpPr txBox="1">
              <a:spLocks noChangeArrowheads="1"/>
            </p:cNvSpPr>
            <p:nvPr/>
          </p:nvSpPr>
          <p:spPr bwMode="auto">
            <a:xfrm>
              <a:off x="2471" y="3815"/>
              <a:ext cx="30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2"/>
                  </a:solidFill>
                </a:rPr>
                <a:t>Is described as the balanced condition.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3534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Note: 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1. The labels for the resistors i.e. 1, 2, 3, 4 </a:t>
            </a:r>
            <a:r>
              <a:rPr lang="en-GB" b="1" i="1">
                <a:solidFill>
                  <a:schemeClr val="accent2"/>
                </a:solidFill>
              </a:rPr>
              <a:t>only apply to this set up</a:t>
            </a:r>
            <a:r>
              <a:rPr lang="en-GB">
                <a:solidFill>
                  <a:schemeClr val="accent2"/>
                </a:solidFill>
              </a:rPr>
              <a:t>. In general it is the position in the circuit which is important. 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395288" y="1700213"/>
            <a:ext cx="83534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2. To calculate the value of an unknown resistor two of the resistors e.g. R</a:t>
            </a:r>
            <a:r>
              <a:rPr lang="en-GB" baseline="-25000">
                <a:solidFill>
                  <a:schemeClr val="accent2"/>
                </a:solidFill>
              </a:rPr>
              <a:t>3 </a:t>
            </a:r>
            <a:r>
              <a:rPr lang="en-GB">
                <a:solidFill>
                  <a:schemeClr val="accent2"/>
                </a:solidFill>
              </a:rPr>
              <a:t>and R</a:t>
            </a:r>
            <a:r>
              <a:rPr lang="en-GB" baseline="-25000">
                <a:solidFill>
                  <a:schemeClr val="accent2"/>
                </a:solidFill>
              </a:rPr>
              <a:t>4</a:t>
            </a:r>
            <a:r>
              <a:rPr lang="en-GB">
                <a:solidFill>
                  <a:schemeClr val="accent2"/>
                </a:solidFill>
              </a:rPr>
              <a:t> are known, R</a:t>
            </a:r>
            <a:r>
              <a:rPr lang="en-GB" baseline="-25000">
                <a:solidFill>
                  <a:schemeClr val="accent2"/>
                </a:solidFill>
              </a:rPr>
              <a:t>2</a:t>
            </a:r>
            <a:r>
              <a:rPr lang="en-GB">
                <a:solidFill>
                  <a:schemeClr val="accent2"/>
                </a:solidFill>
              </a:rPr>
              <a:t>  is a calibrated variable resistor which can be changed until the circuit is balanced. The value of R</a:t>
            </a:r>
            <a:r>
              <a:rPr lang="en-GB" baseline="-25000">
                <a:solidFill>
                  <a:schemeClr val="accent2"/>
                </a:solidFill>
              </a:rPr>
              <a:t>1</a:t>
            </a:r>
            <a:r>
              <a:rPr lang="en-GB">
                <a:solidFill>
                  <a:schemeClr val="accent2"/>
                </a:solidFill>
              </a:rPr>
              <a:t> may then be calculated.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95288" y="3213100"/>
            <a:ext cx="8675687" cy="3565525"/>
            <a:chOff x="249" y="2024"/>
            <a:chExt cx="5465" cy="2246"/>
          </a:xfrm>
        </p:grpSpPr>
        <p:sp>
          <p:nvSpPr>
            <p:cNvPr id="90117" name="Text Box 6"/>
            <p:cNvSpPr txBox="1">
              <a:spLocks noChangeArrowheads="1"/>
            </p:cNvSpPr>
            <p:nvPr/>
          </p:nvSpPr>
          <p:spPr bwMode="auto">
            <a:xfrm>
              <a:off x="249" y="2024"/>
              <a:ext cx="546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>
                  <a:solidFill>
                    <a:schemeClr val="accent2"/>
                  </a:solidFill>
                </a:rPr>
                <a:t>3. A galvanometer is a sensitive meter that can be used in place of a voltmeter. A galvanometer can only handle very low potential differences.           </a:t>
              </a:r>
            </a:p>
          </p:txBody>
        </p:sp>
        <p:sp>
          <p:nvSpPr>
            <p:cNvPr id="90118" name="Text Box 8"/>
            <p:cNvSpPr txBox="1">
              <a:spLocks noChangeArrowheads="1"/>
            </p:cNvSpPr>
            <p:nvPr/>
          </p:nvSpPr>
          <p:spPr bwMode="auto">
            <a:xfrm>
              <a:off x="249" y="2478"/>
              <a:ext cx="2585" cy="1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>
                  <a:solidFill>
                    <a:schemeClr val="accent2"/>
                  </a:solidFill>
                </a:rPr>
                <a:t>A resistor is connected in</a:t>
              </a:r>
            </a:p>
            <a:p>
              <a:r>
                <a:rPr lang="en-GB">
                  <a:solidFill>
                    <a:schemeClr val="accent2"/>
                  </a:solidFill>
                </a:rPr>
                <a:t>series to the galvanometer</a:t>
              </a:r>
            </a:p>
            <a:p>
              <a:r>
                <a:rPr lang="en-GB">
                  <a:solidFill>
                    <a:schemeClr val="accent2"/>
                  </a:solidFill>
                </a:rPr>
                <a:t>to prevent damage to the </a:t>
              </a:r>
            </a:p>
            <a:p>
              <a:r>
                <a:rPr lang="en-GB">
                  <a:solidFill>
                    <a:schemeClr val="accent2"/>
                  </a:solidFill>
                </a:rPr>
                <a:t>meter when the bridge is far </a:t>
              </a:r>
            </a:p>
            <a:p>
              <a:r>
                <a:rPr lang="en-GB">
                  <a:solidFill>
                    <a:schemeClr val="accent2"/>
                  </a:solidFill>
                </a:rPr>
                <a:t>out of balance.                                                                          </a:t>
              </a:r>
            </a:p>
            <a:p>
              <a:r>
                <a:rPr lang="en-GB">
                  <a:solidFill>
                    <a:schemeClr val="accent2"/>
                  </a:solidFill>
                </a:rPr>
                <a:t>	</a:t>
              </a:r>
            </a:p>
            <a:p>
              <a:r>
                <a:rPr lang="en-GB">
                  <a:solidFill>
                    <a:schemeClr val="accent2"/>
                  </a:solidFill>
                </a:rPr>
                <a:t>Switch S is used to short circuit R </a:t>
              </a:r>
            </a:p>
            <a:p>
              <a:r>
                <a:rPr lang="en-GB">
                  <a:solidFill>
                    <a:schemeClr val="accent2"/>
                  </a:solidFill>
                </a:rPr>
                <a:t>when near balance to give greater </a:t>
              </a:r>
            </a:p>
            <a:p>
              <a:r>
                <a:rPr lang="en-GB">
                  <a:solidFill>
                    <a:schemeClr val="accent2"/>
                  </a:solidFill>
                </a:rPr>
                <a:t>sensitivity.</a:t>
              </a:r>
            </a:p>
          </p:txBody>
        </p:sp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3334" y="2523"/>
              <a:ext cx="1043" cy="1747"/>
              <a:chOff x="3334" y="2523"/>
              <a:chExt cx="1043" cy="1747"/>
            </a:xfrm>
          </p:grpSpPr>
          <p:sp>
            <p:nvSpPr>
              <p:cNvPr id="90120" name="Rectangle 7"/>
              <p:cNvSpPr>
                <a:spLocks noChangeArrowheads="1"/>
              </p:cNvSpPr>
              <p:nvPr/>
            </p:nvSpPr>
            <p:spPr bwMode="auto">
              <a:xfrm>
                <a:off x="3560" y="3113"/>
                <a:ext cx="91" cy="4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4" name="Group 11"/>
              <p:cNvGrpSpPr>
                <a:grpSpLocks/>
              </p:cNvGrpSpPr>
              <p:nvPr/>
            </p:nvGrpSpPr>
            <p:grpSpPr bwMode="auto">
              <a:xfrm>
                <a:off x="3514" y="3747"/>
                <a:ext cx="273" cy="227"/>
                <a:chOff x="3514" y="3702"/>
                <a:chExt cx="273" cy="227"/>
              </a:xfrm>
            </p:grpSpPr>
            <p:sp>
              <p:nvSpPr>
                <p:cNvPr id="90134" name="Oval 9"/>
                <p:cNvSpPr>
                  <a:spLocks noChangeArrowheads="1"/>
                </p:cNvSpPr>
                <p:nvPr/>
              </p:nvSpPr>
              <p:spPr bwMode="auto">
                <a:xfrm>
                  <a:off x="3515" y="3702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013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514" y="3702"/>
                  <a:ext cx="273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600"/>
                    <a:t>G</a:t>
                  </a:r>
                </a:p>
              </p:txBody>
            </p:sp>
          </p:grpSp>
          <p:sp>
            <p:nvSpPr>
              <p:cNvPr id="90122" name="Line 12"/>
              <p:cNvSpPr>
                <a:spLocks noChangeShapeType="1"/>
              </p:cNvSpPr>
              <p:nvPr/>
            </p:nvSpPr>
            <p:spPr bwMode="auto">
              <a:xfrm flipV="1">
                <a:off x="3606" y="3521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0123" name="Line 13"/>
              <p:cNvSpPr>
                <a:spLocks noChangeShapeType="1"/>
              </p:cNvSpPr>
              <p:nvPr/>
            </p:nvSpPr>
            <p:spPr bwMode="auto">
              <a:xfrm flipV="1">
                <a:off x="3606" y="2659"/>
                <a:ext cx="0" cy="4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0124" name="Line 14"/>
              <p:cNvSpPr>
                <a:spLocks noChangeShapeType="1"/>
              </p:cNvSpPr>
              <p:nvPr/>
            </p:nvSpPr>
            <p:spPr bwMode="auto">
              <a:xfrm flipH="1">
                <a:off x="3606" y="2840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0125" name="Line 15"/>
              <p:cNvSpPr>
                <a:spLocks noChangeShapeType="1"/>
              </p:cNvSpPr>
              <p:nvPr/>
            </p:nvSpPr>
            <p:spPr bwMode="auto">
              <a:xfrm>
                <a:off x="4105" y="2840"/>
                <a:ext cx="0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0126" name="Line 16"/>
              <p:cNvSpPr>
                <a:spLocks noChangeShapeType="1"/>
              </p:cNvSpPr>
              <p:nvPr/>
            </p:nvSpPr>
            <p:spPr bwMode="auto">
              <a:xfrm>
                <a:off x="4105" y="3385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0127" name="Line 17"/>
              <p:cNvSpPr>
                <a:spLocks noChangeShapeType="1"/>
              </p:cNvSpPr>
              <p:nvPr/>
            </p:nvSpPr>
            <p:spPr bwMode="auto">
              <a:xfrm flipH="1">
                <a:off x="3606" y="3612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0128" name="Line 18"/>
              <p:cNvSpPr>
                <a:spLocks noChangeShapeType="1"/>
              </p:cNvSpPr>
              <p:nvPr/>
            </p:nvSpPr>
            <p:spPr bwMode="auto">
              <a:xfrm flipV="1">
                <a:off x="4105" y="3249"/>
                <a:ext cx="9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0129" name="Line 19"/>
              <p:cNvSpPr>
                <a:spLocks noChangeShapeType="1"/>
              </p:cNvSpPr>
              <p:nvPr/>
            </p:nvSpPr>
            <p:spPr bwMode="auto">
              <a:xfrm>
                <a:off x="3606" y="3974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0130" name="Text Box 20"/>
              <p:cNvSpPr txBox="1">
                <a:spLocks noChangeArrowheads="1"/>
              </p:cNvSpPr>
              <p:nvPr/>
            </p:nvSpPr>
            <p:spPr bwMode="auto">
              <a:xfrm>
                <a:off x="3334" y="2523"/>
                <a:ext cx="22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X</a:t>
                </a:r>
              </a:p>
            </p:txBody>
          </p:sp>
          <p:sp>
            <p:nvSpPr>
              <p:cNvPr id="90131" name="Text Box 21"/>
              <p:cNvSpPr txBox="1">
                <a:spLocks noChangeArrowheads="1"/>
              </p:cNvSpPr>
              <p:nvPr/>
            </p:nvSpPr>
            <p:spPr bwMode="auto">
              <a:xfrm>
                <a:off x="3334" y="3180"/>
                <a:ext cx="2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R</a:t>
                </a:r>
              </a:p>
            </p:txBody>
          </p:sp>
          <p:sp>
            <p:nvSpPr>
              <p:cNvPr id="90132" name="Text Box 22"/>
              <p:cNvSpPr txBox="1">
                <a:spLocks noChangeArrowheads="1"/>
              </p:cNvSpPr>
              <p:nvPr/>
            </p:nvSpPr>
            <p:spPr bwMode="auto">
              <a:xfrm>
                <a:off x="3334" y="4020"/>
                <a:ext cx="2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Y</a:t>
                </a:r>
              </a:p>
            </p:txBody>
          </p:sp>
          <p:sp>
            <p:nvSpPr>
              <p:cNvPr id="90133" name="Text Box 23"/>
              <p:cNvSpPr txBox="1">
                <a:spLocks noChangeArrowheads="1"/>
              </p:cNvSpPr>
              <p:nvPr/>
            </p:nvSpPr>
            <p:spPr bwMode="auto">
              <a:xfrm>
                <a:off x="4150" y="3294"/>
                <a:ext cx="2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S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5693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GB" b="1" i="1">
                <a:solidFill>
                  <a:schemeClr val="accent2"/>
                </a:solidFill>
              </a:rPr>
              <a:t>Example 1    </a:t>
            </a:r>
            <a:r>
              <a:rPr lang="en-GB"/>
              <a:t>Page 32</a:t>
            </a:r>
          </a:p>
          <a:p>
            <a:pPr marL="457200" indent="-457200"/>
            <a:endParaRPr lang="en-GB"/>
          </a:p>
          <a:p>
            <a:pPr marL="457200" indent="-457200">
              <a:buFontTx/>
              <a:buAutoNum type="alphaLcParenBoth"/>
            </a:pPr>
            <a:r>
              <a:rPr lang="en-GB">
                <a:solidFill>
                  <a:schemeClr val="accent2"/>
                </a:solidFill>
              </a:rPr>
              <a:t>If the bridge is balanced, calculate the value of resistor S.     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	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	P = 1 k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    Q = 2 k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    R = 3 k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/>
              <a:t> 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474788" y="2636838"/>
            <a:ext cx="6121400" cy="1441450"/>
            <a:chOff x="929" y="1702"/>
            <a:chExt cx="3856" cy="908"/>
          </a:xfrm>
        </p:grpSpPr>
        <p:sp>
          <p:nvSpPr>
            <p:cNvPr id="91174" name="Rectangle 6"/>
            <p:cNvSpPr>
              <a:spLocks noChangeArrowheads="1"/>
            </p:cNvSpPr>
            <p:nvPr/>
          </p:nvSpPr>
          <p:spPr bwMode="auto">
            <a:xfrm>
              <a:off x="1383" y="2065"/>
              <a:ext cx="499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1175" name="Rectangle 7"/>
            <p:cNvSpPr>
              <a:spLocks noChangeArrowheads="1"/>
            </p:cNvSpPr>
            <p:nvPr/>
          </p:nvSpPr>
          <p:spPr bwMode="auto">
            <a:xfrm>
              <a:off x="3651" y="2065"/>
              <a:ext cx="499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1176" name="Rectangle 8"/>
            <p:cNvSpPr>
              <a:spLocks noChangeArrowheads="1"/>
            </p:cNvSpPr>
            <p:nvPr/>
          </p:nvSpPr>
          <p:spPr bwMode="auto">
            <a:xfrm>
              <a:off x="3651" y="2474"/>
              <a:ext cx="499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1177" name="Rectangle 9"/>
            <p:cNvSpPr>
              <a:spLocks noChangeArrowheads="1"/>
            </p:cNvSpPr>
            <p:nvPr/>
          </p:nvSpPr>
          <p:spPr bwMode="auto">
            <a:xfrm>
              <a:off x="1383" y="2473"/>
              <a:ext cx="499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518" y="2197"/>
              <a:ext cx="226" cy="231"/>
              <a:chOff x="2064" y="2659"/>
              <a:chExt cx="226" cy="231"/>
            </a:xfrm>
          </p:grpSpPr>
          <p:sp>
            <p:nvSpPr>
              <p:cNvPr id="91195" name="Oval 11"/>
              <p:cNvSpPr>
                <a:spLocks noChangeArrowheads="1"/>
              </p:cNvSpPr>
              <p:nvPr/>
            </p:nvSpPr>
            <p:spPr bwMode="auto">
              <a:xfrm>
                <a:off x="2064" y="2659"/>
                <a:ext cx="226" cy="22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1196" name="Text Box 12"/>
              <p:cNvSpPr txBox="1">
                <a:spLocks noChangeArrowheads="1"/>
              </p:cNvSpPr>
              <p:nvPr/>
            </p:nvSpPr>
            <p:spPr bwMode="auto">
              <a:xfrm>
                <a:off x="2064" y="2659"/>
                <a:ext cx="22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V</a:t>
                </a:r>
              </a:p>
            </p:txBody>
          </p:sp>
        </p:grpSp>
        <p:sp>
          <p:nvSpPr>
            <p:cNvPr id="91179" name="Line 13"/>
            <p:cNvSpPr>
              <a:spLocks noChangeShapeType="1"/>
            </p:cNvSpPr>
            <p:nvPr/>
          </p:nvSpPr>
          <p:spPr bwMode="auto">
            <a:xfrm>
              <a:off x="1882" y="2111"/>
              <a:ext cx="17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1180" name="Line 14"/>
            <p:cNvSpPr>
              <a:spLocks noChangeShapeType="1"/>
            </p:cNvSpPr>
            <p:nvPr/>
          </p:nvSpPr>
          <p:spPr bwMode="auto">
            <a:xfrm>
              <a:off x="1882" y="2564"/>
              <a:ext cx="17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1181" name="Line 15"/>
            <p:cNvSpPr>
              <a:spLocks noChangeShapeType="1"/>
            </p:cNvSpPr>
            <p:nvPr/>
          </p:nvSpPr>
          <p:spPr bwMode="auto">
            <a:xfrm>
              <a:off x="4150" y="2564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1182" name="Line 16"/>
            <p:cNvSpPr>
              <a:spLocks noChangeShapeType="1"/>
            </p:cNvSpPr>
            <p:nvPr/>
          </p:nvSpPr>
          <p:spPr bwMode="auto">
            <a:xfrm>
              <a:off x="4150" y="2111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1183" name="Line 17"/>
            <p:cNvSpPr>
              <a:spLocks noChangeShapeType="1"/>
            </p:cNvSpPr>
            <p:nvPr/>
          </p:nvSpPr>
          <p:spPr bwMode="auto">
            <a:xfrm flipH="1">
              <a:off x="929" y="2111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1184" name="Line 18"/>
            <p:cNvSpPr>
              <a:spLocks noChangeShapeType="1"/>
            </p:cNvSpPr>
            <p:nvPr/>
          </p:nvSpPr>
          <p:spPr bwMode="auto">
            <a:xfrm flipH="1">
              <a:off x="929" y="256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1185" name="Line 19"/>
            <p:cNvSpPr>
              <a:spLocks noChangeShapeType="1"/>
            </p:cNvSpPr>
            <p:nvPr/>
          </p:nvSpPr>
          <p:spPr bwMode="auto">
            <a:xfrm flipV="1">
              <a:off x="929" y="1702"/>
              <a:ext cx="0" cy="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1186" name="Line 20"/>
            <p:cNvSpPr>
              <a:spLocks noChangeShapeType="1"/>
            </p:cNvSpPr>
            <p:nvPr/>
          </p:nvSpPr>
          <p:spPr bwMode="auto">
            <a:xfrm flipV="1">
              <a:off x="4785" y="1702"/>
              <a:ext cx="0" cy="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1187" name="Line 21"/>
            <p:cNvSpPr>
              <a:spLocks noChangeShapeType="1"/>
            </p:cNvSpPr>
            <p:nvPr/>
          </p:nvSpPr>
          <p:spPr bwMode="auto">
            <a:xfrm>
              <a:off x="929" y="1702"/>
              <a:ext cx="1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1188" name="Line 22"/>
            <p:cNvSpPr>
              <a:spLocks noChangeShapeType="1"/>
            </p:cNvSpPr>
            <p:nvPr/>
          </p:nvSpPr>
          <p:spPr bwMode="auto">
            <a:xfrm flipH="1">
              <a:off x="3016" y="1702"/>
              <a:ext cx="17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1189" name="Line 23"/>
            <p:cNvSpPr>
              <a:spLocks noChangeShapeType="1"/>
            </p:cNvSpPr>
            <p:nvPr/>
          </p:nvSpPr>
          <p:spPr bwMode="auto">
            <a:xfrm flipV="1">
              <a:off x="2653" y="21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1190" name="Line 24"/>
            <p:cNvSpPr>
              <a:spLocks noChangeShapeType="1"/>
            </p:cNvSpPr>
            <p:nvPr/>
          </p:nvSpPr>
          <p:spPr bwMode="auto">
            <a:xfrm>
              <a:off x="2653" y="2428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1191" name="Text Box 25"/>
            <p:cNvSpPr txBox="1">
              <a:spLocks noChangeArrowheads="1"/>
            </p:cNvSpPr>
            <p:nvPr/>
          </p:nvSpPr>
          <p:spPr bwMode="auto">
            <a:xfrm>
              <a:off x="1520" y="1839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P</a:t>
              </a:r>
              <a:endParaRPr lang="el-GR" sz="1800">
                <a:cs typeface="Arial" charset="0"/>
              </a:endParaRPr>
            </a:p>
          </p:txBody>
        </p:sp>
        <p:sp>
          <p:nvSpPr>
            <p:cNvPr id="91192" name="Text Box 26"/>
            <p:cNvSpPr txBox="1">
              <a:spLocks noChangeArrowheads="1"/>
            </p:cNvSpPr>
            <p:nvPr/>
          </p:nvSpPr>
          <p:spPr bwMode="auto">
            <a:xfrm>
              <a:off x="3742" y="1839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Q</a:t>
              </a:r>
              <a:endParaRPr lang="el-GR" sz="1800">
                <a:cs typeface="Arial" charset="0"/>
              </a:endParaRPr>
            </a:p>
          </p:txBody>
        </p:sp>
        <p:sp>
          <p:nvSpPr>
            <p:cNvPr id="91193" name="Text Box 27"/>
            <p:cNvSpPr txBox="1">
              <a:spLocks noChangeArrowheads="1"/>
            </p:cNvSpPr>
            <p:nvPr/>
          </p:nvSpPr>
          <p:spPr bwMode="auto">
            <a:xfrm>
              <a:off x="1520" y="2243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  <a:endParaRPr lang="el-GR" sz="1800">
                <a:cs typeface="Arial" charset="0"/>
              </a:endParaRPr>
            </a:p>
          </p:txBody>
        </p:sp>
        <p:sp>
          <p:nvSpPr>
            <p:cNvPr id="91194" name="Text Box 28"/>
            <p:cNvSpPr txBox="1">
              <a:spLocks noChangeArrowheads="1"/>
            </p:cNvSpPr>
            <p:nvPr/>
          </p:nvSpPr>
          <p:spPr bwMode="auto">
            <a:xfrm>
              <a:off x="3742" y="2247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S</a:t>
              </a:r>
              <a:endParaRPr lang="el-GR" sz="1800">
                <a:cs typeface="Arial" charset="0"/>
              </a:endParaRP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755650" y="4581525"/>
            <a:ext cx="1223963" cy="854075"/>
            <a:chOff x="476" y="2886"/>
            <a:chExt cx="771" cy="538"/>
          </a:xfrm>
        </p:grpSpPr>
        <p:grpSp>
          <p:nvGrpSpPr>
            <p:cNvPr id="5" name="Group 34"/>
            <p:cNvGrpSpPr>
              <a:grpSpLocks/>
            </p:cNvGrpSpPr>
            <p:nvPr/>
          </p:nvGrpSpPr>
          <p:grpSpPr bwMode="auto">
            <a:xfrm>
              <a:off x="476" y="2886"/>
              <a:ext cx="317" cy="538"/>
              <a:chOff x="476" y="2886"/>
              <a:chExt cx="317" cy="538"/>
            </a:xfrm>
          </p:grpSpPr>
          <p:sp>
            <p:nvSpPr>
              <p:cNvPr id="91172" name="Text Box 32"/>
              <p:cNvSpPr txBox="1">
                <a:spLocks noChangeArrowheads="1"/>
              </p:cNvSpPr>
              <p:nvPr/>
            </p:nvSpPr>
            <p:spPr bwMode="auto">
              <a:xfrm>
                <a:off x="476" y="2886"/>
                <a:ext cx="317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R</a:t>
                </a:r>
                <a:r>
                  <a:rPr lang="en-GB" baseline="-25000"/>
                  <a:t>1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R</a:t>
                </a:r>
                <a:r>
                  <a:rPr lang="en-GB" baseline="-25000"/>
                  <a:t>2</a:t>
                </a:r>
                <a:endParaRPr lang="en-GB"/>
              </a:p>
            </p:txBody>
          </p:sp>
          <p:sp>
            <p:nvSpPr>
              <p:cNvPr id="91173" name="Line 33"/>
              <p:cNvSpPr>
                <a:spLocks noChangeShapeType="1"/>
              </p:cNvSpPr>
              <p:nvPr/>
            </p:nvSpPr>
            <p:spPr bwMode="auto">
              <a:xfrm>
                <a:off x="476" y="3158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930" y="2886"/>
              <a:ext cx="317" cy="538"/>
              <a:chOff x="476" y="2886"/>
              <a:chExt cx="317" cy="538"/>
            </a:xfrm>
          </p:grpSpPr>
          <p:sp>
            <p:nvSpPr>
              <p:cNvPr id="91170" name="Text Box 36"/>
              <p:cNvSpPr txBox="1">
                <a:spLocks noChangeArrowheads="1"/>
              </p:cNvSpPr>
              <p:nvPr/>
            </p:nvSpPr>
            <p:spPr bwMode="auto">
              <a:xfrm>
                <a:off x="476" y="2886"/>
                <a:ext cx="317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R</a:t>
                </a:r>
                <a:r>
                  <a:rPr lang="en-GB" baseline="-25000"/>
                  <a:t>3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R</a:t>
                </a:r>
                <a:r>
                  <a:rPr lang="en-GB" baseline="-25000"/>
                  <a:t>4</a:t>
                </a:r>
                <a:endParaRPr lang="en-GB"/>
              </a:p>
            </p:txBody>
          </p:sp>
          <p:sp>
            <p:nvSpPr>
              <p:cNvPr id="91171" name="Line 37"/>
              <p:cNvSpPr>
                <a:spLocks noChangeShapeType="1"/>
              </p:cNvSpPr>
              <p:nvPr/>
            </p:nvSpPr>
            <p:spPr bwMode="auto">
              <a:xfrm>
                <a:off x="476" y="3158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1169" name="Text Box 38"/>
            <p:cNvSpPr txBox="1">
              <a:spLocks noChangeArrowheads="1"/>
            </p:cNvSpPr>
            <p:nvPr/>
          </p:nvSpPr>
          <p:spPr bwMode="auto">
            <a:xfrm>
              <a:off x="703" y="3044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2124075" y="4581525"/>
            <a:ext cx="1727200" cy="854075"/>
            <a:chOff x="1338" y="2886"/>
            <a:chExt cx="1088" cy="538"/>
          </a:xfrm>
        </p:grpSpPr>
        <p:grpSp>
          <p:nvGrpSpPr>
            <p:cNvPr id="8" name="Group 40"/>
            <p:cNvGrpSpPr>
              <a:grpSpLocks/>
            </p:cNvGrpSpPr>
            <p:nvPr/>
          </p:nvGrpSpPr>
          <p:grpSpPr bwMode="auto">
            <a:xfrm>
              <a:off x="1655" y="2886"/>
              <a:ext cx="771" cy="538"/>
              <a:chOff x="476" y="2886"/>
              <a:chExt cx="771" cy="538"/>
            </a:xfrm>
          </p:grpSpPr>
          <p:grpSp>
            <p:nvGrpSpPr>
              <p:cNvPr id="9" name="Group 41"/>
              <p:cNvGrpSpPr>
                <a:grpSpLocks/>
              </p:cNvGrpSpPr>
              <p:nvPr/>
            </p:nvGrpSpPr>
            <p:grpSpPr bwMode="auto">
              <a:xfrm>
                <a:off x="476" y="2886"/>
                <a:ext cx="317" cy="538"/>
                <a:chOff x="476" y="2886"/>
                <a:chExt cx="317" cy="538"/>
              </a:xfrm>
            </p:grpSpPr>
            <p:sp>
              <p:nvSpPr>
                <p:cNvPr id="91165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476" y="2886"/>
                  <a:ext cx="317" cy="5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/>
                    <a:t>P</a:t>
                  </a:r>
                  <a:endParaRPr lang="en-GB" baseline="-25000"/>
                </a:p>
                <a:p>
                  <a:pPr>
                    <a:spcBef>
                      <a:spcPct val="50000"/>
                    </a:spcBef>
                  </a:pPr>
                  <a:r>
                    <a:rPr lang="en-GB"/>
                    <a:t>R</a:t>
                  </a:r>
                </a:p>
              </p:txBody>
            </p:sp>
            <p:sp>
              <p:nvSpPr>
                <p:cNvPr id="91166" name="Line 43"/>
                <p:cNvSpPr>
                  <a:spLocks noChangeShapeType="1"/>
                </p:cNvSpPr>
                <p:nvPr/>
              </p:nvSpPr>
              <p:spPr bwMode="auto">
                <a:xfrm>
                  <a:off x="476" y="3158"/>
                  <a:ext cx="2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0" name="Group 44"/>
              <p:cNvGrpSpPr>
                <a:grpSpLocks/>
              </p:cNvGrpSpPr>
              <p:nvPr/>
            </p:nvGrpSpPr>
            <p:grpSpPr bwMode="auto">
              <a:xfrm>
                <a:off x="930" y="2886"/>
                <a:ext cx="317" cy="538"/>
                <a:chOff x="476" y="2886"/>
                <a:chExt cx="317" cy="538"/>
              </a:xfrm>
            </p:grpSpPr>
            <p:sp>
              <p:nvSpPr>
                <p:cNvPr id="91163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476" y="2886"/>
                  <a:ext cx="317" cy="5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/>
                    <a:t>Q</a:t>
                  </a:r>
                  <a:endParaRPr lang="en-GB" baseline="-25000"/>
                </a:p>
                <a:p>
                  <a:pPr>
                    <a:spcBef>
                      <a:spcPct val="50000"/>
                    </a:spcBef>
                  </a:pPr>
                  <a:r>
                    <a:rPr lang="en-GB"/>
                    <a:t>S</a:t>
                  </a:r>
                </a:p>
              </p:txBody>
            </p:sp>
            <p:sp>
              <p:nvSpPr>
                <p:cNvPr id="91164" name="Line 46"/>
                <p:cNvSpPr>
                  <a:spLocks noChangeShapeType="1"/>
                </p:cNvSpPr>
                <p:nvPr/>
              </p:nvSpPr>
              <p:spPr bwMode="auto">
                <a:xfrm>
                  <a:off x="476" y="3158"/>
                  <a:ext cx="2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1162" name="Text Box 47"/>
              <p:cNvSpPr txBox="1">
                <a:spLocks noChangeArrowheads="1"/>
              </p:cNvSpPr>
              <p:nvPr/>
            </p:nvSpPr>
            <p:spPr bwMode="auto">
              <a:xfrm>
                <a:off x="703" y="3044"/>
                <a:ext cx="2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=</a:t>
                </a:r>
              </a:p>
            </p:txBody>
          </p:sp>
        </p:grpSp>
        <p:sp>
          <p:nvSpPr>
            <p:cNvPr id="91159" name="Line 56"/>
            <p:cNvSpPr>
              <a:spLocks noChangeShapeType="1"/>
            </p:cNvSpPr>
            <p:nvPr/>
          </p:nvSpPr>
          <p:spPr bwMode="auto">
            <a:xfrm>
              <a:off x="1338" y="3158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" name="Group 60"/>
          <p:cNvGrpSpPr>
            <a:grpSpLocks/>
          </p:cNvGrpSpPr>
          <p:nvPr/>
        </p:nvGrpSpPr>
        <p:grpSpPr bwMode="auto">
          <a:xfrm>
            <a:off x="3995738" y="4581525"/>
            <a:ext cx="1801812" cy="854075"/>
            <a:chOff x="2517" y="2886"/>
            <a:chExt cx="1135" cy="538"/>
          </a:xfrm>
        </p:grpSpPr>
        <p:grpSp>
          <p:nvGrpSpPr>
            <p:cNvPr id="12" name="Group 48"/>
            <p:cNvGrpSpPr>
              <a:grpSpLocks/>
            </p:cNvGrpSpPr>
            <p:nvPr/>
          </p:nvGrpSpPr>
          <p:grpSpPr bwMode="auto">
            <a:xfrm>
              <a:off x="2881" y="2886"/>
              <a:ext cx="771" cy="538"/>
              <a:chOff x="476" y="2886"/>
              <a:chExt cx="771" cy="538"/>
            </a:xfrm>
          </p:grpSpPr>
          <p:grpSp>
            <p:nvGrpSpPr>
              <p:cNvPr id="13" name="Group 49"/>
              <p:cNvGrpSpPr>
                <a:grpSpLocks/>
              </p:cNvGrpSpPr>
              <p:nvPr/>
            </p:nvGrpSpPr>
            <p:grpSpPr bwMode="auto">
              <a:xfrm>
                <a:off x="476" y="2886"/>
                <a:ext cx="317" cy="538"/>
                <a:chOff x="476" y="2886"/>
                <a:chExt cx="317" cy="538"/>
              </a:xfrm>
            </p:grpSpPr>
            <p:sp>
              <p:nvSpPr>
                <p:cNvPr id="91156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476" y="2886"/>
                  <a:ext cx="317" cy="5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/>
                    <a:t>1k</a:t>
                  </a:r>
                  <a:endParaRPr lang="en-GB" baseline="-25000"/>
                </a:p>
                <a:p>
                  <a:pPr>
                    <a:spcBef>
                      <a:spcPct val="50000"/>
                    </a:spcBef>
                  </a:pPr>
                  <a:r>
                    <a:rPr lang="en-GB"/>
                    <a:t>3k</a:t>
                  </a:r>
                </a:p>
              </p:txBody>
            </p:sp>
            <p:sp>
              <p:nvSpPr>
                <p:cNvPr id="91157" name="Line 51"/>
                <p:cNvSpPr>
                  <a:spLocks noChangeShapeType="1"/>
                </p:cNvSpPr>
                <p:nvPr/>
              </p:nvSpPr>
              <p:spPr bwMode="auto">
                <a:xfrm>
                  <a:off x="476" y="3158"/>
                  <a:ext cx="2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4" name="Group 52"/>
              <p:cNvGrpSpPr>
                <a:grpSpLocks/>
              </p:cNvGrpSpPr>
              <p:nvPr/>
            </p:nvGrpSpPr>
            <p:grpSpPr bwMode="auto">
              <a:xfrm>
                <a:off x="930" y="2886"/>
                <a:ext cx="317" cy="538"/>
                <a:chOff x="476" y="2886"/>
                <a:chExt cx="317" cy="538"/>
              </a:xfrm>
            </p:grpSpPr>
            <p:sp>
              <p:nvSpPr>
                <p:cNvPr id="91154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476" y="2886"/>
                  <a:ext cx="317" cy="5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/>
                    <a:t>2k</a:t>
                  </a:r>
                  <a:endParaRPr lang="en-GB" baseline="-25000"/>
                </a:p>
                <a:p>
                  <a:pPr>
                    <a:spcBef>
                      <a:spcPct val="50000"/>
                    </a:spcBef>
                  </a:pPr>
                  <a:r>
                    <a:rPr lang="en-GB"/>
                    <a:t>S</a:t>
                  </a:r>
                </a:p>
              </p:txBody>
            </p:sp>
            <p:sp>
              <p:nvSpPr>
                <p:cNvPr id="91155" name="Line 54"/>
                <p:cNvSpPr>
                  <a:spLocks noChangeShapeType="1"/>
                </p:cNvSpPr>
                <p:nvPr/>
              </p:nvSpPr>
              <p:spPr bwMode="auto">
                <a:xfrm>
                  <a:off x="476" y="3158"/>
                  <a:ext cx="2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1153" name="Text Box 55"/>
              <p:cNvSpPr txBox="1">
                <a:spLocks noChangeArrowheads="1"/>
              </p:cNvSpPr>
              <p:nvPr/>
            </p:nvSpPr>
            <p:spPr bwMode="auto">
              <a:xfrm>
                <a:off x="703" y="3044"/>
                <a:ext cx="2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=</a:t>
                </a:r>
              </a:p>
            </p:txBody>
          </p:sp>
        </p:grpSp>
        <p:sp>
          <p:nvSpPr>
            <p:cNvPr id="91150" name="Line 57"/>
            <p:cNvSpPr>
              <a:spLocks noChangeShapeType="1"/>
            </p:cNvSpPr>
            <p:nvPr/>
          </p:nvSpPr>
          <p:spPr bwMode="auto">
            <a:xfrm>
              <a:off x="2517" y="3158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" name="Group 64"/>
          <p:cNvGrpSpPr>
            <a:grpSpLocks/>
          </p:cNvGrpSpPr>
          <p:nvPr/>
        </p:nvGrpSpPr>
        <p:grpSpPr bwMode="auto">
          <a:xfrm>
            <a:off x="5940425" y="4581525"/>
            <a:ext cx="2087563" cy="854075"/>
            <a:chOff x="3742" y="2886"/>
            <a:chExt cx="1315" cy="538"/>
          </a:xfrm>
        </p:grpSpPr>
        <p:sp>
          <p:nvSpPr>
            <p:cNvPr id="91145" name="Line 58"/>
            <p:cNvSpPr>
              <a:spLocks noChangeShapeType="1"/>
            </p:cNvSpPr>
            <p:nvPr/>
          </p:nvSpPr>
          <p:spPr bwMode="auto">
            <a:xfrm>
              <a:off x="3742" y="3158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1146" name="Text Box 61"/>
            <p:cNvSpPr txBox="1">
              <a:spLocks noChangeArrowheads="1"/>
            </p:cNvSpPr>
            <p:nvPr/>
          </p:nvSpPr>
          <p:spPr bwMode="auto">
            <a:xfrm>
              <a:off x="4059" y="3022"/>
              <a:ext cx="54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 =</a:t>
              </a:r>
            </a:p>
          </p:txBody>
        </p:sp>
        <p:sp>
          <p:nvSpPr>
            <p:cNvPr id="91147" name="Text Box 62"/>
            <p:cNvSpPr txBox="1">
              <a:spLocks noChangeArrowheads="1"/>
            </p:cNvSpPr>
            <p:nvPr/>
          </p:nvSpPr>
          <p:spPr bwMode="auto">
            <a:xfrm>
              <a:off x="4422" y="2886"/>
              <a:ext cx="635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3k x 2k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    1k</a:t>
              </a:r>
            </a:p>
          </p:txBody>
        </p:sp>
        <p:sp>
          <p:nvSpPr>
            <p:cNvPr id="91148" name="Line 63"/>
            <p:cNvSpPr>
              <a:spLocks noChangeShapeType="1"/>
            </p:cNvSpPr>
            <p:nvPr/>
          </p:nvSpPr>
          <p:spPr bwMode="auto">
            <a:xfrm>
              <a:off x="4468" y="3158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0417" name="Text Box 65"/>
          <p:cNvSpPr txBox="1">
            <a:spLocks noChangeArrowheads="1"/>
          </p:cNvSpPr>
          <p:nvPr/>
        </p:nvSpPr>
        <p:spPr bwMode="auto">
          <a:xfrm>
            <a:off x="6659563" y="5661025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6 k </a:t>
            </a:r>
            <a:r>
              <a:rPr lang="el-GR">
                <a:cs typeface="Arial" charset="0"/>
              </a:rPr>
              <a:t>Ω</a:t>
            </a:r>
            <a:r>
              <a:rPr lang="en-GB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81359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(b) After a period of use the potential difference across the battery in the circuit decreases to half its original value. What effect does this have on the voltmeter reading? 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1547813" y="2060575"/>
            <a:ext cx="439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None.  The bridge is still balanced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4"/>
          <p:cNvSpPr txBox="1">
            <a:spLocks noChangeArrowheads="1"/>
          </p:cNvSpPr>
          <p:nvPr/>
        </p:nvSpPr>
        <p:spPr bwMode="auto">
          <a:xfrm>
            <a:off x="395288" y="549275"/>
            <a:ext cx="849788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>
                <a:solidFill>
                  <a:schemeClr val="accent2"/>
                </a:solidFill>
              </a:rPr>
              <a:t>B. The Out Of Balance Wheatstone Bridge. 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The graph below shows the variation of potential difference between X and Y as one of the resistors is changed by </a:t>
            </a:r>
            <a:r>
              <a:rPr lang="en-GB" b="1" i="1">
                <a:solidFill>
                  <a:schemeClr val="accent2"/>
                </a:solidFill>
              </a:rPr>
              <a:t>small amounts</a:t>
            </a:r>
            <a:r>
              <a:rPr lang="en-GB">
                <a:solidFill>
                  <a:schemeClr val="accent2"/>
                </a:solidFill>
              </a:rPr>
              <a:t> from its value when the bridge is </a:t>
            </a:r>
            <a:r>
              <a:rPr lang="en-GB" b="1" i="1">
                <a:solidFill>
                  <a:schemeClr val="accent2"/>
                </a:solidFill>
              </a:rPr>
              <a:t>balanced</a:t>
            </a:r>
            <a:r>
              <a:rPr lang="en-GB">
                <a:solidFill>
                  <a:schemeClr val="accent2"/>
                </a:solidFill>
              </a:rPr>
              <a:t>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95513" y="2455863"/>
            <a:ext cx="4032250" cy="3421062"/>
            <a:chOff x="1383" y="1547"/>
            <a:chExt cx="2540" cy="2155"/>
          </a:xfrm>
        </p:grpSpPr>
        <p:sp>
          <p:nvSpPr>
            <p:cNvPr id="93189" name="Line 5"/>
            <p:cNvSpPr>
              <a:spLocks noChangeShapeType="1"/>
            </p:cNvSpPr>
            <p:nvPr/>
          </p:nvSpPr>
          <p:spPr bwMode="auto">
            <a:xfrm flipH="1">
              <a:off x="2426" y="1706"/>
              <a:ext cx="0" cy="19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190" name="Line 6"/>
            <p:cNvSpPr>
              <a:spLocks noChangeShapeType="1"/>
            </p:cNvSpPr>
            <p:nvPr/>
          </p:nvSpPr>
          <p:spPr bwMode="auto">
            <a:xfrm>
              <a:off x="1383" y="2659"/>
              <a:ext cx="2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191" name="Text Box 7"/>
            <p:cNvSpPr txBox="1">
              <a:spLocks noChangeArrowheads="1"/>
            </p:cNvSpPr>
            <p:nvPr/>
          </p:nvSpPr>
          <p:spPr bwMode="auto">
            <a:xfrm>
              <a:off x="2381" y="2614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0</a:t>
              </a:r>
            </a:p>
          </p:txBody>
        </p:sp>
        <p:sp>
          <p:nvSpPr>
            <p:cNvPr id="93192" name="Text Box 8"/>
            <p:cNvSpPr txBox="1">
              <a:spLocks noChangeArrowheads="1"/>
            </p:cNvSpPr>
            <p:nvPr/>
          </p:nvSpPr>
          <p:spPr bwMode="auto">
            <a:xfrm>
              <a:off x="3514" y="2523"/>
              <a:ext cx="4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>
                  <a:cs typeface="Arial" charset="0"/>
                </a:rPr>
                <a:t>Δ</a:t>
              </a:r>
              <a:r>
                <a:rPr lang="en-GB">
                  <a:cs typeface="Arial" charset="0"/>
                </a:rPr>
                <a:t>R</a:t>
              </a:r>
              <a:endParaRPr lang="el-GR">
                <a:cs typeface="Arial" charset="0"/>
              </a:endParaRPr>
            </a:p>
          </p:txBody>
        </p:sp>
        <p:sp>
          <p:nvSpPr>
            <p:cNvPr id="93193" name="Text Box 9"/>
            <p:cNvSpPr txBox="1">
              <a:spLocks noChangeArrowheads="1"/>
            </p:cNvSpPr>
            <p:nvPr/>
          </p:nvSpPr>
          <p:spPr bwMode="auto">
            <a:xfrm>
              <a:off x="2063" y="1547"/>
              <a:ext cx="4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>
                  <a:cs typeface="Arial" charset="0"/>
                </a:rPr>
                <a:t>Δ</a:t>
              </a:r>
              <a:r>
                <a:rPr lang="en-GB">
                  <a:cs typeface="Arial" charset="0"/>
                </a:rPr>
                <a:t>V</a:t>
              </a:r>
              <a:endParaRPr lang="el-GR">
                <a:cs typeface="Arial" charset="0"/>
              </a:endParaRPr>
            </a:p>
          </p:txBody>
        </p:sp>
      </p:grpSp>
      <p:sp>
        <p:nvSpPr>
          <p:cNvPr id="102411" name="Line 11"/>
          <p:cNvSpPr>
            <a:spLocks noChangeShapeType="1"/>
          </p:cNvSpPr>
          <p:nvPr/>
        </p:nvSpPr>
        <p:spPr bwMode="auto">
          <a:xfrm flipV="1">
            <a:off x="2411413" y="2924175"/>
            <a:ext cx="2952750" cy="2520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4"/>
          <p:cNvSpPr txBox="1">
            <a:spLocks noChangeArrowheads="1"/>
          </p:cNvSpPr>
          <p:nvPr/>
        </p:nvSpPr>
        <p:spPr bwMode="auto">
          <a:xfrm>
            <a:off x="323850" y="549275"/>
            <a:ext cx="867568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>
                <a:solidFill>
                  <a:schemeClr val="accent2"/>
                </a:solidFill>
              </a:rPr>
              <a:t>Conclusion:</a:t>
            </a:r>
          </a:p>
          <a:p>
            <a:r>
              <a:rPr lang="en-GB" b="1" i="1">
                <a:solidFill>
                  <a:schemeClr val="accent2"/>
                </a:solidFill>
              </a:rPr>
              <a:t>    </a:t>
            </a:r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The out of balance p.d. is directly proportional to the change in resistance.</a:t>
            </a:r>
            <a:endParaRPr lang="en-GB" b="1" i="1">
              <a:solidFill>
                <a:schemeClr val="accent2"/>
              </a:solidFill>
            </a:endParaRPr>
          </a:p>
          <a:p>
            <a:endParaRPr lang="en-GB" b="1" i="1">
              <a:solidFill>
                <a:schemeClr val="accent2"/>
              </a:solidFill>
            </a:endParaRPr>
          </a:p>
          <a:p>
            <a:r>
              <a:rPr lang="en-GB" b="1" i="1">
                <a:solidFill>
                  <a:schemeClr val="accent2"/>
                </a:solidFill>
              </a:rPr>
              <a:t>i.e.  </a:t>
            </a:r>
            <a:r>
              <a:rPr lang="en-GB" b="1" i="1">
                <a:solidFill>
                  <a:schemeClr val="accent2"/>
                </a:solidFill>
                <a:sym typeface="Symbol" pitchFamily="18" charset="2"/>
              </a:rPr>
              <a:t></a:t>
            </a:r>
            <a:r>
              <a:rPr lang="en-GB" b="1" i="1">
                <a:solidFill>
                  <a:schemeClr val="accent2"/>
                </a:solidFill>
              </a:rPr>
              <a:t>V </a:t>
            </a:r>
            <a:r>
              <a:rPr lang="en-GB" b="1" i="1">
                <a:solidFill>
                  <a:schemeClr val="accent2"/>
                </a:solidFill>
                <a:sym typeface="Symbol" pitchFamily="18" charset="2"/>
              </a:rPr>
              <a:t></a:t>
            </a:r>
            <a:r>
              <a:rPr lang="en-GB" b="1" i="1">
                <a:solidFill>
                  <a:schemeClr val="accent2"/>
                </a:solidFill>
              </a:rPr>
              <a:t> </a:t>
            </a:r>
            <a:r>
              <a:rPr lang="en-GB" b="1" i="1">
                <a:solidFill>
                  <a:schemeClr val="accent2"/>
                </a:solidFill>
                <a:sym typeface="Symbol" pitchFamily="18" charset="2"/>
              </a:rPr>
              <a:t></a:t>
            </a:r>
            <a:r>
              <a:rPr lang="en-GB" b="1" i="1">
                <a:solidFill>
                  <a:schemeClr val="accent2"/>
                </a:solidFill>
              </a:rPr>
              <a:t>R    (if </a:t>
            </a:r>
            <a:r>
              <a:rPr lang="en-GB" b="1" i="1">
                <a:solidFill>
                  <a:schemeClr val="accent2"/>
                </a:solidFill>
                <a:sym typeface="Symbol" pitchFamily="18" charset="2"/>
              </a:rPr>
              <a:t></a:t>
            </a:r>
            <a:r>
              <a:rPr lang="en-GB" b="1" i="1">
                <a:solidFill>
                  <a:schemeClr val="accent2"/>
                </a:solidFill>
              </a:rPr>
              <a:t>R is small).</a:t>
            </a:r>
            <a:endParaRPr lang="en-GB">
              <a:solidFill>
                <a:schemeClr val="accent2"/>
              </a:solidFill>
            </a:endParaRPr>
          </a:p>
          <a:p>
            <a:endParaRPr lang="en-GB">
              <a:solidFill>
                <a:schemeClr val="accent2"/>
              </a:solidFill>
            </a:endParaRP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250825" y="2492375"/>
            <a:ext cx="889317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This linear variation of potential difference with change in resistance is used in electronics 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e.g. if one of the resistors is replaced by a heat sensitive resistor (thermistor) then the out of balance voltmeter reading indicates temperature change.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8"/>
          <p:cNvSpPr txBox="1">
            <a:spLocks noChangeArrowheads="1"/>
          </p:cNvSpPr>
          <p:nvPr/>
        </p:nvSpPr>
        <p:spPr bwMode="auto">
          <a:xfrm>
            <a:off x="395288" y="622300"/>
            <a:ext cx="84248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>
                <a:solidFill>
                  <a:schemeClr val="accent2"/>
                </a:solidFill>
              </a:rPr>
              <a:t>Example 2       </a:t>
            </a:r>
            <a:r>
              <a:rPr lang="en-GB"/>
              <a:t>Page 33</a:t>
            </a:r>
          </a:p>
          <a:p>
            <a:r>
              <a:rPr lang="en-GB">
                <a:solidFill>
                  <a:schemeClr val="accent2"/>
                </a:solidFill>
              </a:rPr>
              <a:t>Describe how the out of balance voltage in a Wheatstone bridge circuit can be used to measure temperature.</a:t>
            </a:r>
            <a:r>
              <a:rPr lang="en-GB"/>
              <a:t> 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684213" y="1989138"/>
            <a:ext cx="7632700" cy="4146550"/>
            <a:chOff x="431" y="1253"/>
            <a:chExt cx="4808" cy="2612"/>
          </a:xfrm>
        </p:grpSpPr>
        <p:grpSp>
          <p:nvGrpSpPr>
            <p:cNvPr id="3" name="Group 48"/>
            <p:cNvGrpSpPr>
              <a:grpSpLocks/>
            </p:cNvGrpSpPr>
            <p:nvPr/>
          </p:nvGrpSpPr>
          <p:grpSpPr bwMode="auto">
            <a:xfrm>
              <a:off x="431" y="1253"/>
              <a:ext cx="4536" cy="2404"/>
              <a:chOff x="431" y="1253"/>
              <a:chExt cx="4536" cy="2404"/>
            </a:xfrm>
          </p:grpSpPr>
          <p:grpSp>
            <p:nvGrpSpPr>
              <p:cNvPr id="4" name="Group 45"/>
              <p:cNvGrpSpPr>
                <a:grpSpLocks/>
              </p:cNvGrpSpPr>
              <p:nvPr/>
            </p:nvGrpSpPr>
            <p:grpSpPr bwMode="auto">
              <a:xfrm>
                <a:off x="431" y="1253"/>
                <a:ext cx="4536" cy="2404"/>
                <a:chOff x="431" y="1253"/>
                <a:chExt cx="4536" cy="2404"/>
              </a:xfrm>
            </p:grpSpPr>
            <p:sp>
              <p:nvSpPr>
                <p:cNvPr id="95241" name="Rectangle 5"/>
                <p:cNvSpPr>
                  <a:spLocks noChangeArrowheads="1"/>
                </p:cNvSpPr>
                <p:nvPr/>
              </p:nvSpPr>
              <p:spPr bwMode="auto">
                <a:xfrm>
                  <a:off x="1383" y="1479"/>
                  <a:ext cx="499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5242" name="Rectangle 6"/>
                <p:cNvSpPr>
                  <a:spLocks noChangeArrowheads="1"/>
                </p:cNvSpPr>
                <p:nvPr/>
              </p:nvSpPr>
              <p:spPr bwMode="auto">
                <a:xfrm>
                  <a:off x="3243" y="1479"/>
                  <a:ext cx="499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4455" name="Rectangle 7"/>
                <p:cNvSpPr>
                  <a:spLocks noChangeArrowheads="1"/>
                </p:cNvSpPr>
                <p:nvPr/>
              </p:nvSpPr>
              <p:spPr bwMode="auto">
                <a:xfrm>
                  <a:off x="3243" y="2704"/>
                  <a:ext cx="499" cy="13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95244" name="Rectangle 8"/>
                <p:cNvSpPr>
                  <a:spLocks noChangeArrowheads="1"/>
                </p:cNvSpPr>
                <p:nvPr/>
              </p:nvSpPr>
              <p:spPr bwMode="auto">
                <a:xfrm>
                  <a:off x="1383" y="1887"/>
                  <a:ext cx="499" cy="1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5" name="Group 9"/>
                <p:cNvGrpSpPr>
                  <a:grpSpLocks/>
                </p:cNvGrpSpPr>
                <p:nvPr/>
              </p:nvGrpSpPr>
              <p:grpSpPr bwMode="auto">
                <a:xfrm>
                  <a:off x="2518" y="1611"/>
                  <a:ext cx="226" cy="231"/>
                  <a:chOff x="2064" y="2659"/>
                  <a:chExt cx="226" cy="231"/>
                </a:xfrm>
              </p:grpSpPr>
              <p:sp>
                <p:nvSpPr>
                  <p:cNvPr id="95275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2659"/>
                    <a:ext cx="226" cy="227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527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2659"/>
                    <a:ext cx="22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GB" sz="1800"/>
                      <a:t>V</a:t>
                    </a:r>
                  </a:p>
                </p:txBody>
              </p:sp>
            </p:grpSp>
            <p:sp>
              <p:nvSpPr>
                <p:cNvPr id="95246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882" y="1525"/>
                  <a:ext cx="136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47" name="Line 13"/>
                <p:cNvSpPr>
                  <a:spLocks noChangeShapeType="1"/>
                </p:cNvSpPr>
                <p:nvPr/>
              </p:nvSpPr>
              <p:spPr bwMode="auto">
                <a:xfrm>
                  <a:off x="1882" y="1978"/>
                  <a:ext cx="99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48" name="Line 14"/>
                <p:cNvSpPr>
                  <a:spLocks noChangeShapeType="1"/>
                </p:cNvSpPr>
                <p:nvPr/>
              </p:nvSpPr>
              <p:spPr bwMode="auto">
                <a:xfrm>
                  <a:off x="4014" y="1978"/>
                  <a:ext cx="45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49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3742" y="1524"/>
                  <a:ext cx="726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50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929" y="1525"/>
                  <a:ext cx="45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51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929" y="1978"/>
                  <a:ext cx="45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52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929" y="1524"/>
                  <a:ext cx="1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53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4468" y="1524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54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653" y="1525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oval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55" name="Line 23"/>
                <p:cNvSpPr>
                  <a:spLocks noChangeShapeType="1"/>
                </p:cNvSpPr>
                <p:nvPr/>
              </p:nvSpPr>
              <p:spPr bwMode="auto">
                <a:xfrm>
                  <a:off x="2653" y="1842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oval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5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520" y="1253"/>
                  <a:ext cx="81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800"/>
                    <a:t>R</a:t>
                  </a:r>
                  <a:r>
                    <a:rPr lang="en-GB" sz="1800" baseline="-25000"/>
                    <a:t>1</a:t>
                  </a:r>
                  <a:endParaRPr lang="el-GR" sz="1800">
                    <a:cs typeface="Arial" charset="0"/>
                  </a:endParaRPr>
                </a:p>
              </p:txBody>
            </p:sp>
            <p:sp>
              <p:nvSpPr>
                <p:cNvPr id="9525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379" y="1253"/>
                  <a:ext cx="81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800"/>
                    <a:t>R</a:t>
                  </a:r>
                  <a:r>
                    <a:rPr lang="en-GB" sz="1800" baseline="-25000"/>
                    <a:t>2</a:t>
                  </a:r>
                  <a:endParaRPr lang="el-GR" sz="1800">
                    <a:cs typeface="Arial" charset="0"/>
                  </a:endParaRPr>
                </a:p>
              </p:txBody>
            </p:sp>
            <p:sp>
              <p:nvSpPr>
                <p:cNvPr id="9525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520" y="1657"/>
                  <a:ext cx="81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800"/>
                    <a:t>R</a:t>
                  </a:r>
                  <a:r>
                    <a:rPr lang="en-GB" sz="1800" baseline="-25000"/>
                    <a:t>3</a:t>
                  </a:r>
                  <a:endParaRPr lang="el-GR" sz="1800">
                    <a:cs typeface="Arial" charset="0"/>
                  </a:endParaRPr>
                </a:p>
              </p:txBody>
            </p:sp>
            <p:sp>
              <p:nvSpPr>
                <p:cNvPr id="9525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379" y="2473"/>
                  <a:ext cx="81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1800"/>
                    <a:t>R</a:t>
                  </a:r>
                  <a:r>
                    <a:rPr lang="en-GB" sz="1800" baseline="-25000"/>
                    <a:t>4</a:t>
                  </a:r>
                  <a:endParaRPr lang="el-GR" sz="1800">
                    <a:cs typeface="Arial" charset="0"/>
                  </a:endParaRPr>
                </a:p>
              </p:txBody>
            </p:sp>
            <p:sp>
              <p:nvSpPr>
                <p:cNvPr id="95260" name="Line 29"/>
                <p:cNvSpPr>
                  <a:spLocks noChangeShapeType="1"/>
                </p:cNvSpPr>
                <p:nvPr/>
              </p:nvSpPr>
              <p:spPr bwMode="auto">
                <a:xfrm>
                  <a:off x="2880" y="1979"/>
                  <a:ext cx="0" cy="7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61" name="Line 30"/>
                <p:cNvSpPr>
                  <a:spLocks noChangeShapeType="1"/>
                </p:cNvSpPr>
                <p:nvPr/>
              </p:nvSpPr>
              <p:spPr bwMode="auto">
                <a:xfrm>
                  <a:off x="2880" y="2750"/>
                  <a:ext cx="36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62" name="Line 31"/>
                <p:cNvSpPr>
                  <a:spLocks noChangeShapeType="1"/>
                </p:cNvSpPr>
                <p:nvPr/>
              </p:nvSpPr>
              <p:spPr bwMode="auto">
                <a:xfrm>
                  <a:off x="4014" y="1979"/>
                  <a:ext cx="0" cy="7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63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3742" y="2750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64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4468" y="1752"/>
                  <a:ext cx="49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oval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65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431" y="1752"/>
                  <a:ext cx="49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66" name="Line 35"/>
                <p:cNvSpPr>
                  <a:spLocks noChangeShapeType="1"/>
                </p:cNvSpPr>
                <p:nvPr/>
              </p:nvSpPr>
              <p:spPr bwMode="auto">
                <a:xfrm>
                  <a:off x="431" y="1752"/>
                  <a:ext cx="0" cy="16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67" name="Line 36"/>
                <p:cNvSpPr>
                  <a:spLocks noChangeShapeType="1"/>
                </p:cNvSpPr>
                <p:nvPr/>
              </p:nvSpPr>
              <p:spPr bwMode="auto">
                <a:xfrm>
                  <a:off x="4967" y="1752"/>
                  <a:ext cx="0" cy="16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68" name="Line 37"/>
                <p:cNvSpPr>
                  <a:spLocks noChangeShapeType="1"/>
                </p:cNvSpPr>
                <p:nvPr/>
              </p:nvSpPr>
              <p:spPr bwMode="auto">
                <a:xfrm>
                  <a:off x="431" y="3430"/>
                  <a:ext cx="176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69" name="Line 38"/>
                <p:cNvSpPr>
                  <a:spLocks noChangeShapeType="1"/>
                </p:cNvSpPr>
                <p:nvPr/>
              </p:nvSpPr>
              <p:spPr bwMode="auto">
                <a:xfrm>
                  <a:off x="2200" y="3249"/>
                  <a:ext cx="0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70" name="Line 39"/>
                <p:cNvSpPr>
                  <a:spLocks noChangeShapeType="1"/>
                </p:cNvSpPr>
                <p:nvPr/>
              </p:nvSpPr>
              <p:spPr bwMode="auto">
                <a:xfrm>
                  <a:off x="2290" y="3339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71" name="Line 40"/>
                <p:cNvSpPr>
                  <a:spLocks noChangeShapeType="1"/>
                </p:cNvSpPr>
                <p:nvPr/>
              </p:nvSpPr>
              <p:spPr bwMode="auto">
                <a:xfrm>
                  <a:off x="2290" y="3430"/>
                  <a:ext cx="267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72" name="Line 41"/>
                <p:cNvSpPr>
                  <a:spLocks noChangeShapeType="1"/>
                </p:cNvSpPr>
                <p:nvPr/>
              </p:nvSpPr>
              <p:spPr bwMode="auto">
                <a:xfrm>
                  <a:off x="2699" y="2205"/>
                  <a:ext cx="0" cy="77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73" name="Line 42"/>
                <p:cNvSpPr>
                  <a:spLocks noChangeShapeType="1"/>
                </p:cNvSpPr>
                <p:nvPr/>
              </p:nvSpPr>
              <p:spPr bwMode="auto">
                <a:xfrm>
                  <a:off x="4195" y="2205"/>
                  <a:ext cx="0" cy="77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274" name="Line 43"/>
                <p:cNvSpPr>
                  <a:spLocks noChangeShapeType="1"/>
                </p:cNvSpPr>
                <p:nvPr/>
              </p:nvSpPr>
              <p:spPr bwMode="auto">
                <a:xfrm>
                  <a:off x="2699" y="2976"/>
                  <a:ext cx="14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5240" name="Freeform 47"/>
              <p:cNvSpPr>
                <a:spLocks/>
              </p:cNvSpPr>
              <p:nvPr/>
            </p:nvSpPr>
            <p:spPr bwMode="auto">
              <a:xfrm>
                <a:off x="2689" y="2248"/>
                <a:ext cx="1498" cy="248"/>
              </a:xfrm>
              <a:custGeom>
                <a:avLst/>
                <a:gdLst>
                  <a:gd name="T0" fmla="*/ 17 w 1498"/>
                  <a:gd name="T1" fmla="*/ 102 h 248"/>
                  <a:gd name="T2" fmla="*/ 81 w 1498"/>
                  <a:gd name="T3" fmla="*/ 83 h 248"/>
                  <a:gd name="T4" fmla="*/ 109 w 1498"/>
                  <a:gd name="T5" fmla="*/ 74 h 248"/>
                  <a:gd name="T6" fmla="*/ 145 w 1498"/>
                  <a:gd name="T7" fmla="*/ 42 h 248"/>
                  <a:gd name="T8" fmla="*/ 211 w 1498"/>
                  <a:gd name="T9" fmla="*/ 84 h 248"/>
                  <a:gd name="T10" fmla="*/ 303 w 1498"/>
                  <a:gd name="T11" fmla="*/ 82 h 248"/>
                  <a:gd name="T12" fmla="*/ 301 w 1498"/>
                  <a:gd name="T13" fmla="*/ 129 h 248"/>
                  <a:gd name="T14" fmla="*/ 367 w 1498"/>
                  <a:gd name="T15" fmla="*/ 160 h 248"/>
                  <a:gd name="T16" fmla="*/ 401 w 1498"/>
                  <a:gd name="T17" fmla="*/ 111 h 248"/>
                  <a:gd name="T18" fmla="*/ 487 w 1498"/>
                  <a:gd name="T19" fmla="*/ 0 h 248"/>
                  <a:gd name="T20" fmla="*/ 493 w 1498"/>
                  <a:gd name="T21" fmla="*/ 56 h 248"/>
                  <a:gd name="T22" fmla="*/ 511 w 1498"/>
                  <a:gd name="T23" fmla="*/ 120 h 248"/>
                  <a:gd name="T24" fmla="*/ 521 w 1498"/>
                  <a:gd name="T25" fmla="*/ 184 h 248"/>
                  <a:gd name="T26" fmla="*/ 602 w 1498"/>
                  <a:gd name="T27" fmla="*/ 83 h 248"/>
                  <a:gd name="T28" fmla="*/ 740 w 1498"/>
                  <a:gd name="T29" fmla="*/ 129 h 248"/>
                  <a:gd name="T30" fmla="*/ 767 w 1498"/>
                  <a:gd name="T31" fmla="*/ 147 h 248"/>
                  <a:gd name="T32" fmla="*/ 794 w 1498"/>
                  <a:gd name="T33" fmla="*/ 157 h 248"/>
                  <a:gd name="T34" fmla="*/ 831 w 1498"/>
                  <a:gd name="T35" fmla="*/ 193 h 248"/>
                  <a:gd name="T36" fmla="*/ 849 w 1498"/>
                  <a:gd name="T37" fmla="*/ 147 h 248"/>
                  <a:gd name="T38" fmla="*/ 868 w 1498"/>
                  <a:gd name="T39" fmla="*/ 120 h 248"/>
                  <a:gd name="T40" fmla="*/ 922 w 1498"/>
                  <a:gd name="T41" fmla="*/ 19 h 248"/>
                  <a:gd name="T42" fmla="*/ 968 w 1498"/>
                  <a:gd name="T43" fmla="*/ 111 h 248"/>
                  <a:gd name="T44" fmla="*/ 1005 w 1498"/>
                  <a:gd name="T45" fmla="*/ 157 h 248"/>
                  <a:gd name="T46" fmla="*/ 1113 w 1498"/>
                  <a:gd name="T47" fmla="*/ 174 h 248"/>
                  <a:gd name="T48" fmla="*/ 1111 w 1498"/>
                  <a:gd name="T49" fmla="*/ 170 h 248"/>
                  <a:gd name="T50" fmla="*/ 1113 w 1498"/>
                  <a:gd name="T51" fmla="*/ 100 h 248"/>
                  <a:gd name="T52" fmla="*/ 1188 w 1498"/>
                  <a:gd name="T53" fmla="*/ 111 h 248"/>
                  <a:gd name="T54" fmla="*/ 1197 w 1498"/>
                  <a:gd name="T55" fmla="*/ 83 h 248"/>
                  <a:gd name="T56" fmla="*/ 1252 w 1498"/>
                  <a:gd name="T57" fmla="*/ 47 h 248"/>
                  <a:gd name="T58" fmla="*/ 1316 w 1498"/>
                  <a:gd name="T59" fmla="*/ 102 h 248"/>
                  <a:gd name="T60" fmla="*/ 1389 w 1498"/>
                  <a:gd name="T61" fmla="*/ 193 h 248"/>
                  <a:gd name="T62" fmla="*/ 1407 w 1498"/>
                  <a:gd name="T63" fmla="*/ 166 h 248"/>
                  <a:gd name="T64" fmla="*/ 1416 w 1498"/>
                  <a:gd name="T65" fmla="*/ 129 h 248"/>
                  <a:gd name="T66" fmla="*/ 1453 w 1498"/>
                  <a:gd name="T67" fmla="*/ 138 h 248"/>
                  <a:gd name="T68" fmla="*/ 1498 w 1498"/>
                  <a:gd name="T69" fmla="*/ 138 h 24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498"/>
                  <a:gd name="T106" fmla="*/ 0 h 248"/>
                  <a:gd name="T107" fmla="*/ 1498 w 1498"/>
                  <a:gd name="T108" fmla="*/ 248 h 24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498" h="248">
                    <a:moveTo>
                      <a:pt x="17" y="102"/>
                    </a:moveTo>
                    <a:cubicBezTo>
                      <a:pt x="85" y="80"/>
                      <a:pt x="0" y="107"/>
                      <a:pt x="81" y="83"/>
                    </a:cubicBezTo>
                    <a:cubicBezTo>
                      <a:pt x="90" y="80"/>
                      <a:pt x="109" y="74"/>
                      <a:pt x="109" y="74"/>
                    </a:cubicBezTo>
                    <a:cubicBezTo>
                      <a:pt x="125" y="71"/>
                      <a:pt x="128" y="40"/>
                      <a:pt x="145" y="42"/>
                    </a:cubicBezTo>
                    <a:cubicBezTo>
                      <a:pt x="162" y="44"/>
                      <a:pt x="185" y="77"/>
                      <a:pt x="211" y="84"/>
                    </a:cubicBezTo>
                    <a:cubicBezTo>
                      <a:pt x="192" y="138"/>
                      <a:pt x="263" y="88"/>
                      <a:pt x="303" y="82"/>
                    </a:cubicBezTo>
                    <a:cubicBezTo>
                      <a:pt x="313" y="81"/>
                      <a:pt x="292" y="126"/>
                      <a:pt x="301" y="129"/>
                    </a:cubicBezTo>
                    <a:cubicBezTo>
                      <a:pt x="306" y="131"/>
                      <a:pt x="350" y="163"/>
                      <a:pt x="367" y="160"/>
                    </a:cubicBezTo>
                    <a:cubicBezTo>
                      <a:pt x="384" y="157"/>
                      <a:pt x="381" y="138"/>
                      <a:pt x="401" y="111"/>
                    </a:cubicBezTo>
                    <a:cubicBezTo>
                      <a:pt x="413" y="75"/>
                      <a:pt x="450" y="12"/>
                      <a:pt x="487" y="0"/>
                    </a:cubicBezTo>
                    <a:cubicBezTo>
                      <a:pt x="499" y="3"/>
                      <a:pt x="484" y="47"/>
                      <a:pt x="493" y="56"/>
                    </a:cubicBezTo>
                    <a:cubicBezTo>
                      <a:pt x="509" y="72"/>
                      <a:pt x="497" y="103"/>
                      <a:pt x="511" y="120"/>
                    </a:cubicBezTo>
                    <a:cubicBezTo>
                      <a:pt x="518" y="128"/>
                      <a:pt x="512" y="178"/>
                      <a:pt x="521" y="184"/>
                    </a:cubicBezTo>
                    <a:cubicBezTo>
                      <a:pt x="560" y="171"/>
                      <a:pt x="575" y="111"/>
                      <a:pt x="602" y="83"/>
                    </a:cubicBezTo>
                    <a:cubicBezTo>
                      <a:pt x="639" y="120"/>
                      <a:pt x="692" y="114"/>
                      <a:pt x="740" y="129"/>
                    </a:cubicBezTo>
                    <a:cubicBezTo>
                      <a:pt x="749" y="135"/>
                      <a:pt x="757" y="142"/>
                      <a:pt x="767" y="147"/>
                    </a:cubicBezTo>
                    <a:cubicBezTo>
                      <a:pt x="776" y="151"/>
                      <a:pt x="787" y="150"/>
                      <a:pt x="794" y="157"/>
                    </a:cubicBezTo>
                    <a:cubicBezTo>
                      <a:pt x="841" y="204"/>
                      <a:pt x="761" y="170"/>
                      <a:pt x="831" y="193"/>
                    </a:cubicBezTo>
                    <a:cubicBezTo>
                      <a:pt x="837" y="178"/>
                      <a:pt x="842" y="162"/>
                      <a:pt x="849" y="147"/>
                    </a:cubicBezTo>
                    <a:cubicBezTo>
                      <a:pt x="854" y="137"/>
                      <a:pt x="863" y="130"/>
                      <a:pt x="868" y="120"/>
                    </a:cubicBezTo>
                    <a:cubicBezTo>
                      <a:pt x="890" y="72"/>
                      <a:pt x="886" y="57"/>
                      <a:pt x="922" y="19"/>
                    </a:cubicBezTo>
                    <a:cubicBezTo>
                      <a:pt x="984" y="41"/>
                      <a:pt x="943" y="56"/>
                      <a:pt x="968" y="111"/>
                    </a:cubicBezTo>
                    <a:cubicBezTo>
                      <a:pt x="976" y="129"/>
                      <a:pt x="993" y="142"/>
                      <a:pt x="1005" y="157"/>
                    </a:cubicBezTo>
                    <a:cubicBezTo>
                      <a:pt x="1035" y="248"/>
                      <a:pt x="1053" y="195"/>
                      <a:pt x="1113" y="174"/>
                    </a:cubicBezTo>
                    <a:cubicBezTo>
                      <a:pt x="1115" y="174"/>
                      <a:pt x="1111" y="182"/>
                      <a:pt x="1111" y="170"/>
                    </a:cubicBezTo>
                    <a:cubicBezTo>
                      <a:pt x="1111" y="158"/>
                      <a:pt x="1100" y="110"/>
                      <a:pt x="1113" y="100"/>
                    </a:cubicBezTo>
                    <a:cubicBezTo>
                      <a:pt x="1109" y="91"/>
                      <a:pt x="1185" y="120"/>
                      <a:pt x="1188" y="111"/>
                    </a:cubicBezTo>
                    <a:cubicBezTo>
                      <a:pt x="1191" y="102"/>
                      <a:pt x="1190" y="90"/>
                      <a:pt x="1197" y="83"/>
                    </a:cubicBezTo>
                    <a:cubicBezTo>
                      <a:pt x="1212" y="68"/>
                      <a:pt x="1252" y="47"/>
                      <a:pt x="1252" y="47"/>
                    </a:cubicBezTo>
                    <a:cubicBezTo>
                      <a:pt x="1286" y="58"/>
                      <a:pt x="1292" y="78"/>
                      <a:pt x="1316" y="102"/>
                    </a:cubicBezTo>
                    <a:cubicBezTo>
                      <a:pt x="1301" y="208"/>
                      <a:pt x="1283" y="206"/>
                      <a:pt x="1389" y="193"/>
                    </a:cubicBezTo>
                    <a:cubicBezTo>
                      <a:pt x="1395" y="184"/>
                      <a:pt x="1403" y="176"/>
                      <a:pt x="1407" y="166"/>
                    </a:cubicBezTo>
                    <a:cubicBezTo>
                      <a:pt x="1412" y="154"/>
                      <a:pt x="1405" y="136"/>
                      <a:pt x="1416" y="129"/>
                    </a:cubicBezTo>
                    <a:cubicBezTo>
                      <a:pt x="1427" y="122"/>
                      <a:pt x="1440" y="137"/>
                      <a:pt x="1453" y="138"/>
                    </a:cubicBezTo>
                    <a:cubicBezTo>
                      <a:pt x="1468" y="140"/>
                      <a:pt x="1483" y="138"/>
                      <a:pt x="1498" y="138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5237" name="Line 49"/>
            <p:cNvSpPr>
              <a:spLocks noChangeShapeType="1"/>
            </p:cNvSpPr>
            <p:nvPr/>
          </p:nvSpPr>
          <p:spPr bwMode="auto">
            <a:xfrm flipH="1" flipV="1">
              <a:off x="3016" y="2840"/>
              <a:ext cx="1043" cy="8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5238" name="Text Box 50"/>
            <p:cNvSpPr txBox="1">
              <a:spLocks noChangeArrowheads="1"/>
            </p:cNvSpPr>
            <p:nvPr/>
          </p:nvSpPr>
          <p:spPr bwMode="auto">
            <a:xfrm>
              <a:off x="3606" y="3634"/>
              <a:ext cx="16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Melting ice</a:t>
              </a: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4"/>
          <p:cNvSpPr txBox="1">
            <a:spLocks noChangeArrowheads="1"/>
          </p:cNvSpPr>
          <p:nvPr/>
        </p:nvSpPr>
        <p:spPr bwMode="auto">
          <a:xfrm>
            <a:off x="250825" y="461963"/>
            <a:ext cx="87137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R</a:t>
            </a:r>
            <a:r>
              <a:rPr lang="en-GB" baseline="-25000">
                <a:solidFill>
                  <a:schemeClr val="accent2"/>
                </a:solidFill>
              </a:rPr>
              <a:t>4</a:t>
            </a:r>
            <a:r>
              <a:rPr lang="en-GB">
                <a:solidFill>
                  <a:schemeClr val="accent2"/>
                </a:solidFill>
              </a:rPr>
              <a:t>  is a thermistor which is placed in melting ice. R</a:t>
            </a:r>
            <a:r>
              <a:rPr lang="en-GB" baseline="-25000">
                <a:solidFill>
                  <a:schemeClr val="accent2"/>
                </a:solidFill>
              </a:rPr>
              <a:t>1</a:t>
            </a:r>
            <a:r>
              <a:rPr lang="en-GB">
                <a:solidFill>
                  <a:schemeClr val="accent2"/>
                </a:solidFill>
              </a:rPr>
              <a:t>, R</a:t>
            </a:r>
            <a:r>
              <a:rPr lang="en-GB" baseline="-25000">
                <a:solidFill>
                  <a:schemeClr val="accent2"/>
                </a:solidFill>
              </a:rPr>
              <a:t>2</a:t>
            </a:r>
            <a:r>
              <a:rPr lang="en-GB">
                <a:solidFill>
                  <a:schemeClr val="accent2"/>
                </a:solidFill>
              </a:rPr>
              <a:t> and R</a:t>
            </a:r>
            <a:r>
              <a:rPr lang="en-GB" baseline="-25000">
                <a:solidFill>
                  <a:schemeClr val="accent2"/>
                </a:solidFill>
              </a:rPr>
              <a:t>3 </a:t>
            </a:r>
            <a:r>
              <a:rPr lang="en-GB">
                <a:solidFill>
                  <a:schemeClr val="accent2"/>
                </a:solidFill>
              </a:rPr>
              <a:t>are adjusted until the bridge is balanced i.e. V = 0. 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R</a:t>
            </a:r>
            <a:r>
              <a:rPr lang="en-GB" baseline="-25000">
                <a:solidFill>
                  <a:schemeClr val="accent2"/>
                </a:solidFill>
              </a:rPr>
              <a:t>4</a:t>
            </a:r>
            <a:r>
              <a:rPr lang="en-GB">
                <a:solidFill>
                  <a:schemeClr val="accent2"/>
                </a:solidFill>
              </a:rPr>
              <a:t> is now placed in boiling water and the reading on the voltmeter is noted.</a:t>
            </a:r>
          </a:p>
          <a:p>
            <a:r>
              <a:rPr lang="en-GB">
                <a:solidFill>
                  <a:schemeClr val="accent2"/>
                </a:solidFill>
              </a:rPr>
              <a:t>A calibration graph can now be drawn. 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39750" y="2455863"/>
            <a:ext cx="4319588" cy="3494087"/>
            <a:chOff x="340" y="1547"/>
            <a:chExt cx="2721" cy="2201"/>
          </a:xfrm>
        </p:grpSpPr>
        <p:sp>
          <p:nvSpPr>
            <p:cNvPr id="96265" name="Line 6"/>
            <p:cNvSpPr>
              <a:spLocks noChangeShapeType="1"/>
            </p:cNvSpPr>
            <p:nvPr/>
          </p:nvSpPr>
          <p:spPr bwMode="auto">
            <a:xfrm flipH="1">
              <a:off x="1383" y="1706"/>
              <a:ext cx="0" cy="19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266" name="Line 7"/>
            <p:cNvSpPr>
              <a:spLocks noChangeShapeType="1"/>
            </p:cNvSpPr>
            <p:nvPr/>
          </p:nvSpPr>
          <p:spPr bwMode="auto">
            <a:xfrm>
              <a:off x="340" y="2659"/>
              <a:ext cx="2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267" name="Text Box 8"/>
            <p:cNvSpPr txBox="1">
              <a:spLocks noChangeArrowheads="1"/>
            </p:cNvSpPr>
            <p:nvPr/>
          </p:nvSpPr>
          <p:spPr bwMode="auto">
            <a:xfrm>
              <a:off x="1338" y="2614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0</a:t>
              </a:r>
            </a:p>
          </p:txBody>
        </p:sp>
        <p:sp>
          <p:nvSpPr>
            <p:cNvPr id="96268" name="Text Box 9"/>
            <p:cNvSpPr txBox="1">
              <a:spLocks noChangeArrowheads="1"/>
            </p:cNvSpPr>
            <p:nvPr/>
          </p:nvSpPr>
          <p:spPr bwMode="auto">
            <a:xfrm>
              <a:off x="2471" y="2523"/>
              <a:ext cx="5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cs typeface="Arial" charset="0"/>
                </a:rPr>
                <a:t>T (</a:t>
              </a:r>
              <a:r>
                <a:rPr lang="en-US">
                  <a:cs typeface="Arial" charset="0"/>
                </a:rPr>
                <a:t>°C)</a:t>
              </a:r>
            </a:p>
          </p:txBody>
        </p:sp>
        <p:sp>
          <p:nvSpPr>
            <p:cNvPr id="96269" name="Text Box 10"/>
            <p:cNvSpPr txBox="1">
              <a:spLocks noChangeArrowheads="1"/>
            </p:cNvSpPr>
            <p:nvPr/>
          </p:nvSpPr>
          <p:spPr bwMode="auto">
            <a:xfrm>
              <a:off x="1020" y="1547"/>
              <a:ext cx="4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cs typeface="Arial" charset="0"/>
                </a:rPr>
                <a:t>V +</a:t>
              </a:r>
              <a:endParaRPr lang="el-GR">
                <a:cs typeface="Arial" charset="0"/>
              </a:endParaRPr>
            </a:p>
          </p:txBody>
        </p:sp>
        <p:sp>
          <p:nvSpPr>
            <p:cNvPr id="96270" name="Text Box 11"/>
            <p:cNvSpPr txBox="1">
              <a:spLocks noChangeArrowheads="1"/>
            </p:cNvSpPr>
            <p:nvPr/>
          </p:nvSpPr>
          <p:spPr bwMode="auto">
            <a:xfrm>
              <a:off x="1020" y="3498"/>
              <a:ext cx="4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cs typeface="Arial" charset="0"/>
                </a:rPr>
                <a:t>V -</a:t>
              </a:r>
              <a:endParaRPr lang="el-GR">
                <a:cs typeface="Arial" charset="0"/>
              </a:endParaRPr>
            </a:p>
          </p:txBody>
        </p:sp>
        <p:sp>
          <p:nvSpPr>
            <p:cNvPr id="96271" name="Text Box 12"/>
            <p:cNvSpPr txBox="1">
              <a:spLocks noChangeArrowheads="1"/>
            </p:cNvSpPr>
            <p:nvPr/>
          </p:nvSpPr>
          <p:spPr bwMode="auto">
            <a:xfrm>
              <a:off x="1973" y="2636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100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755650" y="3357563"/>
            <a:ext cx="2663825" cy="1871662"/>
            <a:chOff x="476" y="2115"/>
            <a:chExt cx="1678" cy="1179"/>
          </a:xfrm>
        </p:grpSpPr>
        <p:sp>
          <p:nvSpPr>
            <p:cNvPr id="96262" name="Line 14"/>
            <p:cNvSpPr>
              <a:spLocks noChangeShapeType="1"/>
            </p:cNvSpPr>
            <p:nvPr/>
          </p:nvSpPr>
          <p:spPr bwMode="auto">
            <a:xfrm flipV="1">
              <a:off x="476" y="2115"/>
              <a:ext cx="1678" cy="117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263" name="Line 15"/>
            <p:cNvSpPr>
              <a:spLocks noChangeShapeType="1"/>
            </p:cNvSpPr>
            <p:nvPr/>
          </p:nvSpPr>
          <p:spPr bwMode="auto">
            <a:xfrm flipV="1">
              <a:off x="2154" y="2115"/>
              <a:ext cx="0" cy="544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264" name="Line 16"/>
            <p:cNvSpPr>
              <a:spLocks noChangeShapeType="1"/>
            </p:cNvSpPr>
            <p:nvPr/>
          </p:nvSpPr>
          <p:spPr bwMode="auto">
            <a:xfrm flipH="1">
              <a:off x="1383" y="2115"/>
              <a:ext cx="77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5492" name="Text Box 20"/>
          <p:cNvSpPr txBox="1">
            <a:spLocks noChangeArrowheads="1"/>
          </p:cNvSpPr>
          <p:nvPr/>
        </p:nvSpPr>
        <p:spPr bwMode="auto">
          <a:xfrm>
            <a:off x="5076825" y="2914650"/>
            <a:ext cx="37433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Any temperature can now be estimated from the graph. 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(In drawing the graph we have assumed that the relationship between the out of balance voltage and temperature are linear i.e. forms a straight line.)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</a:rPr>
              <a:t>(a) Series Circuits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7848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In series the components are joined end-to-end, one after the other.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There is only one path for the current to flow in a series circuit.</a:t>
            </a:r>
          </a:p>
        </p:txBody>
      </p:sp>
      <p:grpSp>
        <p:nvGrpSpPr>
          <p:cNvPr id="12292" name="Group 49"/>
          <p:cNvGrpSpPr>
            <a:grpSpLocks/>
          </p:cNvGrpSpPr>
          <p:nvPr/>
        </p:nvGrpSpPr>
        <p:grpSpPr bwMode="auto">
          <a:xfrm>
            <a:off x="1524000" y="1600200"/>
            <a:ext cx="5191125" cy="2895600"/>
            <a:chOff x="960" y="1008"/>
            <a:chExt cx="3270" cy="1824"/>
          </a:xfrm>
        </p:grpSpPr>
        <p:sp>
          <p:nvSpPr>
            <p:cNvPr id="12297" name="Line 4"/>
            <p:cNvSpPr>
              <a:spLocks noChangeShapeType="1"/>
            </p:cNvSpPr>
            <p:nvPr/>
          </p:nvSpPr>
          <p:spPr bwMode="auto">
            <a:xfrm>
              <a:off x="1083" y="1488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298" name="Line 5"/>
            <p:cNvSpPr>
              <a:spLocks noChangeShapeType="1"/>
            </p:cNvSpPr>
            <p:nvPr/>
          </p:nvSpPr>
          <p:spPr bwMode="auto">
            <a:xfrm flipH="1">
              <a:off x="2811" y="1488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lg" len="lg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2299" name="Group 8"/>
            <p:cNvGrpSpPr>
              <a:grpSpLocks/>
            </p:cNvGrpSpPr>
            <p:nvPr/>
          </p:nvGrpSpPr>
          <p:grpSpPr bwMode="auto">
            <a:xfrm>
              <a:off x="3051" y="2544"/>
              <a:ext cx="363" cy="288"/>
              <a:chOff x="2208" y="2832"/>
              <a:chExt cx="363" cy="288"/>
            </a:xfrm>
          </p:grpSpPr>
          <p:sp>
            <p:nvSpPr>
              <p:cNvPr id="12333" name="Oval 6"/>
              <p:cNvSpPr>
                <a:spLocks noChangeArrowheads="1"/>
              </p:cNvSpPr>
              <p:nvPr/>
            </p:nvSpPr>
            <p:spPr bwMode="auto">
              <a:xfrm>
                <a:off x="2208" y="283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34" name="Text Box 7"/>
              <p:cNvSpPr txBox="1">
                <a:spLocks noChangeArrowheads="1"/>
              </p:cNvSpPr>
              <p:nvPr/>
            </p:nvSpPr>
            <p:spPr bwMode="auto">
              <a:xfrm>
                <a:off x="2235" y="2871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V</a:t>
                </a:r>
                <a:r>
                  <a:rPr lang="en-GB" sz="1800" baseline="-25000"/>
                  <a:t>2</a:t>
                </a:r>
                <a:endParaRPr lang="en-GB" sz="1800"/>
              </a:p>
            </p:txBody>
          </p:sp>
        </p:grpSp>
        <p:grpSp>
          <p:nvGrpSpPr>
            <p:cNvPr id="12300" name="Group 9"/>
            <p:cNvGrpSpPr>
              <a:grpSpLocks/>
            </p:cNvGrpSpPr>
            <p:nvPr/>
          </p:nvGrpSpPr>
          <p:grpSpPr bwMode="auto">
            <a:xfrm>
              <a:off x="1707" y="2544"/>
              <a:ext cx="363" cy="288"/>
              <a:chOff x="2208" y="2832"/>
              <a:chExt cx="363" cy="288"/>
            </a:xfrm>
          </p:grpSpPr>
          <p:sp>
            <p:nvSpPr>
              <p:cNvPr id="12331" name="Oval 10"/>
              <p:cNvSpPr>
                <a:spLocks noChangeArrowheads="1"/>
              </p:cNvSpPr>
              <p:nvPr/>
            </p:nvSpPr>
            <p:spPr bwMode="auto">
              <a:xfrm>
                <a:off x="2208" y="283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32" name="Text Box 11"/>
              <p:cNvSpPr txBox="1">
                <a:spLocks noChangeArrowheads="1"/>
              </p:cNvSpPr>
              <p:nvPr/>
            </p:nvSpPr>
            <p:spPr bwMode="auto">
              <a:xfrm>
                <a:off x="2235" y="2871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V</a:t>
                </a:r>
                <a:r>
                  <a:rPr lang="en-GB" sz="1800" baseline="-25000"/>
                  <a:t>1</a:t>
                </a:r>
                <a:endParaRPr lang="en-GB" sz="1800"/>
              </a:p>
            </p:txBody>
          </p:sp>
        </p:grpSp>
        <p:grpSp>
          <p:nvGrpSpPr>
            <p:cNvPr id="12301" name="Group 12"/>
            <p:cNvGrpSpPr>
              <a:grpSpLocks/>
            </p:cNvGrpSpPr>
            <p:nvPr/>
          </p:nvGrpSpPr>
          <p:grpSpPr bwMode="auto">
            <a:xfrm>
              <a:off x="960" y="1824"/>
              <a:ext cx="363" cy="288"/>
              <a:chOff x="2208" y="2832"/>
              <a:chExt cx="363" cy="288"/>
            </a:xfrm>
          </p:grpSpPr>
          <p:sp>
            <p:nvSpPr>
              <p:cNvPr id="12329" name="Oval 13"/>
              <p:cNvSpPr>
                <a:spLocks noChangeArrowheads="1"/>
              </p:cNvSpPr>
              <p:nvPr/>
            </p:nvSpPr>
            <p:spPr bwMode="auto">
              <a:xfrm>
                <a:off x="2208" y="283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30" name="Text Box 14"/>
              <p:cNvSpPr txBox="1">
                <a:spLocks noChangeArrowheads="1"/>
              </p:cNvSpPr>
              <p:nvPr/>
            </p:nvSpPr>
            <p:spPr bwMode="auto">
              <a:xfrm>
                <a:off x="2235" y="2871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A</a:t>
                </a:r>
                <a:r>
                  <a:rPr lang="en-GB" sz="1800" baseline="-25000"/>
                  <a:t>1</a:t>
                </a:r>
                <a:endParaRPr lang="en-GB" sz="1800"/>
              </a:p>
            </p:txBody>
          </p:sp>
        </p:grpSp>
        <p:grpSp>
          <p:nvGrpSpPr>
            <p:cNvPr id="12302" name="Group 15"/>
            <p:cNvGrpSpPr>
              <a:grpSpLocks/>
            </p:cNvGrpSpPr>
            <p:nvPr/>
          </p:nvGrpSpPr>
          <p:grpSpPr bwMode="auto">
            <a:xfrm>
              <a:off x="3867" y="1824"/>
              <a:ext cx="363" cy="288"/>
              <a:chOff x="2208" y="2832"/>
              <a:chExt cx="363" cy="288"/>
            </a:xfrm>
          </p:grpSpPr>
          <p:sp>
            <p:nvSpPr>
              <p:cNvPr id="12327" name="Oval 16"/>
              <p:cNvSpPr>
                <a:spLocks noChangeArrowheads="1"/>
              </p:cNvSpPr>
              <p:nvPr/>
            </p:nvSpPr>
            <p:spPr bwMode="auto">
              <a:xfrm>
                <a:off x="2208" y="283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28" name="Text Box 17"/>
              <p:cNvSpPr txBox="1">
                <a:spLocks noChangeArrowheads="1"/>
              </p:cNvSpPr>
              <p:nvPr/>
            </p:nvSpPr>
            <p:spPr bwMode="auto">
              <a:xfrm>
                <a:off x="2235" y="2871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A</a:t>
                </a:r>
                <a:r>
                  <a:rPr lang="en-GB" sz="1800" baseline="-25000"/>
                  <a:t>2</a:t>
                </a:r>
                <a:endParaRPr lang="en-GB" sz="1800"/>
              </a:p>
            </p:txBody>
          </p:sp>
        </p:grpSp>
        <p:grpSp>
          <p:nvGrpSpPr>
            <p:cNvPr id="12303" name="Group 18"/>
            <p:cNvGrpSpPr>
              <a:grpSpLocks/>
            </p:cNvGrpSpPr>
            <p:nvPr/>
          </p:nvGrpSpPr>
          <p:grpSpPr bwMode="auto">
            <a:xfrm>
              <a:off x="2448" y="1008"/>
              <a:ext cx="363" cy="288"/>
              <a:chOff x="2208" y="2832"/>
              <a:chExt cx="363" cy="288"/>
            </a:xfrm>
          </p:grpSpPr>
          <p:sp>
            <p:nvSpPr>
              <p:cNvPr id="12325" name="Oval 19"/>
              <p:cNvSpPr>
                <a:spLocks noChangeArrowheads="1"/>
              </p:cNvSpPr>
              <p:nvPr/>
            </p:nvSpPr>
            <p:spPr bwMode="auto">
              <a:xfrm>
                <a:off x="2208" y="283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26" name="Text Box 20"/>
              <p:cNvSpPr txBox="1">
                <a:spLocks noChangeArrowheads="1"/>
              </p:cNvSpPr>
              <p:nvPr/>
            </p:nvSpPr>
            <p:spPr bwMode="auto">
              <a:xfrm>
                <a:off x="2235" y="2871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V</a:t>
                </a:r>
                <a:r>
                  <a:rPr lang="en-GB" sz="1800" baseline="-25000"/>
                  <a:t>s</a:t>
                </a:r>
                <a:endParaRPr lang="en-GB" sz="1800"/>
              </a:p>
            </p:txBody>
          </p:sp>
        </p:grpSp>
        <p:sp>
          <p:nvSpPr>
            <p:cNvPr id="12304" name="Rectangle 21"/>
            <p:cNvSpPr>
              <a:spLocks noChangeArrowheads="1"/>
            </p:cNvSpPr>
            <p:nvPr/>
          </p:nvSpPr>
          <p:spPr bwMode="auto">
            <a:xfrm>
              <a:off x="1563" y="2304"/>
              <a:ext cx="62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5" name="Rectangle 22"/>
            <p:cNvSpPr>
              <a:spLocks noChangeArrowheads="1"/>
            </p:cNvSpPr>
            <p:nvPr/>
          </p:nvSpPr>
          <p:spPr bwMode="auto">
            <a:xfrm>
              <a:off x="2907" y="2304"/>
              <a:ext cx="62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6" name="Line 23"/>
            <p:cNvSpPr>
              <a:spLocks noChangeShapeType="1"/>
            </p:cNvSpPr>
            <p:nvPr/>
          </p:nvSpPr>
          <p:spPr bwMode="auto">
            <a:xfrm>
              <a:off x="1083" y="14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07" name="Line 24"/>
            <p:cNvSpPr>
              <a:spLocks noChangeShapeType="1"/>
            </p:cNvSpPr>
            <p:nvPr/>
          </p:nvSpPr>
          <p:spPr bwMode="auto">
            <a:xfrm>
              <a:off x="1083" y="21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08" name="Line 25"/>
            <p:cNvSpPr>
              <a:spLocks noChangeShapeType="1"/>
            </p:cNvSpPr>
            <p:nvPr/>
          </p:nvSpPr>
          <p:spPr bwMode="auto">
            <a:xfrm>
              <a:off x="1083" y="240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09" name="Line 26"/>
            <p:cNvSpPr>
              <a:spLocks noChangeShapeType="1"/>
            </p:cNvSpPr>
            <p:nvPr/>
          </p:nvSpPr>
          <p:spPr bwMode="auto">
            <a:xfrm>
              <a:off x="2187" y="240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0" name="Line 27"/>
            <p:cNvSpPr>
              <a:spLocks noChangeShapeType="1"/>
            </p:cNvSpPr>
            <p:nvPr/>
          </p:nvSpPr>
          <p:spPr bwMode="auto">
            <a:xfrm>
              <a:off x="4011" y="14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1" name="Line 28"/>
            <p:cNvSpPr>
              <a:spLocks noChangeShapeType="1"/>
            </p:cNvSpPr>
            <p:nvPr/>
          </p:nvSpPr>
          <p:spPr bwMode="auto">
            <a:xfrm>
              <a:off x="3531" y="240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2" name="Line 29"/>
            <p:cNvSpPr>
              <a:spLocks noChangeShapeType="1"/>
            </p:cNvSpPr>
            <p:nvPr/>
          </p:nvSpPr>
          <p:spPr bwMode="auto">
            <a:xfrm>
              <a:off x="4011" y="21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3" name="Line 30"/>
            <p:cNvSpPr>
              <a:spLocks noChangeShapeType="1"/>
            </p:cNvSpPr>
            <p:nvPr/>
          </p:nvSpPr>
          <p:spPr bwMode="auto">
            <a:xfrm>
              <a:off x="1995" y="268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4" name="Line 31"/>
            <p:cNvSpPr>
              <a:spLocks noChangeShapeType="1"/>
            </p:cNvSpPr>
            <p:nvPr/>
          </p:nvSpPr>
          <p:spPr bwMode="auto">
            <a:xfrm flipH="1">
              <a:off x="1467" y="26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5" name="Line 32"/>
            <p:cNvSpPr>
              <a:spLocks noChangeShapeType="1"/>
            </p:cNvSpPr>
            <p:nvPr/>
          </p:nvSpPr>
          <p:spPr bwMode="auto">
            <a:xfrm flipH="1">
              <a:off x="2763" y="268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6" name="Line 33"/>
            <p:cNvSpPr>
              <a:spLocks noChangeShapeType="1"/>
            </p:cNvSpPr>
            <p:nvPr/>
          </p:nvSpPr>
          <p:spPr bwMode="auto">
            <a:xfrm>
              <a:off x="3339" y="268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7" name="Line 35"/>
            <p:cNvSpPr>
              <a:spLocks noChangeShapeType="1"/>
            </p:cNvSpPr>
            <p:nvPr/>
          </p:nvSpPr>
          <p:spPr bwMode="auto">
            <a:xfrm>
              <a:off x="2745" y="115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8" name="Line 36"/>
            <p:cNvSpPr>
              <a:spLocks noChangeShapeType="1"/>
            </p:cNvSpPr>
            <p:nvPr/>
          </p:nvSpPr>
          <p:spPr bwMode="auto">
            <a:xfrm flipH="1">
              <a:off x="2139" y="115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9" name="Line 37"/>
            <p:cNvSpPr>
              <a:spLocks noChangeShapeType="1"/>
            </p:cNvSpPr>
            <p:nvPr/>
          </p:nvSpPr>
          <p:spPr bwMode="auto">
            <a:xfrm flipV="1">
              <a:off x="1467" y="24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0" name="Line 38"/>
            <p:cNvSpPr>
              <a:spLocks noChangeShapeType="1"/>
            </p:cNvSpPr>
            <p:nvPr/>
          </p:nvSpPr>
          <p:spPr bwMode="auto">
            <a:xfrm flipV="1">
              <a:off x="2283" y="24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1" name="Line 39"/>
            <p:cNvSpPr>
              <a:spLocks noChangeShapeType="1"/>
            </p:cNvSpPr>
            <p:nvPr/>
          </p:nvSpPr>
          <p:spPr bwMode="auto">
            <a:xfrm flipV="1">
              <a:off x="2751" y="2399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2" name="Line 40"/>
            <p:cNvSpPr>
              <a:spLocks noChangeShapeType="1"/>
            </p:cNvSpPr>
            <p:nvPr/>
          </p:nvSpPr>
          <p:spPr bwMode="auto">
            <a:xfrm flipV="1">
              <a:off x="3723" y="24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3" name="Line 41"/>
            <p:cNvSpPr>
              <a:spLocks noChangeShapeType="1"/>
            </p:cNvSpPr>
            <p:nvPr/>
          </p:nvSpPr>
          <p:spPr bwMode="auto">
            <a:xfrm>
              <a:off x="2139" y="115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4" name="Line 42"/>
            <p:cNvSpPr>
              <a:spLocks noChangeShapeType="1"/>
            </p:cNvSpPr>
            <p:nvPr/>
          </p:nvSpPr>
          <p:spPr bwMode="auto">
            <a:xfrm>
              <a:off x="3042" y="115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5486400" y="19050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V</a:t>
            </a:r>
            <a:r>
              <a:rPr lang="en-GB" baseline="-25000">
                <a:solidFill>
                  <a:schemeClr val="accent2"/>
                </a:solidFill>
              </a:rPr>
              <a:t>s</a:t>
            </a:r>
            <a:r>
              <a:rPr lang="en-GB">
                <a:solidFill>
                  <a:schemeClr val="accent2"/>
                </a:solidFill>
              </a:rPr>
              <a:t> = supply voltage</a:t>
            </a: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457200" y="4648200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solidFill>
                  <a:schemeClr val="accent2"/>
                </a:solidFill>
              </a:rPr>
              <a:t> Current is the same at all points </a:t>
            </a:r>
            <a:r>
              <a:rPr lang="en-GB" i="1">
                <a:solidFill>
                  <a:schemeClr val="accent2"/>
                </a:solidFill>
                <a:sym typeface="Symbol" pitchFamily="18" charset="2"/>
              </a:rPr>
              <a:t>  </a:t>
            </a:r>
            <a:r>
              <a:rPr lang="en-GB" i="1">
                <a:solidFill>
                  <a:schemeClr val="accent2"/>
                </a:solidFill>
              </a:rPr>
              <a:t>A</a:t>
            </a:r>
            <a:r>
              <a:rPr lang="en-GB" i="1" baseline="-25000">
                <a:solidFill>
                  <a:schemeClr val="accent2"/>
                </a:solidFill>
              </a:rPr>
              <a:t>1 </a:t>
            </a:r>
            <a:r>
              <a:rPr lang="en-GB" i="1">
                <a:solidFill>
                  <a:schemeClr val="accent2"/>
                </a:solidFill>
              </a:rPr>
              <a:t>= A</a:t>
            </a:r>
            <a:r>
              <a:rPr lang="en-GB" i="1" baseline="-25000">
                <a:solidFill>
                  <a:schemeClr val="accent2"/>
                </a:solidFill>
              </a:rPr>
              <a:t>2</a:t>
            </a:r>
            <a:endParaRPr lang="en-GB" i="1">
              <a:solidFill>
                <a:schemeClr val="accent2"/>
              </a:solidFill>
            </a:endParaRPr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533400" y="5318125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The supply voltage is equal to the sum of the voltages across the components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 V</a:t>
            </a:r>
            <a:r>
              <a:rPr lang="en-GB" baseline="-25000">
                <a:solidFill>
                  <a:schemeClr val="accent2"/>
                </a:solidFill>
                <a:sym typeface="Symbol" pitchFamily="18" charset="2"/>
              </a:rPr>
              <a:t>s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= V</a:t>
            </a:r>
            <a:r>
              <a:rPr lang="en-GB" baseline="-2500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 + V</a:t>
            </a:r>
            <a:r>
              <a:rPr lang="en-GB" baseline="-25000">
                <a:solidFill>
                  <a:schemeClr val="accent2"/>
                </a:solidFill>
                <a:sym typeface="Symbol" pitchFamily="18" charset="2"/>
              </a:rPr>
              <a:t>2</a:t>
            </a:r>
            <a:endParaRPr lang="en-GB">
              <a:solidFill>
                <a:schemeClr val="accent2"/>
              </a:solidFill>
            </a:endParaRPr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533400" y="4648200"/>
            <a:ext cx="8286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solidFill>
                  <a:schemeClr val="accent2"/>
                </a:solidFill>
              </a:rPr>
              <a:t>Note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V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 R    i.e. the biggest resistor takes the biggest share of the voltage.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sym typeface="Symbol" pitchFamily="18" charset="2"/>
              </a:rPr>
              <a:t>So if R</a:t>
            </a:r>
            <a:r>
              <a:rPr lang="en-GB" baseline="-2500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 =  R</a:t>
            </a:r>
            <a:r>
              <a:rPr lang="en-GB" baseline="-2500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 then V</a:t>
            </a:r>
            <a:r>
              <a:rPr lang="en-GB" baseline="-2500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 =  V</a:t>
            </a:r>
            <a:r>
              <a:rPr lang="en-GB" baseline="-2500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, If R</a:t>
            </a:r>
            <a:r>
              <a:rPr lang="en-GB" baseline="-25000">
                <a:solidFill>
                  <a:schemeClr val="accent2"/>
                </a:solidFill>
                <a:sym typeface="Symbol" pitchFamily="18" charset="2"/>
              </a:rPr>
              <a:t>1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= 2R</a:t>
            </a:r>
            <a:r>
              <a:rPr lang="en-GB" baseline="-25000">
                <a:solidFill>
                  <a:schemeClr val="accent2"/>
                </a:solidFill>
                <a:sym typeface="Symbol" pitchFamily="18" charset="2"/>
              </a:rPr>
              <a:t>2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then V</a:t>
            </a:r>
            <a:r>
              <a:rPr lang="en-GB" baseline="-25000">
                <a:solidFill>
                  <a:schemeClr val="accent2"/>
                </a:solidFill>
                <a:sym typeface="Symbol" pitchFamily="18" charset="2"/>
              </a:rPr>
              <a:t>1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= 2V</a:t>
            </a:r>
            <a:r>
              <a:rPr lang="en-GB" baseline="-25000">
                <a:solidFill>
                  <a:schemeClr val="accent2"/>
                </a:solidFill>
                <a:sym typeface="Symbol" pitchFamily="18" charset="2"/>
              </a:rPr>
              <a:t>2</a:t>
            </a:r>
            <a:endParaRPr lang="en-GB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6" grpId="0" autoUpdateAnimBg="0"/>
      <p:bldP spid="8237" grpId="0" autoUpdateAnimBg="0"/>
      <p:bldP spid="8238" grpId="0" autoUpdateAnimBg="0"/>
      <p:bldP spid="8239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72723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>
                <a:solidFill>
                  <a:schemeClr val="accent2"/>
                </a:solidFill>
              </a:rPr>
              <a:t>Example 3      </a:t>
            </a:r>
            <a:r>
              <a:rPr lang="en-GB"/>
              <a:t>Page 34</a:t>
            </a:r>
          </a:p>
          <a:p>
            <a:r>
              <a:rPr lang="en-GB">
                <a:solidFill>
                  <a:schemeClr val="accent2"/>
                </a:solidFill>
              </a:rPr>
              <a:t>A Wheatstone bridge circuit is shown below.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2122488" y="1771650"/>
            <a:ext cx="4321175" cy="2233613"/>
            <a:chOff x="748" y="1071"/>
            <a:chExt cx="2722" cy="1407"/>
          </a:xfrm>
        </p:grpSpPr>
        <p:sp>
          <p:nvSpPr>
            <p:cNvPr id="97307" name="Rectangle 5"/>
            <p:cNvSpPr>
              <a:spLocks noChangeArrowheads="1"/>
            </p:cNvSpPr>
            <p:nvPr/>
          </p:nvSpPr>
          <p:spPr bwMode="auto">
            <a:xfrm>
              <a:off x="2109" y="1298"/>
              <a:ext cx="9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08" name="Rectangle 6"/>
            <p:cNvSpPr>
              <a:spLocks noChangeArrowheads="1"/>
            </p:cNvSpPr>
            <p:nvPr/>
          </p:nvSpPr>
          <p:spPr bwMode="auto">
            <a:xfrm>
              <a:off x="2109" y="1978"/>
              <a:ext cx="9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09" name="Rectangle 7"/>
            <p:cNvSpPr>
              <a:spLocks noChangeArrowheads="1"/>
            </p:cNvSpPr>
            <p:nvPr/>
          </p:nvSpPr>
          <p:spPr bwMode="auto">
            <a:xfrm>
              <a:off x="2834" y="1978"/>
              <a:ext cx="9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10" name="Rectangle 8"/>
            <p:cNvSpPr>
              <a:spLocks noChangeArrowheads="1"/>
            </p:cNvSpPr>
            <p:nvPr/>
          </p:nvSpPr>
          <p:spPr bwMode="auto">
            <a:xfrm>
              <a:off x="2834" y="1298"/>
              <a:ext cx="9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11" name="Oval 9"/>
            <p:cNvSpPr>
              <a:spLocks noChangeArrowheads="1"/>
            </p:cNvSpPr>
            <p:nvPr/>
          </p:nvSpPr>
          <p:spPr bwMode="auto">
            <a:xfrm>
              <a:off x="2381" y="1616"/>
              <a:ext cx="272" cy="3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312" name="Text Box 10"/>
            <p:cNvSpPr txBox="1">
              <a:spLocks noChangeArrowheads="1"/>
            </p:cNvSpPr>
            <p:nvPr/>
          </p:nvSpPr>
          <p:spPr bwMode="auto">
            <a:xfrm>
              <a:off x="2427" y="1676"/>
              <a:ext cx="31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V</a:t>
              </a:r>
            </a:p>
          </p:txBody>
        </p:sp>
        <p:sp>
          <p:nvSpPr>
            <p:cNvPr id="97313" name="Line 11"/>
            <p:cNvSpPr>
              <a:spLocks noChangeShapeType="1"/>
            </p:cNvSpPr>
            <p:nvPr/>
          </p:nvSpPr>
          <p:spPr bwMode="auto">
            <a:xfrm>
              <a:off x="2154" y="1616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14" name="Line 12"/>
            <p:cNvSpPr>
              <a:spLocks noChangeShapeType="1"/>
            </p:cNvSpPr>
            <p:nvPr/>
          </p:nvSpPr>
          <p:spPr bwMode="auto">
            <a:xfrm>
              <a:off x="2880" y="1616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15" name="Line 13"/>
            <p:cNvSpPr>
              <a:spLocks noChangeShapeType="1"/>
            </p:cNvSpPr>
            <p:nvPr/>
          </p:nvSpPr>
          <p:spPr bwMode="auto">
            <a:xfrm>
              <a:off x="2154" y="2296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16" name="Line 14"/>
            <p:cNvSpPr>
              <a:spLocks noChangeShapeType="1"/>
            </p:cNvSpPr>
            <p:nvPr/>
          </p:nvSpPr>
          <p:spPr bwMode="auto">
            <a:xfrm>
              <a:off x="2880" y="2296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17" name="Line 15"/>
            <p:cNvSpPr>
              <a:spLocks noChangeShapeType="1"/>
            </p:cNvSpPr>
            <p:nvPr/>
          </p:nvSpPr>
          <p:spPr bwMode="auto">
            <a:xfrm flipV="1">
              <a:off x="2154" y="1071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18" name="Line 16"/>
            <p:cNvSpPr>
              <a:spLocks noChangeShapeType="1"/>
            </p:cNvSpPr>
            <p:nvPr/>
          </p:nvSpPr>
          <p:spPr bwMode="auto">
            <a:xfrm flipV="1">
              <a:off x="2880" y="1071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19" name="Line 17"/>
            <p:cNvSpPr>
              <a:spLocks noChangeShapeType="1"/>
            </p:cNvSpPr>
            <p:nvPr/>
          </p:nvSpPr>
          <p:spPr bwMode="auto">
            <a:xfrm flipH="1">
              <a:off x="2154" y="1752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20" name="Line 18"/>
            <p:cNvSpPr>
              <a:spLocks noChangeShapeType="1"/>
            </p:cNvSpPr>
            <p:nvPr/>
          </p:nvSpPr>
          <p:spPr bwMode="auto">
            <a:xfrm>
              <a:off x="2653" y="1752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21" name="Line 19"/>
            <p:cNvSpPr>
              <a:spLocks noChangeShapeType="1"/>
            </p:cNvSpPr>
            <p:nvPr/>
          </p:nvSpPr>
          <p:spPr bwMode="auto">
            <a:xfrm flipH="1">
              <a:off x="1292" y="1071"/>
              <a:ext cx="1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22" name="Line 20"/>
            <p:cNvSpPr>
              <a:spLocks noChangeShapeType="1"/>
            </p:cNvSpPr>
            <p:nvPr/>
          </p:nvSpPr>
          <p:spPr bwMode="auto">
            <a:xfrm flipH="1">
              <a:off x="1292" y="2478"/>
              <a:ext cx="1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23" name="Line 21"/>
            <p:cNvSpPr>
              <a:spLocks noChangeShapeType="1"/>
            </p:cNvSpPr>
            <p:nvPr/>
          </p:nvSpPr>
          <p:spPr bwMode="auto">
            <a:xfrm>
              <a:off x="1111" y="1480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24" name="Line 22"/>
            <p:cNvSpPr>
              <a:spLocks noChangeShapeType="1"/>
            </p:cNvSpPr>
            <p:nvPr/>
          </p:nvSpPr>
          <p:spPr bwMode="auto">
            <a:xfrm>
              <a:off x="1202" y="1570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25" name="Line 23"/>
            <p:cNvSpPr>
              <a:spLocks noChangeShapeType="1"/>
            </p:cNvSpPr>
            <p:nvPr/>
          </p:nvSpPr>
          <p:spPr bwMode="auto">
            <a:xfrm>
              <a:off x="1111" y="1889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26" name="Line 24"/>
            <p:cNvSpPr>
              <a:spLocks noChangeShapeType="1"/>
            </p:cNvSpPr>
            <p:nvPr/>
          </p:nvSpPr>
          <p:spPr bwMode="auto">
            <a:xfrm>
              <a:off x="1202" y="197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27" name="Line 25"/>
            <p:cNvSpPr>
              <a:spLocks noChangeShapeType="1"/>
            </p:cNvSpPr>
            <p:nvPr/>
          </p:nvSpPr>
          <p:spPr bwMode="auto">
            <a:xfrm>
              <a:off x="1292" y="1071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28" name="Line 26"/>
            <p:cNvSpPr>
              <a:spLocks noChangeShapeType="1"/>
            </p:cNvSpPr>
            <p:nvPr/>
          </p:nvSpPr>
          <p:spPr bwMode="auto">
            <a:xfrm flipV="1">
              <a:off x="1292" y="1979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29" name="Line 27"/>
            <p:cNvSpPr>
              <a:spLocks noChangeShapeType="1"/>
            </p:cNvSpPr>
            <p:nvPr/>
          </p:nvSpPr>
          <p:spPr bwMode="auto">
            <a:xfrm>
              <a:off x="1292" y="1570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30" name="Text Box 28"/>
            <p:cNvSpPr txBox="1">
              <a:spLocks noChangeArrowheads="1"/>
            </p:cNvSpPr>
            <p:nvPr/>
          </p:nvSpPr>
          <p:spPr bwMode="auto">
            <a:xfrm>
              <a:off x="748" y="1630"/>
              <a:ext cx="49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12.0 V</a:t>
              </a:r>
            </a:p>
          </p:txBody>
        </p:sp>
        <p:sp>
          <p:nvSpPr>
            <p:cNvPr id="97331" name="Text Box 29"/>
            <p:cNvSpPr txBox="1">
              <a:spLocks noChangeArrowheads="1"/>
            </p:cNvSpPr>
            <p:nvPr/>
          </p:nvSpPr>
          <p:spPr bwMode="auto">
            <a:xfrm>
              <a:off x="1927" y="1630"/>
              <a:ext cx="2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X</a:t>
              </a:r>
            </a:p>
          </p:txBody>
        </p:sp>
        <p:sp>
          <p:nvSpPr>
            <p:cNvPr id="97332" name="Text Box 30"/>
            <p:cNvSpPr txBox="1">
              <a:spLocks noChangeArrowheads="1"/>
            </p:cNvSpPr>
            <p:nvPr/>
          </p:nvSpPr>
          <p:spPr bwMode="auto">
            <a:xfrm flipH="1">
              <a:off x="2925" y="1630"/>
              <a:ext cx="2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Y</a:t>
              </a:r>
            </a:p>
          </p:txBody>
        </p:sp>
        <p:sp>
          <p:nvSpPr>
            <p:cNvPr id="97333" name="Line 31"/>
            <p:cNvSpPr>
              <a:spLocks noChangeShapeType="1"/>
            </p:cNvSpPr>
            <p:nvPr/>
          </p:nvSpPr>
          <p:spPr bwMode="auto">
            <a:xfrm flipV="1">
              <a:off x="2744" y="1979"/>
              <a:ext cx="272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334" name="Text Box 32"/>
            <p:cNvSpPr txBox="1">
              <a:spLocks noChangeArrowheads="1"/>
            </p:cNvSpPr>
            <p:nvPr/>
          </p:nvSpPr>
          <p:spPr bwMode="auto">
            <a:xfrm>
              <a:off x="1882" y="2024"/>
              <a:ext cx="31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R</a:t>
              </a:r>
              <a:r>
                <a:rPr lang="en-GB" sz="1600" baseline="-25000"/>
                <a:t>2</a:t>
              </a:r>
              <a:endParaRPr lang="en-GB" sz="1600"/>
            </a:p>
          </p:txBody>
        </p:sp>
        <p:sp>
          <p:nvSpPr>
            <p:cNvPr id="97335" name="Text Box 33"/>
            <p:cNvSpPr txBox="1">
              <a:spLocks noChangeArrowheads="1"/>
            </p:cNvSpPr>
            <p:nvPr/>
          </p:nvSpPr>
          <p:spPr bwMode="auto">
            <a:xfrm>
              <a:off x="2608" y="2024"/>
              <a:ext cx="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R</a:t>
              </a:r>
              <a:r>
                <a:rPr lang="en-GB" sz="1600" baseline="-25000"/>
                <a:t>4</a:t>
              </a:r>
              <a:endParaRPr lang="en-GB" sz="1600"/>
            </a:p>
          </p:txBody>
        </p:sp>
        <p:sp>
          <p:nvSpPr>
            <p:cNvPr id="97336" name="Text Box 34"/>
            <p:cNvSpPr txBox="1">
              <a:spLocks noChangeArrowheads="1"/>
            </p:cNvSpPr>
            <p:nvPr/>
          </p:nvSpPr>
          <p:spPr bwMode="auto">
            <a:xfrm>
              <a:off x="2608" y="1313"/>
              <a:ext cx="31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R</a:t>
              </a:r>
              <a:r>
                <a:rPr lang="en-GB" sz="1600" baseline="-25000"/>
                <a:t>3</a:t>
              </a:r>
              <a:endParaRPr lang="en-GB" sz="1600"/>
            </a:p>
          </p:txBody>
        </p:sp>
        <p:sp>
          <p:nvSpPr>
            <p:cNvPr id="97337" name="Text Box 35"/>
            <p:cNvSpPr txBox="1">
              <a:spLocks noChangeArrowheads="1"/>
            </p:cNvSpPr>
            <p:nvPr/>
          </p:nvSpPr>
          <p:spPr bwMode="auto">
            <a:xfrm>
              <a:off x="1882" y="1313"/>
              <a:ext cx="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R</a:t>
              </a:r>
              <a:r>
                <a:rPr lang="en-GB" sz="1600" baseline="-25000"/>
                <a:t>1</a:t>
              </a:r>
              <a:endParaRPr lang="en-GB" sz="1600"/>
            </a:p>
          </p:txBody>
        </p:sp>
        <p:sp>
          <p:nvSpPr>
            <p:cNvPr id="97338" name="Text Box 36"/>
            <p:cNvSpPr txBox="1">
              <a:spLocks noChangeArrowheads="1"/>
            </p:cNvSpPr>
            <p:nvPr/>
          </p:nvSpPr>
          <p:spPr bwMode="auto">
            <a:xfrm>
              <a:off x="2881" y="1313"/>
              <a:ext cx="58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22.5k</a:t>
              </a:r>
              <a:r>
                <a:rPr lang="el-GR" sz="1600">
                  <a:cs typeface="Arial" charset="0"/>
                </a:rPr>
                <a:t>Ω</a:t>
              </a:r>
            </a:p>
          </p:txBody>
        </p:sp>
        <p:sp>
          <p:nvSpPr>
            <p:cNvPr id="97339" name="Text Box 37"/>
            <p:cNvSpPr txBox="1">
              <a:spLocks noChangeArrowheads="1"/>
            </p:cNvSpPr>
            <p:nvPr/>
          </p:nvSpPr>
          <p:spPr bwMode="auto">
            <a:xfrm>
              <a:off x="2155" y="2024"/>
              <a:ext cx="45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5k</a:t>
              </a:r>
              <a:r>
                <a:rPr lang="el-GR" sz="1600">
                  <a:cs typeface="Arial" charset="0"/>
                </a:rPr>
                <a:t>Ω</a:t>
              </a:r>
            </a:p>
          </p:txBody>
        </p:sp>
        <p:sp>
          <p:nvSpPr>
            <p:cNvPr id="97340" name="Text Box 38"/>
            <p:cNvSpPr txBox="1">
              <a:spLocks noChangeArrowheads="1"/>
            </p:cNvSpPr>
            <p:nvPr/>
          </p:nvSpPr>
          <p:spPr bwMode="auto">
            <a:xfrm>
              <a:off x="2154" y="1313"/>
              <a:ext cx="45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/>
                <a:t>3k</a:t>
              </a:r>
              <a:r>
                <a:rPr lang="el-GR" sz="1600">
                  <a:cs typeface="Arial" charset="0"/>
                </a:rPr>
                <a:t>Ω</a:t>
              </a:r>
            </a:p>
          </p:txBody>
        </p:sp>
      </p:grpSp>
      <p:sp>
        <p:nvSpPr>
          <p:cNvPr id="106536" name="Text Box 40"/>
          <p:cNvSpPr txBox="1">
            <a:spLocks noChangeArrowheads="1"/>
          </p:cNvSpPr>
          <p:nvPr/>
        </p:nvSpPr>
        <p:spPr bwMode="auto">
          <a:xfrm>
            <a:off x="395288" y="4365625"/>
            <a:ext cx="8353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(a) Show that the bridge is balanced when the variable resistor R</a:t>
            </a:r>
            <a:r>
              <a:rPr lang="en-GB" baseline="-25000">
                <a:solidFill>
                  <a:schemeClr val="accent2"/>
                </a:solidFill>
              </a:rPr>
              <a:t>4</a:t>
            </a:r>
            <a:r>
              <a:rPr lang="en-GB">
                <a:solidFill>
                  <a:schemeClr val="accent2"/>
                </a:solidFill>
              </a:rPr>
              <a:t> is set to 37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5 k</a:t>
            </a:r>
            <a:r>
              <a:rPr lang="el-GR">
                <a:solidFill>
                  <a:schemeClr val="accent2"/>
                </a:solidFill>
                <a:cs typeface="Arial" charset="0"/>
              </a:rPr>
              <a:t>Ω</a:t>
            </a:r>
            <a:r>
              <a:rPr lang="en-GB">
                <a:solidFill>
                  <a:schemeClr val="accent2"/>
                </a:solidFill>
                <a:cs typeface="Arial" charset="0"/>
              </a:rPr>
              <a:t>.</a:t>
            </a:r>
            <a:r>
              <a:rPr lang="en-GB">
                <a:solidFill>
                  <a:schemeClr val="accent2"/>
                </a:solidFill>
              </a:rPr>
              <a:t> 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539750" y="5238750"/>
            <a:ext cx="1223963" cy="854075"/>
            <a:chOff x="476" y="2886"/>
            <a:chExt cx="771" cy="538"/>
          </a:xfrm>
        </p:grpSpPr>
        <p:grpSp>
          <p:nvGrpSpPr>
            <p:cNvPr id="4" name="Group 42"/>
            <p:cNvGrpSpPr>
              <a:grpSpLocks/>
            </p:cNvGrpSpPr>
            <p:nvPr/>
          </p:nvGrpSpPr>
          <p:grpSpPr bwMode="auto">
            <a:xfrm>
              <a:off x="476" y="2886"/>
              <a:ext cx="317" cy="538"/>
              <a:chOff x="476" y="2886"/>
              <a:chExt cx="317" cy="538"/>
            </a:xfrm>
          </p:grpSpPr>
          <p:sp>
            <p:nvSpPr>
              <p:cNvPr id="97305" name="Text Box 43"/>
              <p:cNvSpPr txBox="1">
                <a:spLocks noChangeArrowheads="1"/>
              </p:cNvSpPr>
              <p:nvPr/>
            </p:nvSpPr>
            <p:spPr bwMode="auto">
              <a:xfrm>
                <a:off x="476" y="2886"/>
                <a:ext cx="317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R</a:t>
                </a:r>
                <a:r>
                  <a:rPr lang="en-GB" baseline="-25000"/>
                  <a:t>1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R</a:t>
                </a:r>
                <a:r>
                  <a:rPr lang="en-GB" baseline="-25000"/>
                  <a:t>2</a:t>
                </a:r>
                <a:endParaRPr lang="en-GB"/>
              </a:p>
            </p:txBody>
          </p:sp>
          <p:sp>
            <p:nvSpPr>
              <p:cNvPr id="97306" name="Line 44"/>
              <p:cNvSpPr>
                <a:spLocks noChangeShapeType="1"/>
              </p:cNvSpPr>
              <p:nvPr/>
            </p:nvSpPr>
            <p:spPr bwMode="auto">
              <a:xfrm>
                <a:off x="476" y="3158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" name="Group 45"/>
            <p:cNvGrpSpPr>
              <a:grpSpLocks/>
            </p:cNvGrpSpPr>
            <p:nvPr/>
          </p:nvGrpSpPr>
          <p:grpSpPr bwMode="auto">
            <a:xfrm>
              <a:off x="930" y="2886"/>
              <a:ext cx="317" cy="538"/>
              <a:chOff x="476" y="2886"/>
              <a:chExt cx="317" cy="538"/>
            </a:xfrm>
          </p:grpSpPr>
          <p:sp>
            <p:nvSpPr>
              <p:cNvPr id="97303" name="Text Box 46"/>
              <p:cNvSpPr txBox="1">
                <a:spLocks noChangeArrowheads="1"/>
              </p:cNvSpPr>
              <p:nvPr/>
            </p:nvSpPr>
            <p:spPr bwMode="auto">
              <a:xfrm>
                <a:off x="476" y="2886"/>
                <a:ext cx="317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R</a:t>
                </a:r>
                <a:r>
                  <a:rPr lang="en-GB" baseline="-25000"/>
                  <a:t>3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R</a:t>
                </a:r>
                <a:r>
                  <a:rPr lang="en-GB" baseline="-25000"/>
                  <a:t>4</a:t>
                </a:r>
                <a:endParaRPr lang="en-GB"/>
              </a:p>
            </p:txBody>
          </p:sp>
          <p:sp>
            <p:nvSpPr>
              <p:cNvPr id="97304" name="Line 47"/>
              <p:cNvSpPr>
                <a:spLocks noChangeShapeType="1"/>
              </p:cNvSpPr>
              <p:nvPr/>
            </p:nvSpPr>
            <p:spPr bwMode="auto">
              <a:xfrm>
                <a:off x="476" y="3158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7302" name="Text Box 48"/>
            <p:cNvSpPr txBox="1">
              <a:spLocks noChangeArrowheads="1"/>
            </p:cNvSpPr>
            <p:nvPr/>
          </p:nvSpPr>
          <p:spPr bwMode="auto">
            <a:xfrm>
              <a:off x="703" y="3044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</p:grp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1978025" y="5229225"/>
            <a:ext cx="2306638" cy="854075"/>
            <a:chOff x="1246" y="3294"/>
            <a:chExt cx="1453" cy="538"/>
          </a:xfrm>
        </p:grpSpPr>
        <p:grpSp>
          <p:nvGrpSpPr>
            <p:cNvPr id="7" name="Group 51"/>
            <p:cNvGrpSpPr>
              <a:grpSpLocks/>
            </p:cNvGrpSpPr>
            <p:nvPr/>
          </p:nvGrpSpPr>
          <p:grpSpPr bwMode="auto">
            <a:xfrm>
              <a:off x="1610" y="3294"/>
              <a:ext cx="317" cy="538"/>
              <a:chOff x="476" y="2886"/>
              <a:chExt cx="317" cy="538"/>
            </a:xfrm>
          </p:grpSpPr>
          <p:sp>
            <p:nvSpPr>
              <p:cNvPr id="97298" name="Text Box 52"/>
              <p:cNvSpPr txBox="1">
                <a:spLocks noChangeArrowheads="1"/>
              </p:cNvSpPr>
              <p:nvPr/>
            </p:nvSpPr>
            <p:spPr bwMode="auto">
              <a:xfrm>
                <a:off x="476" y="2886"/>
                <a:ext cx="317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3k</a:t>
                </a:r>
                <a:endParaRPr lang="en-GB" baseline="-25000"/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5k</a:t>
                </a:r>
              </a:p>
            </p:txBody>
          </p:sp>
          <p:sp>
            <p:nvSpPr>
              <p:cNvPr id="97299" name="Line 53"/>
              <p:cNvSpPr>
                <a:spLocks noChangeShapeType="1"/>
              </p:cNvSpPr>
              <p:nvPr/>
            </p:nvSpPr>
            <p:spPr bwMode="auto">
              <a:xfrm>
                <a:off x="476" y="3158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7294" name="Text Box 55"/>
            <p:cNvSpPr txBox="1">
              <a:spLocks noChangeArrowheads="1"/>
            </p:cNvSpPr>
            <p:nvPr/>
          </p:nvSpPr>
          <p:spPr bwMode="auto">
            <a:xfrm>
              <a:off x="2064" y="3294"/>
              <a:ext cx="635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22.5k</a:t>
              </a:r>
              <a:endParaRPr lang="en-GB" baseline="-25000"/>
            </a:p>
            <a:p>
              <a:pPr>
                <a:spcBef>
                  <a:spcPct val="50000"/>
                </a:spcBef>
              </a:pPr>
              <a:r>
                <a:rPr lang="en-GB"/>
                <a:t>   R</a:t>
              </a:r>
              <a:r>
                <a:rPr lang="en-GB" baseline="-25000"/>
                <a:t>4</a:t>
              </a:r>
              <a:endParaRPr lang="en-GB"/>
            </a:p>
          </p:txBody>
        </p:sp>
        <p:sp>
          <p:nvSpPr>
            <p:cNvPr id="97295" name="Line 56"/>
            <p:cNvSpPr>
              <a:spLocks noChangeShapeType="1"/>
            </p:cNvSpPr>
            <p:nvPr/>
          </p:nvSpPr>
          <p:spPr bwMode="auto">
            <a:xfrm>
              <a:off x="2064" y="3566"/>
              <a:ext cx="4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296" name="Text Box 57"/>
            <p:cNvSpPr txBox="1">
              <a:spLocks noChangeArrowheads="1"/>
            </p:cNvSpPr>
            <p:nvPr/>
          </p:nvSpPr>
          <p:spPr bwMode="auto">
            <a:xfrm>
              <a:off x="1837" y="3452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97297" name="Line 58"/>
            <p:cNvSpPr>
              <a:spLocks noChangeShapeType="1"/>
            </p:cNvSpPr>
            <p:nvPr/>
          </p:nvSpPr>
          <p:spPr bwMode="auto">
            <a:xfrm>
              <a:off x="1246" y="3566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4356100" y="5238750"/>
            <a:ext cx="2592388" cy="854075"/>
            <a:chOff x="2744" y="3300"/>
            <a:chExt cx="1633" cy="538"/>
          </a:xfrm>
        </p:grpSpPr>
        <p:sp>
          <p:nvSpPr>
            <p:cNvPr id="97289" name="Line 61"/>
            <p:cNvSpPr>
              <a:spLocks noChangeShapeType="1"/>
            </p:cNvSpPr>
            <p:nvPr/>
          </p:nvSpPr>
          <p:spPr bwMode="auto">
            <a:xfrm>
              <a:off x="2744" y="3572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290" name="Text Box 62"/>
            <p:cNvSpPr txBox="1">
              <a:spLocks noChangeArrowheads="1"/>
            </p:cNvSpPr>
            <p:nvPr/>
          </p:nvSpPr>
          <p:spPr bwMode="auto">
            <a:xfrm>
              <a:off x="3061" y="3436"/>
              <a:ext cx="54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R</a:t>
              </a:r>
              <a:r>
                <a:rPr lang="en-GB" baseline="-25000"/>
                <a:t>4</a:t>
              </a:r>
              <a:r>
                <a:rPr lang="en-GB"/>
                <a:t> =</a:t>
              </a:r>
            </a:p>
          </p:txBody>
        </p:sp>
        <p:sp>
          <p:nvSpPr>
            <p:cNvPr id="97291" name="Text Box 63"/>
            <p:cNvSpPr txBox="1">
              <a:spLocks noChangeArrowheads="1"/>
            </p:cNvSpPr>
            <p:nvPr/>
          </p:nvSpPr>
          <p:spPr bwMode="auto">
            <a:xfrm>
              <a:off x="3424" y="3300"/>
              <a:ext cx="953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5k x 22.5k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      3k</a:t>
              </a:r>
            </a:p>
          </p:txBody>
        </p:sp>
        <p:sp>
          <p:nvSpPr>
            <p:cNvPr id="97292" name="Line 64"/>
            <p:cNvSpPr>
              <a:spLocks noChangeShapeType="1"/>
            </p:cNvSpPr>
            <p:nvPr/>
          </p:nvSpPr>
          <p:spPr bwMode="auto">
            <a:xfrm flipV="1">
              <a:off x="3470" y="3566"/>
              <a:ext cx="771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6562" name="Text Box 66"/>
          <p:cNvSpPr txBox="1">
            <a:spLocks noChangeArrowheads="1"/>
          </p:cNvSpPr>
          <p:nvPr/>
        </p:nvSpPr>
        <p:spPr bwMode="auto">
          <a:xfrm>
            <a:off x="7019925" y="5445125"/>
            <a:ext cx="1873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37.5 k</a:t>
            </a:r>
            <a:r>
              <a:rPr lang="el-GR">
                <a:cs typeface="Arial" charset="0"/>
              </a:rPr>
              <a:t>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3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4"/>
          <p:cNvSpPr txBox="1">
            <a:spLocks noChangeArrowheads="1"/>
          </p:cNvSpPr>
          <p:nvPr/>
        </p:nvSpPr>
        <p:spPr bwMode="auto">
          <a:xfrm>
            <a:off x="250825" y="549275"/>
            <a:ext cx="864235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(b) The variable resistor R</a:t>
            </a:r>
            <a:r>
              <a:rPr lang="en-GB" baseline="-25000">
                <a:solidFill>
                  <a:schemeClr val="accent2"/>
                </a:solidFill>
              </a:rPr>
              <a:t>4</a:t>
            </a:r>
            <a:r>
              <a:rPr lang="en-GB">
                <a:solidFill>
                  <a:schemeClr val="accent2"/>
                </a:solidFill>
              </a:rPr>
              <a:t> is now set to 37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2 k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 and the p.d. between the points X and Y is measured.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The resistance of R</a:t>
            </a:r>
            <a:r>
              <a:rPr lang="en-GB" baseline="-25000">
                <a:solidFill>
                  <a:schemeClr val="accent2"/>
                </a:solidFill>
              </a:rPr>
              <a:t>4 </a:t>
            </a:r>
            <a:r>
              <a:rPr lang="en-GB">
                <a:solidFill>
                  <a:schemeClr val="accent2"/>
                </a:solidFill>
              </a:rPr>
              <a:t>is then altered to the values shown in the table below.</a:t>
            </a:r>
          </a:p>
        </p:txBody>
      </p:sp>
      <p:sp>
        <p:nvSpPr>
          <p:cNvPr id="98307" name="Text Box 6"/>
          <p:cNvSpPr txBox="1">
            <a:spLocks noChangeArrowheads="1"/>
          </p:cNvSpPr>
          <p:nvPr/>
        </p:nvSpPr>
        <p:spPr bwMode="auto">
          <a:xfrm>
            <a:off x="250825" y="5949950"/>
            <a:ext cx="8893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Complete the table to show the voltmeter readings, including sign, that would be obtained for each of  the remaining resistance values.</a:t>
            </a:r>
          </a:p>
        </p:txBody>
      </p:sp>
      <p:graphicFrame>
        <p:nvGraphicFramePr>
          <p:cNvPr id="107550" name="Group 30"/>
          <p:cNvGraphicFramePr>
            <a:graphicFrameLocks noGrp="1"/>
          </p:cNvGraphicFramePr>
          <p:nvPr/>
        </p:nvGraphicFramePr>
        <p:xfrm>
          <a:off x="1476375" y="1916113"/>
          <a:ext cx="6143625" cy="3544888"/>
        </p:xfrm>
        <a:graphic>
          <a:graphicData uri="http://schemas.openxmlformats.org/drawingml/2006/table">
            <a:tbl>
              <a:tblPr/>
              <a:tblGrid>
                <a:gridCol w="3071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1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Resistance of R</a:t>
                      </a:r>
                      <a:r>
                        <a:rPr kumimoji="0" lang="en-GB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/k</a:t>
                      </a: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Voltmeter reading/mV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37.4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37.6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7551" name="Text Box 31"/>
          <p:cNvSpPr txBox="1">
            <a:spLocks noChangeArrowheads="1"/>
          </p:cNvSpPr>
          <p:nvPr/>
        </p:nvSpPr>
        <p:spPr bwMode="auto">
          <a:xfrm>
            <a:off x="5724525" y="3213100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- 15</a:t>
            </a:r>
          </a:p>
        </p:txBody>
      </p:sp>
      <p:sp>
        <p:nvSpPr>
          <p:cNvPr id="107552" name="Text Box 32"/>
          <p:cNvSpPr txBox="1">
            <a:spLocks noChangeArrowheads="1"/>
          </p:cNvSpPr>
          <p:nvPr/>
        </p:nvSpPr>
        <p:spPr bwMode="auto">
          <a:xfrm>
            <a:off x="5724525" y="3752850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- 7.5</a:t>
            </a:r>
          </a:p>
        </p:txBody>
      </p:sp>
      <p:sp>
        <p:nvSpPr>
          <p:cNvPr id="107553" name="Text Box 33"/>
          <p:cNvSpPr txBox="1">
            <a:spLocks noChangeArrowheads="1"/>
          </p:cNvSpPr>
          <p:nvPr/>
        </p:nvSpPr>
        <p:spPr bwMode="auto">
          <a:xfrm>
            <a:off x="5940425" y="4327525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07554" name="Text Box 34"/>
          <p:cNvSpPr txBox="1">
            <a:spLocks noChangeArrowheads="1"/>
          </p:cNvSpPr>
          <p:nvPr/>
        </p:nvSpPr>
        <p:spPr bwMode="auto">
          <a:xfrm>
            <a:off x="5724525" y="4976813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+ 7.5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51" grpId="0"/>
      <p:bldP spid="107552" grpId="0"/>
      <p:bldP spid="107553" grpId="0"/>
      <p:bldP spid="10755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04664"/>
            <a:ext cx="4392488" cy="56006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432622"/>
            <a:ext cx="363855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4026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548680"/>
            <a:ext cx="4176464" cy="571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2736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632"/>
            <a:ext cx="4067944" cy="4552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245" y="1702544"/>
            <a:ext cx="3190875" cy="4667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0072" y="0"/>
            <a:ext cx="2600325" cy="1647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1453" y="5085184"/>
            <a:ext cx="24384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1778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196752"/>
            <a:ext cx="3933825" cy="381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5632" y="2090212"/>
            <a:ext cx="3306291" cy="202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2520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GB">
                <a:solidFill>
                  <a:schemeClr val="accent2"/>
                </a:solidFill>
                <a:latin typeface="Arial" charset="0"/>
              </a:rPr>
              <a:t>E.M.F and Internal Resistance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will cover today: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Concept of electromotive force as the energy supplied to every coulomb of charge leaving the source.</a:t>
            </a:r>
          </a:p>
          <a:p>
            <a:r>
              <a:rPr lang="en-GB" dirty="0"/>
              <a:t>Link between the </a:t>
            </a:r>
            <a:r>
              <a:rPr lang="en-GB" dirty="0" err="1"/>
              <a:t>E.M.F</a:t>
            </a:r>
            <a:r>
              <a:rPr lang="en-GB" dirty="0"/>
              <a:t> and the </a:t>
            </a:r>
            <a:r>
              <a:rPr lang="en-GB" dirty="0" err="1"/>
              <a:t>T.P.D</a:t>
            </a:r>
            <a:r>
              <a:rPr lang="en-GB" dirty="0"/>
              <a:t> as the actual supply voltage.</a:t>
            </a:r>
          </a:p>
          <a:p>
            <a:r>
              <a:rPr lang="en-GB" dirty="0"/>
              <a:t>Determine </a:t>
            </a:r>
            <a:r>
              <a:rPr lang="en-GB" dirty="0" err="1"/>
              <a:t>Ir</a:t>
            </a:r>
            <a:r>
              <a:rPr lang="en-GB" dirty="0"/>
              <a:t> using a graph</a:t>
            </a:r>
          </a:p>
        </p:txBody>
      </p:sp>
    </p:spTree>
    <p:extLst>
      <p:ext uri="{BB962C8B-B14F-4D97-AF65-F5344CB8AC3E}">
        <p14:creationId xmlns:p14="http://schemas.microsoft.com/office/powerpoint/2010/main" val="9882354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7848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3.2.5  </a:t>
            </a:r>
            <a:r>
              <a:rPr lang="en-GB" b="1" dirty="0" err="1">
                <a:solidFill>
                  <a:schemeClr val="accent2"/>
                </a:solidFill>
              </a:rPr>
              <a:t>E.M.F</a:t>
            </a:r>
            <a:r>
              <a:rPr lang="en-GB" b="1" dirty="0">
                <a:solidFill>
                  <a:schemeClr val="accent2"/>
                </a:solidFill>
              </a:rPr>
              <a:t>. </a:t>
            </a:r>
            <a:endParaRPr lang="en-GB" dirty="0">
              <a:solidFill>
                <a:schemeClr val="accent2"/>
              </a:solidFill>
            </a:endParaRPr>
          </a:p>
          <a:p>
            <a:r>
              <a:rPr lang="en-GB" dirty="0">
                <a:solidFill>
                  <a:schemeClr val="accent2"/>
                </a:solidFill>
              </a:rPr>
              <a:t>A source of electrical potential energy, such as a battery, provides an electromotive force (</a:t>
            </a:r>
            <a:r>
              <a:rPr lang="en-GB" dirty="0" err="1">
                <a:solidFill>
                  <a:schemeClr val="accent2"/>
                </a:solidFill>
              </a:rPr>
              <a:t>e.m.f</a:t>
            </a:r>
            <a:r>
              <a:rPr lang="en-GB" dirty="0">
                <a:solidFill>
                  <a:schemeClr val="accent2"/>
                </a:solidFill>
              </a:rPr>
              <a:t>.) to drive an electron current through the circuit. </a:t>
            </a:r>
          </a:p>
          <a:p>
            <a:endParaRPr lang="en-GB" dirty="0">
              <a:solidFill>
                <a:schemeClr val="accent2"/>
              </a:solidFill>
            </a:endParaRPr>
          </a:p>
          <a:p>
            <a:r>
              <a:rPr lang="en-GB" dirty="0">
                <a:solidFill>
                  <a:schemeClr val="accent2"/>
                </a:solidFill>
              </a:rPr>
              <a:t>The units of </a:t>
            </a:r>
            <a:r>
              <a:rPr lang="en-GB" dirty="0" err="1">
                <a:solidFill>
                  <a:schemeClr val="accent2"/>
                </a:solidFill>
              </a:rPr>
              <a:t>e.m.f</a:t>
            </a:r>
            <a:r>
              <a:rPr lang="en-GB" dirty="0">
                <a:solidFill>
                  <a:schemeClr val="accent2"/>
                </a:solidFill>
              </a:rPr>
              <a:t>. are the same as those of </a:t>
            </a:r>
            <a:r>
              <a:rPr lang="en-GB" dirty="0" err="1">
                <a:solidFill>
                  <a:schemeClr val="accent2"/>
                </a:solidFill>
              </a:rPr>
              <a:t>p.d</a:t>
            </a:r>
            <a:r>
              <a:rPr lang="en-GB" dirty="0">
                <a:solidFill>
                  <a:schemeClr val="accent2"/>
                </a:solidFill>
              </a:rPr>
              <a:t>. i.e. the volt (joule per coulomb), scalar.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684213" y="3714750"/>
            <a:ext cx="7848600" cy="1082675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i="1">
                <a:solidFill>
                  <a:schemeClr val="accent2"/>
                </a:solidFill>
              </a:rPr>
              <a:t>The electromotive force (e.m.f.), E, of the source, is the electrical potential energy supplied to each coulomb of charge which passes through the source.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4464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 dirty="0">
                <a:solidFill>
                  <a:schemeClr val="accent2"/>
                </a:solidFill>
              </a:rPr>
              <a:t>Experiment 1</a:t>
            </a:r>
          </a:p>
          <a:p>
            <a:endParaRPr lang="en-GB" b="1" i="1" dirty="0">
              <a:solidFill>
                <a:schemeClr val="accent2"/>
              </a:solidFill>
            </a:endParaRPr>
          </a:p>
          <a:p>
            <a:endParaRPr lang="en-GB" dirty="0">
              <a:solidFill>
                <a:schemeClr val="accent2"/>
              </a:solidFill>
            </a:endParaRPr>
          </a:p>
        </p:txBody>
      </p:sp>
      <p:grpSp>
        <p:nvGrpSpPr>
          <p:cNvPr id="61443" name="Group 27"/>
          <p:cNvGrpSpPr>
            <a:grpSpLocks/>
          </p:cNvGrpSpPr>
          <p:nvPr/>
        </p:nvGrpSpPr>
        <p:grpSpPr bwMode="auto">
          <a:xfrm>
            <a:off x="4898972" y="509393"/>
            <a:ext cx="2808288" cy="2016125"/>
            <a:chOff x="1610" y="663"/>
            <a:chExt cx="1769" cy="1270"/>
          </a:xfrm>
        </p:grpSpPr>
        <p:grpSp>
          <p:nvGrpSpPr>
            <p:cNvPr id="61449" name="Group 10"/>
            <p:cNvGrpSpPr>
              <a:grpSpLocks/>
            </p:cNvGrpSpPr>
            <p:nvPr/>
          </p:nvGrpSpPr>
          <p:grpSpPr bwMode="auto">
            <a:xfrm>
              <a:off x="3152" y="1298"/>
              <a:ext cx="227" cy="231"/>
              <a:chOff x="3152" y="1298"/>
              <a:chExt cx="227" cy="231"/>
            </a:xfrm>
          </p:grpSpPr>
          <p:sp>
            <p:nvSpPr>
              <p:cNvPr id="61466" name="Oval 8"/>
              <p:cNvSpPr>
                <a:spLocks noChangeArrowheads="1"/>
              </p:cNvSpPr>
              <p:nvPr/>
            </p:nvSpPr>
            <p:spPr bwMode="auto">
              <a:xfrm>
                <a:off x="3152" y="1298"/>
                <a:ext cx="227" cy="22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67" name="Text Box 9"/>
              <p:cNvSpPr txBox="1">
                <a:spLocks noChangeArrowheads="1"/>
              </p:cNvSpPr>
              <p:nvPr/>
            </p:nvSpPr>
            <p:spPr bwMode="auto">
              <a:xfrm>
                <a:off x="3152" y="1298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A</a:t>
                </a:r>
              </a:p>
            </p:txBody>
          </p:sp>
        </p:grpSp>
        <p:grpSp>
          <p:nvGrpSpPr>
            <p:cNvPr id="61450" name="Group 11"/>
            <p:cNvGrpSpPr>
              <a:grpSpLocks/>
            </p:cNvGrpSpPr>
            <p:nvPr/>
          </p:nvGrpSpPr>
          <p:grpSpPr bwMode="auto">
            <a:xfrm>
              <a:off x="2381" y="1158"/>
              <a:ext cx="227" cy="231"/>
              <a:chOff x="3152" y="1298"/>
              <a:chExt cx="227" cy="231"/>
            </a:xfrm>
          </p:grpSpPr>
          <p:sp>
            <p:nvSpPr>
              <p:cNvPr id="61464" name="Oval 12"/>
              <p:cNvSpPr>
                <a:spLocks noChangeArrowheads="1"/>
              </p:cNvSpPr>
              <p:nvPr/>
            </p:nvSpPr>
            <p:spPr bwMode="auto">
              <a:xfrm>
                <a:off x="3152" y="1298"/>
                <a:ext cx="227" cy="22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65" name="Text Box 13"/>
              <p:cNvSpPr txBox="1">
                <a:spLocks noChangeArrowheads="1"/>
              </p:cNvSpPr>
              <p:nvPr/>
            </p:nvSpPr>
            <p:spPr bwMode="auto">
              <a:xfrm>
                <a:off x="3152" y="1298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V</a:t>
                </a:r>
              </a:p>
            </p:txBody>
          </p:sp>
        </p:grpSp>
        <p:sp>
          <p:nvSpPr>
            <p:cNvPr id="61451" name="Line 14"/>
            <p:cNvSpPr>
              <a:spLocks noChangeShapeType="1"/>
            </p:cNvSpPr>
            <p:nvPr/>
          </p:nvSpPr>
          <p:spPr bwMode="auto">
            <a:xfrm>
              <a:off x="2426" y="663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2" name="Line 15"/>
            <p:cNvSpPr>
              <a:spLocks noChangeShapeType="1"/>
            </p:cNvSpPr>
            <p:nvPr/>
          </p:nvSpPr>
          <p:spPr bwMode="auto">
            <a:xfrm>
              <a:off x="2517" y="709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3" name="Line 16"/>
            <p:cNvSpPr>
              <a:spLocks noChangeShapeType="1"/>
            </p:cNvSpPr>
            <p:nvPr/>
          </p:nvSpPr>
          <p:spPr bwMode="auto">
            <a:xfrm>
              <a:off x="2676" y="1933"/>
              <a:ext cx="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4" name="Line 17"/>
            <p:cNvSpPr>
              <a:spLocks noChangeShapeType="1"/>
            </p:cNvSpPr>
            <p:nvPr/>
          </p:nvSpPr>
          <p:spPr bwMode="auto">
            <a:xfrm flipV="1">
              <a:off x="3288" y="1525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5" name="Line 18"/>
            <p:cNvSpPr>
              <a:spLocks noChangeShapeType="1"/>
            </p:cNvSpPr>
            <p:nvPr/>
          </p:nvSpPr>
          <p:spPr bwMode="auto">
            <a:xfrm flipV="1">
              <a:off x="3288" y="799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6" name="Line 19"/>
            <p:cNvSpPr>
              <a:spLocks noChangeShapeType="1"/>
            </p:cNvSpPr>
            <p:nvPr/>
          </p:nvSpPr>
          <p:spPr bwMode="auto">
            <a:xfrm>
              <a:off x="2517" y="799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7" name="Line 20"/>
            <p:cNvSpPr>
              <a:spLocks noChangeShapeType="1"/>
            </p:cNvSpPr>
            <p:nvPr/>
          </p:nvSpPr>
          <p:spPr bwMode="auto">
            <a:xfrm flipH="1">
              <a:off x="1610" y="1933"/>
              <a:ext cx="7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8" name="Line 21"/>
            <p:cNvSpPr>
              <a:spLocks noChangeShapeType="1"/>
            </p:cNvSpPr>
            <p:nvPr/>
          </p:nvSpPr>
          <p:spPr bwMode="auto">
            <a:xfrm flipV="1">
              <a:off x="1610" y="799"/>
              <a:ext cx="0" cy="4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9" name="Line 22"/>
            <p:cNvSpPr>
              <a:spLocks noChangeShapeType="1"/>
            </p:cNvSpPr>
            <p:nvPr/>
          </p:nvSpPr>
          <p:spPr bwMode="auto">
            <a:xfrm>
              <a:off x="1610" y="799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60" name="Line 23"/>
            <p:cNvSpPr>
              <a:spLocks noChangeShapeType="1"/>
            </p:cNvSpPr>
            <p:nvPr/>
          </p:nvSpPr>
          <p:spPr bwMode="auto">
            <a:xfrm>
              <a:off x="2109" y="799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61" name="Line 24"/>
            <p:cNvSpPr>
              <a:spLocks noChangeShapeType="1"/>
            </p:cNvSpPr>
            <p:nvPr/>
          </p:nvSpPr>
          <p:spPr bwMode="auto">
            <a:xfrm>
              <a:off x="2109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62" name="Line 25"/>
            <p:cNvSpPr>
              <a:spLocks noChangeShapeType="1"/>
            </p:cNvSpPr>
            <p:nvPr/>
          </p:nvSpPr>
          <p:spPr bwMode="auto">
            <a:xfrm>
              <a:off x="2835" y="799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63" name="Line 26"/>
            <p:cNvSpPr>
              <a:spLocks noChangeShapeType="1"/>
            </p:cNvSpPr>
            <p:nvPr/>
          </p:nvSpPr>
          <p:spPr bwMode="auto">
            <a:xfrm flipH="1">
              <a:off x="2608" y="129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444" name="Text Box 28"/>
          <p:cNvSpPr txBox="1">
            <a:spLocks noChangeArrowheads="1"/>
          </p:cNvSpPr>
          <p:nvPr/>
        </p:nvSpPr>
        <p:spPr bwMode="auto">
          <a:xfrm>
            <a:off x="323850" y="3860800"/>
            <a:ext cx="842486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</a:rPr>
              <a:t>The voltmeter is measuring the voltage across the terminals of the source (and this is the same as the voltage across the bulb).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</a:rPr>
              <a:t>This voltage is called the </a:t>
            </a:r>
            <a:r>
              <a:rPr lang="en-GB" b="1" i="1" dirty="0">
                <a:solidFill>
                  <a:schemeClr val="accent2"/>
                </a:solidFill>
              </a:rPr>
              <a:t>terminal potential difference</a:t>
            </a:r>
            <a:r>
              <a:rPr lang="en-GB" dirty="0">
                <a:solidFill>
                  <a:schemeClr val="accent2"/>
                </a:solidFill>
              </a:rPr>
              <a:t> (</a:t>
            </a:r>
            <a:r>
              <a:rPr lang="en-GB" dirty="0" err="1">
                <a:solidFill>
                  <a:schemeClr val="accent2"/>
                </a:solidFill>
              </a:rPr>
              <a:t>t.p.d</a:t>
            </a:r>
            <a:r>
              <a:rPr lang="en-GB" dirty="0">
                <a:solidFill>
                  <a:schemeClr val="accent2"/>
                </a:solidFill>
              </a:rPr>
              <a:t>.) and is the number of joules per coulomb that the battery supplies to the bulb.</a:t>
            </a:r>
            <a:endParaRPr lang="en-GB" sz="4400" dirty="0"/>
          </a:p>
        </p:txBody>
      </p:sp>
      <p:sp>
        <p:nvSpPr>
          <p:cNvPr id="61445" name="Text Box 29"/>
          <p:cNvSpPr txBox="1">
            <a:spLocks noChangeArrowheads="1"/>
          </p:cNvSpPr>
          <p:nvPr/>
        </p:nvSpPr>
        <p:spPr bwMode="auto">
          <a:xfrm>
            <a:off x="323850" y="5475288"/>
            <a:ext cx="828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</a:rPr>
              <a:t>i.e. the number of joules per coulomb that </a:t>
            </a:r>
            <a:r>
              <a:rPr lang="en-GB" b="1" i="1" dirty="0">
                <a:solidFill>
                  <a:schemeClr val="accent2"/>
                </a:solidFill>
              </a:rPr>
              <a:t>you</a:t>
            </a:r>
            <a:r>
              <a:rPr lang="en-GB" dirty="0">
                <a:solidFill>
                  <a:schemeClr val="accent2"/>
                </a:solidFill>
              </a:rPr>
              <a:t> can put to good use.</a:t>
            </a:r>
            <a:r>
              <a:rPr lang="en-GB" sz="4400" dirty="0"/>
              <a:t> </a:t>
            </a:r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 flipV="1">
            <a:off x="4898972" y="1776218"/>
            <a:ext cx="0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auto">
          <a:xfrm flipV="1">
            <a:off x="4718255" y="1470719"/>
            <a:ext cx="190893" cy="2332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6014985" y="2206329"/>
            <a:ext cx="576262" cy="57606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6087364" y="2277604"/>
            <a:ext cx="431503" cy="433513"/>
            <a:chOff x="2700337" y="2348880"/>
            <a:chExt cx="431503" cy="433513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2700338" y="2348880"/>
              <a:ext cx="431502" cy="4335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2700337" y="2348880"/>
              <a:ext cx="431503" cy="429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599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  <p:bldP spid="614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33"/>
          <p:cNvGrpSpPr>
            <a:grpSpLocks/>
          </p:cNvGrpSpPr>
          <p:nvPr/>
        </p:nvGrpSpPr>
        <p:grpSpPr bwMode="auto">
          <a:xfrm>
            <a:off x="457200" y="457200"/>
            <a:ext cx="5562600" cy="2438400"/>
            <a:chOff x="288" y="288"/>
            <a:chExt cx="3504" cy="1536"/>
          </a:xfrm>
        </p:grpSpPr>
        <p:sp>
          <p:nvSpPr>
            <p:cNvPr id="13319" name="Text Box 2"/>
            <p:cNvSpPr txBox="1">
              <a:spLocks noChangeArrowheads="1"/>
            </p:cNvSpPr>
            <p:nvPr/>
          </p:nvSpPr>
          <p:spPr bwMode="auto">
            <a:xfrm>
              <a:off x="288" y="288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2"/>
                  </a:solidFill>
                </a:rPr>
                <a:t>e.g.</a:t>
              </a:r>
            </a:p>
          </p:txBody>
        </p:sp>
        <p:sp>
          <p:nvSpPr>
            <p:cNvPr id="13320" name="Line 3"/>
            <p:cNvSpPr>
              <a:spLocks noChangeShapeType="1"/>
            </p:cNvSpPr>
            <p:nvPr/>
          </p:nvSpPr>
          <p:spPr bwMode="auto">
            <a:xfrm>
              <a:off x="1104" y="672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1" name="Line 4"/>
            <p:cNvSpPr>
              <a:spLocks noChangeShapeType="1"/>
            </p:cNvSpPr>
            <p:nvPr/>
          </p:nvSpPr>
          <p:spPr bwMode="auto">
            <a:xfrm flipH="1">
              <a:off x="2592" y="672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2" name="Rectangle 5"/>
            <p:cNvSpPr>
              <a:spLocks noChangeArrowheads="1"/>
            </p:cNvSpPr>
            <p:nvPr/>
          </p:nvSpPr>
          <p:spPr bwMode="auto">
            <a:xfrm>
              <a:off x="1392" y="1248"/>
              <a:ext cx="576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3" name="Rectangle 6"/>
            <p:cNvSpPr>
              <a:spLocks noChangeArrowheads="1"/>
            </p:cNvSpPr>
            <p:nvPr/>
          </p:nvSpPr>
          <p:spPr bwMode="auto">
            <a:xfrm>
              <a:off x="2880" y="1248"/>
              <a:ext cx="576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4" name="Line 9"/>
            <p:cNvSpPr>
              <a:spLocks noChangeShapeType="1"/>
            </p:cNvSpPr>
            <p:nvPr/>
          </p:nvSpPr>
          <p:spPr bwMode="auto">
            <a:xfrm>
              <a:off x="1104" y="67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5" name="Line 10"/>
            <p:cNvSpPr>
              <a:spLocks noChangeShapeType="1"/>
            </p:cNvSpPr>
            <p:nvPr/>
          </p:nvSpPr>
          <p:spPr bwMode="auto">
            <a:xfrm>
              <a:off x="1104" y="129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6" name="Line 11"/>
            <p:cNvSpPr>
              <a:spLocks noChangeShapeType="1"/>
            </p:cNvSpPr>
            <p:nvPr/>
          </p:nvSpPr>
          <p:spPr bwMode="auto">
            <a:xfrm>
              <a:off x="1968" y="129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7" name="Line 12"/>
            <p:cNvSpPr>
              <a:spLocks noChangeShapeType="1"/>
            </p:cNvSpPr>
            <p:nvPr/>
          </p:nvSpPr>
          <p:spPr bwMode="auto">
            <a:xfrm>
              <a:off x="3456" y="12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8" name="Line 13"/>
            <p:cNvSpPr>
              <a:spLocks noChangeShapeType="1"/>
            </p:cNvSpPr>
            <p:nvPr/>
          </p:nvSpPr>
          <p:spPr bwMode="auto">
            <a:xfrm>
              <a:off x="3792" y="67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3329" name="Group 21"/>
            <p:cNvGrpSpPr>
              <a:grpSpLocks/>
            </p:cNvGrpSpPr>
            <p:nvPr/>
          </p:nvGrpSpPr>
          <p:grpSpPr bwMode="auto">
            <a:xfrm>
              <a:off x="1509" y="1536"/>
              <a:ext cx="336" cy="288"/>
              <a:chOff x="1509" y="1536"/>
              <a:chExt cx="336" cy="288"/>
            </a:xfrm>
          </p:grpSpPr>
          <p:sp>
            <p:nvSpPr>
              <p:cNvPr id="13344" name="Oval 15"/>
              <p:cNvSpPr>
                <a:spLocks noChangeArrowheads="1"/>
              </p:cNvSpPr>
              <p:nvPr/>
            </p:nvSpPr>
            <p:spPr bwMode="auto">
              <a:xfrm>
                <a:off x="1509" y="1536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45" name="Text Box 16"/>
              <p:cNvSpPr txBox="1">
                <a:spLocks noChangeArrowheads="1"/>
              </p:cNvSpPr>
              <p:nvPr/>
            </p:nvSpPr>
            <p:spPr bwMode="auto">
              <a:xfrm>
                <a:off x="1509" y="1575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2V</a:t>
                </a:r>
              </a:p>
            </p:txBody>
          </p:sp>
        </p:grpSp>
        <p:grpSp>
          <p:nvGrpSpPr>
            <p:cNvPr id="13330" name="Group 20"/>
            <p:cNvGrpSpPr>
              <a:grpSpLocks/>
            </p:cNvGrpSpPr>
            <p:nvPr/>
          </p:nvGrpSpPr>
          <p:grpSpPr bwMode="auto">
            <a:xfrm>
              <a:off x="3007" y="1536"/>
              <a:ext cx="336" cy="288"/>
              <a:chOff x="3007" y="1536"/>
              <a:chExt cx="336" cy="288"/>
            </a:xfrm>
          </p:grpSpPr>
          <p:sp>
            <p:nvSpPr>
              <p:cNvPr id="13342" name="Oval 18"/>
              <p:cNvSpPr>
                <a:spLocks noChangeArrowheads="1"/>
              </p:cNvSpPr>
              <p:nvPr/>
            </p:nvSpPr>
            <p:spPr bwMode="auto">
              <a:xfrm>
                <a:off x="3017" y="1536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43" name="Text Box 19"/>
              <p:cNvSpPr txBox="1">
                <a:spLocks noChangeArrowheads="1"/>
              </p:cNvSpPr>
              <p:nvPr/>
            </p:nvSpPr>
            <p:spPr bwMode="auto">
              <a:xfrm>
                <a:off x="3007" y="1575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1V</a:t>
                </a:r>
              </a:p>
            </p:txBody>
          </p:sp>
        </p:grpSp>
        <p:sp>
          <p:nvSpPr>
            <p:cNvPr id="13331" name="Text Box 22"/>
            <p:cNvSpPr txBox="1">
              <a:spLocks noChangeArrowheads="1"/>
            </p:cNvSpPr>
            <p:nvPr/>
          </p:nvSpPr>
          <p:spPr bwMode="auto">
            <a:xfrm>
              <a:off x="2208" y="432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3 V</a:t>
              </a:r>
            </a:p>
          </p:txBody>
        </p:sp>
        <p:sp>
          <p:nvSpPr>
            <p:cNvPr id="13332" name="Text Box 23"/>
            <p:cNvSpPr txBox="1">
              <a:spLocks noChangeArrowheads="1"/>
            </p:cNvSpPr>
            <p:nvPr/>
          </p:nvSpPr>
          <p:spPr bwMode="auto">
            <a:xfrm>
              <a:off x="1440" y="1008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10 </a:t>
              </a:r>
              <a:r>
                <a:rPr lang="en-GB" sz="1800">
                  <a:sym typeface="Symbol" pitchFamily="18" charset="2"/>
                </a:rPr>
                <a:t></a:t>
              </a:r>
              <a:endParaRPr lang="en-GB" sz="1800"/>
            </a:p>
          </p:txBody>
        </p:sp>
        <p:sp>
          <p:nvSpPr>
            <p:cNvPr id="13333" name="Text Box 24"/>
            <p:cNvSpPr txBox="1">
              <a:spLocks noChangeArrowheads="1"/>
            </p:cNvSpPr>
            <p:nvPr/>
          </p:nvSpPr>
          <p:spPr bwMode="auto">
            <a:xfrm>
              <a:off x="2976" y="1008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5 </a:t>
              </a:r>
              <a:r>
                <a:rPr lang="en-GB" sz="1800">
                  <a:sym typeface="Symbol" pitchFamily="18" charset="2"/>
                </a:rPr>
                <a:t></a:t>
              </a:r>
              <a:endParaRPr lang="en-GB" sz="1800"/>
            </a:p>
          </p:txBody>
        </p:sp>
        <p:sp>
          <p:nvSpPr>
            <p:cNvPr id="13334" name="Line 25"/>
            <p:cNvSpPr>
              <a:spLocks noChangeShapeType="1"/>
            </p:cNvSpPr>
            <p:nvPr/>
          </p:nvSpPr>
          <p:spPr bwMode="auto">
            <a:xfrm>
              <a:off x="1248" y="129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5" name="Line 26"/>
            <p:cNvSpPr>
              <a:spLocks noChangeShapeType="1"/>
            </p:cNvSpPr>
            <p:nvPr/>
          </p:nvSpPr>
          <p:spPr bwMode="auto">
            <a:xfrm>
              <a:off x="2064" y="129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6" name="Line 27"/>
            <p:cNvSpPr>
              <a:spLocks noChangeShapeType="1"/>
            </p:cNvSpPr>
            <p:nvPr/>
          </p:nvSpPr>
          <p:spPr bwMode="auto">
            <a:xfrm>
              <a:off x="2784" y="129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7" name="Line 28"/>
            <p:cNvSpPr>
              <a:spLocks noChangeShapeType="1"/>
            </p:cNvSpPr>
            <p:nvPr/>
          </p:nvSpPr>
          <p:spPr bwMode="auto">
            <a:xfrm>
              <a:off x="3552" y="129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8" name="Line 29"/>
            <p:cNvSpPr>
              <a:spLocks noChangeShapeType="1"/>
            </p:cNvSpPr>
            <p:nvPr/>
          </p:nvSpPr>
          <p:spPr bwMode="auto">
            <a:xfrm>
              <a:off x="1248" y="1680"/>
              <a:ext cx="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9" name="Line 30"/>
            <p:cNvSpPr>
              <a:spLocks noChangeShapeType="1"/>
            </p:cNvSpPr>
            <p:nvPr/>
          </p:nvSpPr>
          <p:spPr bwMode="auto">
            <a:xfrm>
              <a:off x="1791" y="1680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0" name="Line 31"/>
            <p:cNvSpPr>
              <a:spLocks noChangeShapeType="1"/>
            </p:cNvSpPr>
            <p:nvPr/>
          </p:nvSpPr>
          <p:spPr bwMode="auto">
            <a:xfrm>
              <a:off x="2784" y="168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1" name="Line 32"/>
            <p:cNvSpPr>
              <a:spLocks noChangeShapeType="1"/>
            </p:cNvSpPr>
            <p:nvPr/>
          </p:nvSpPr>
          <p:spPr bwMode="auto">
            <a:xfrm>
              <a:off x="3312" y="168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457200" y="32004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As each coulomb of charge has to pass through </a:t>
            </a:r>
            <a:r>
              <a:rPr lang="en-GB" i="1">
                <a:solidFill>
                  <a:schemeClr val="accent2"/>
                </a:solidFill>
              </a:rPr>
              <a:t>both</a:t>
            </a:r>
            <a:r>
              <a:rPr lang="en-GB">
                <a:solidFill>
                  <a:schemeClr val="accent2"/>
                </a:solidFill>
              </a:rPr>
              <a:t> resistors it loses energy in </a:t>
            </a:r>
            <a:r>
              <a:rPr lang="en-GB" i="1">
                <a:solidFill>
                  <a:schemeClr val="accent2"/>
                </a:solidFill>
              </a:rPr>
              <a:t>both</a:t>
            </a:r>
            <a:r>
              <a:rPr lang="en-GB">
                <a:solidFill>
                  <a:schemeClr val="accent2"/>
                </a:solidFill>
              </a:rPr>
              <a:t> resistors, so the voltage divides.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457200" y="403860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i="1">
                <a:solidFill>
                  <a:schemeClr val="accent2"/>
                </a:solidFill>
              </a:rPr>
              <a:t>The total resistance of the circuit is equal to the sum of the individual resistances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533400" y="48768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   R</a:t>
            </a:r>
            <a:r>
              <a:rPr lang="en-GB" baseline="-25000">
                <a:solidFill>
                  <a:schemeClr val="accent2"/>
                </a:solidFill>
                <a:sym typeface="Symbol" pitchFamily="18" charset="2"/>
              </a:rPr>
              <a:t>T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 = R</a:t>
            </a:r>
            <a:r>
              <a:rPr lang="en-GB" baseline="-25000">
                <a:solidFill>
                  <a:schemeClr val="accent2"/>
                </a:solidFill>
                <a:sym typeface="Symbol" pitchFamily="18" charset="2"/>
              </a:rPr>
              <a:t>1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+ R</a:t>
            </a:r>
            <a:r>
              <a:rPr lang="en-GB" baseline="-2500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 ………………..  (R</a:t>
            </a:r>
            <a:r>
              <a:rPr lang="en-GB" baseline="-25000">
                <a:solidFill>
                  <a:schemeClr val="accent2"/>
                </a:solidFill>
                <a:sym typeface="Symbol" pitchFamily="18" charset="2"/>
              </a:rPr>
              <a:t>T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 = equivalent series resistance) </a:t>
            </a:r>
            <a:endParaRPr lang="en-GB">
              <a:solidFill>
                <a:schemeClr val="accent2"/>
              </a:solidFill>
            </a:endParaRP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533400" y="5486400"/>
            <a:ext cx="807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N.B.  R</a:t>
            </a:r>
            <a:r>
              <a:rPr lang="en-GB" baseline="-25000">
                <a:solidFill>
                  <a:schemeClr val="accent2"/>
                </a:solidFill>
              </a:rPr>
              <a:t>T</a:t>
            </a:r>
            <a:r>
              <a:rPr lang="en-GB">
                <a:solidFill>
                  <a:schemeClr val="accent2"/>
                </a:solidFill>
              </a:rPr>
              <a:t> is always greater than the largest resistor present.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e.g. 1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 and 1000  in series;     R</a:t>
            </a:r>
            <a:r>
              <a:rPr lang="en-GB" baseline="-25000">
                <a:solidFill>
                  <a:schemeClr val="accent2"/>
                </a:solidFill>
                <a:sym typeface="Symbol" pitchFamily="18" charset="2"/>
              </a:rPr>
              <a:t>T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 = 1 + 1000 = 1001  ( &gt;1000 )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0" grpId="0" autoUpdateAnimBg="0"/>
      <p:bldP spid="9251" grpId="0" autoUpdateAnimBg="0"/>
      <p:bldP spid="9252" grpId="0" autoUpdateAnimBg="0"/>
      <p:bldP spid="9253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4464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 dirty="0">
                <a:solidFill>
                  <a:schemeClr val="accent2"/>
                </a:solidFill>
              </a:rPr>
              <a:t>Experiment 1</a:t>
            </a:r>
          </a:p>
          <a:p>
            <a:endParaRPr lang="en-GB" b="1" i="1" dirty="0">
              <a:solidFill>
                <a:schemeClr val="accent2"/>
              </a:solidFill>
            </a:endParaRPr>
          </a:p>
          <a:p>
            <a:endParaRPr lang="en-GB" dirty="0">
              <a:solidFill>
                <a:schemeClr val="accent2"/>
              </a:solidFill>
            </a:endParaRPr>
          </a:p>
        </p:txBody>
      </p:sp>
      <p:grpSp>
        <p:nvGrpSpPr>
          <p:cNvPr id="61443" name="Group 27"/>
          <p:cNvGrpSpPr>
            <a:grpSpLocks/>
          </p:cNvGrpSpPr>
          <p:nvPr/>
        </p:nvGrpSpPr>
        <p:grpSpPr bwMode="auto">
          <a:xfrm>
            <a:off x="4898972" y="509393"/>
            <a:ext cx="2808288" cy="2016125"/>
            <a:chOff x="1610" y="663"/>
            <a:chExt cx="1769" cy="1270"/>
          </a:xfrm>
        </p:grpSpPr>
        <p:grpSp>
          <p:nvGrpSpPr>
            <p:cNvPr id="61449" name="Group 10"/>
            <p:cNvGrpSpPr>
              <a:grpSpLocks/>
            </p:cNvGrpSpPr>
            <p:nvPr/>
          </p:nvGrpSpPr>
          <p:grpSpPr bwMode="auto">
            <a:xfrm>
              <a:off x="3152" y="1298"/>
              <a:ext cx="227" cy="231"/>
              <a:chOff x="3152" y="1298"/>
              <a:chExt cx="227" cy="231"/>
            </a:xfrm>
          </p:grpSpPr>
          <p:sp>
            <p:nvSpPr>
              <p:cNvPr id="61466" name="Oval 8"/>
              <p:cNvSpPr>
                <a:spLocks noChangeArrowheads="1"/>
              </p:cNvSpPr>
              <p:nvPr/>
            </p:nvSpPr>
            <p:spPr bwMode="auto">
              <a:xfrm>
                <a:off x="3152" y="1298"/>
                <a:ext cx="227" cy="22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67" name="Text Box 9"/>
              <p:cNvSpPr txBox="1">
                <a:spLocks noChangeArrowheads="1"/>
              </p:cNvSpPr>
              <p:nvPr/>
            </p:nvSpPr>
            <p:spPr bwMode="auto">
              <a:xfrm>
                <a:off x="3152" y="1298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A</a:t>
                </a:r>
              </a:p>
            </p:txBody>
          </p:sp>
        </p:grpSp>
        <p:grpSp>
          <p:nvGrpSpPr>
            <p:cNvPr id="61450" name="Group 11"/>
            <p:cNvGrpSpPr>
              <a:grpSpLocks/>
            </p:cNvGrpSpPr>
            <p:nvPr/>
          </p:nvGrpSpPr>
          <p:grpSpPr bwMode="auto">
            <a:xfrm>
              <a:off x="2381" y="1158"/>
              <a:ext cx="227" cy="231"/>
              <a:chOff x="3152" y="1298"/>
              <a:chExt cx="227" cy="231"/>
            </a:xfrm>
          </p:grpSpPr>
          <p:sp>
            <p:nvSpPr>
              <p:cNvPr id="61464" name="Oval 12"/>
              <p:cNvSpPr>
                <a:spLocks noChangeArrowheads="1"/>
              </p:cNvSpPr>
              <p:nvPr/>
            </p:nvSpPr>
            <p:spPr bwMode="auto">
              <a:xfrm>
                <a:off x="3152" y="1298"/>
                <a:ext cx="227" cy="22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65" name="Text Box 13"/>
              <p:cNvSpPr txBox="1">
                <a:spLocks noChangeArrowheads="1"/>
              </p:cNvSpPr>
              <p:nvPr/>
            </p:nvSpPr>
            <p:spPr bwMode="auto">
              <a:xfrm>
                <a:off x="3152" y="1298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V</a:t>
                </a:r>
              </a:p>
            </p:txBody>
          </p:sp>
        </p:grpSp>
        <p:sp>
          <p:nvSpPr>
            <p:cNvPr id="61451" name="Line 14"/>
            <p:cNvSpPr>
              <a:spLocks noChangeShapeType="1"/>
            </p:cNvSpPr>
            <p:nvPr/>
          </p:nvSpPr>
          <p:spPr bwMode="auto">
            <a:xfrm>
              <a:off x="2426" y="663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2" name="Line 15"/>
            <p:cNvSpPr>
              <a:spLocks noChangeShapeType="1"/>
            </p:cNvSpPr>
            <p:nvPr/>
          </p:nvSpPr>
          <p:spPr bwMode="auto">
            <a:xfrm>
              <a:off x="2517" y="709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3" name="Line 16"/>
            <p:cNvSpPr>
              <a:spLocks noChangeShapeType="1"/>
            </p:cNvSpPr>
            <p:nvPr/>
          </p:nvSpPr>
          <p:spPr bwMode="auto">
            <a:xfrm>
              <a:off x="2676" y="1933"/>
              <a:ext cx="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4" name="Line 17"/>
            <p:cNvSpPr>
              <a:spLocks noChangeShapeType="1"/>
            </p:cNvSpPr>
            <p:nvPr/>
          </p:nvSpPr>
          <p:spPr bwMode="auto">
            <a:xfrm flipV="1">
              <a:off x="3288" y="1525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5" name="Line 18"/>
            <p:cNvSpPr>
              <a:spLocks noChangeShapeType="1"/>
            </p:cNvSpPr>
            <p:nvPr/>
          </p:nvSpPr>
          <p:spPr bwMode="auto">
            <a:xfrm flipV="1">
              <a:off x="3288" y="799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6" name="Line 19"/>
            <p:cNvSpPr>
              <a:spLocks noChangeShapeType="1"/>
            </p:cNvSpPr>
            <p:nvPr/>
          </p:nvSpPr>
          <p:spPr bwMode="auto">
            <a:xfrm>
              <a:off x="2517" y="799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7" name="Line 20"/>
            <p:cNvSpPr>
              <a:spLocks noChangeShapeType="1"/>
            </p:cNvSpPr>
            <p:nvPr/>
          </p:nvSpPr>
          <p:spPr bwMode="auto">
            <a:xfrm flipH="1">
              <a:off x="1610" y="1933"/>
              <a:ext cx="7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8" name="Line 21"/>
            <p:cNvSpPr>
              <a:spLocks noChangeShapeType="1"/>
            </p:cNvSpPr>
            <p:nvPr/>
          </p:nvSpPr>
          <p:spPr bwMode="auto">
            <a:xfrm flipV="1">
              <a:off x="1610" y="799"/>
              <a:ext cx="0" cy="4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9" name="Line 22"/>
            <p:cNvSpPr>
              <a:spLocks noChangeShapeType="1"/>
            </p:cNvSpPr>
            <p:nvPr/>
          </p:nvSpPr>
          <p:spPr bwMode="auto">
            <a:xfrm>
              <a:off x="1610" y="799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60" name="Line 23"/>
            <p:cNvSpPr>
              <a:spLocks noChangeShapeType="1"/>
            </p:cNvSpPr>
            <p:nvPr/>
          </p:nvSpPr>
          <p:spPr bwMode="auto">
            <a:xfrm>
              <a:off x="2109" y="799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61" name="Line 24"/>
            <p:cNvSpPr>
              <a:spLocks noChangeShapeType="1"/>
            </p:cNvSpPr>
            <p:nvPr/>
          </p:nvSpPr>
          <p:spPr bwMode="auto">
            <a:xfrm>
              <a:off x="2109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62" name="Line 25"/>
            <p:cNvSpPr>
              <a:spLocks noChangeShapeType="1"/>
            </p:cNvSpPr>
            <p:nvPr/>
          </p:nvSpPr>
          <p:spPr bwMode="auto">
            <a:xfrm>
              <a:off x="2835" y="799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63" name="Line 26"/>
            <p:cNvSpPr>
              <a:spLocks noChangeShapeType="1"/>
            </p:cNvSpPr>
            <p:nvPr/>
          </p:nvSpPr>
          <p:spPr bwMode="auto">
            <a:xfrm flipH="1">
              <a:off x="2608" y="129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444" name="Text Box 28"/>
          <p:cNvSpPr txBox="1">
            <a:spLocks noChangeArrowheads="1"/>
          </p:cNvSpPr>
          <p:nvPr/>
        </p:nvSpPr>
        <p:spPr bwMode="auto">
          <a:xfrm>
            <a:off x="468313" y="3019268"/>
            <a:ext cx="8424863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accent2"/>
                </a:solidFill>
              </a:rPr>
              <a:t>Set up the circuit as shown and record the voltage across the supply with the switch open.</a:t>
            </a:r>
            <a:r>
              <a:rPr lang="en-GB" sz="4400" dirty="0"/>
              <a:t> </a:t>
            </a:r>
            <a:r>
              <a:rPr lang="en-GB" dirty="0">
                <a:solidFill>
                  <a:schemeClr val="accent2"/>
                </a:solidFill>
              </a:rPr>
              <a:t>This is the </a:t>
            </a:r>
            <a:r>
              <a:rPr lang="en-GB" dirty="0" err="1">
                <a:solidFill>
                  <a:schemeClr val="accent2"/>
                </a:solidFill>
              </a:rPr>
              <a:t>e.m.f</a:t>
            </a:r>
            <a:r>
              <a:rPr lang="en-GB" dirty="0">
                <a:solidFill>
                  <a:schemeClr val="accent2"/>
                </a:solidFill>
              </a:rPr>
              <a:t>. of the source.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chemeClr val="accent2"/>
                </a:solidFill>
              </a:rPr>
              <a:t>With the switch closed record a value of the current and the new voltage.</a:t>
            </a:r>
          </a:p>
        </p:txBody>
      </p:sp>
      <p:sp>
        <p:nvSpPr>
          <p:cNvPr id="61445" name="Text Box 29"/>
          <p:cNvSpPr txBox="1">
            <a:spLocks noChangeArrowheads="1"/>
          </p:cNvSpPr>
          <p:nvPr/>
        </p:nvSpPr>
        <p:spPr bwMode="auto">
          <a:xfrm>
            <a:off x="468313" y="4609345"/>
            <a:ext cx="828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accent2"/>
                </a:solidFill>
              </a:rPr>
              <a:t>Why do you think there is a difference in the voltages?.</a:t>
            </a:r>
            <a:r>
              <a:rPr lang="en-GB" sz="4400" dirty="0"/>
              <a:t> </a:t>
            </a:r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 flipV="1">
            <a:off x="4898972" y="1776218"/>
            <a:ext cx="0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auto">
          <a:xfrm flipV="1">
            <a:off x="4718255" y="1470719"/>
            <a:ext cx="190893" cy="2332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6014985" y="2206329"/>
            <a:ext cx="576262" cy="57606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6087364" y="2277604"/>
            <a:ext cx="431503" cy="433513"/>
            <a:chOff x="2700337" y="2348880"/>
            <a:chExt cx="431503" cy="433513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2700338" y="2348880"/>
              <a:ext cx="431502" cy="4335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2700337" y="2348880"/>
              <a:ext cx="431503" cy="429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468313" y="5422539"/>
            <a:ext cx="8280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accent2"/>
                </a:solidFill>
              </a:rPr>
              <a:t>What would happen he current and voltage values if you added more bulbs in parallel?.</a:t>
            </a:r>
            <a:r>
              <a:rPr lang="en-GB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9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  <p:bldP spid="61445" grpId="0"/>
      <p:bldP spid="3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4464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 dirty="0">
                <a:solidFill>
                  <a:schemeClr val="accent2"/>
                </a:solidFill>
              </a:rPr>
              <a:t>Experiment 1.5</a:t>
            </a:r>
          </a:p>
          <a:p>
            <a:endParaRPr lang="en-GB" b="1" i="1" dirty="0">
              <a:solidFill>
                <a:schemeClr val="accent2"/>
              </a:solidFill>
            </a:endParaRPr>
          </a:p>
          <a:p>
            <a:endParaRPr lang="en-GB" dirty="0">
              <a:solidFill>
                <a:schemeClr val="accent2"/>
              </a:solidFill>
            </a:endParaRPr>
          </a:p>
        </p:txBody>
      </p:sp>
      <p:grpSp>
        <p:nvGrpSpPr>
          <p:cNvPr id="61443" name="Group 27"/>
          <p:cNvGrpSpPr>
            <a:grpSpLocks/>
          </p:cNvGrpSpPr>
          <p:nvPr/>
        </p:nvGrpSpPr>
        <p:grpSpPr bwMode="auto">
          <a:xfrm>
            <a:off x="4898972" y="509393"/>
            <a:ext cx="2808288" cy="2016125"/>
            <a:chOff x="1610" y="663"/>
            <a:chExt cx="1769" cy="1270"/>
          </a:xfrm>
        </p:grpSpPr>
        <p:grpSp>
          <p:nvGrpSpPr>
            <p:cNvPr id="61449" name="Group 10"/>
            <p:cNvGrpSpPr>
              <a:grpSpLocks/>
            </p:cNvGrpSpPr>
            <p:nvPr/>
          </p:nvGrpSpPr>
          <p:grpSpPr bwMode="auto">
            <a:xfrm>
              <a:off x="3152" y="1298"/>
              <a:ext cx="227" cy="231"/>
              <a:chOff x="3152" y="1298"/>
              <a:chExt cx="227" cy="231"/>
            </a:xfrm>
          </p:grpSpPr>
          <p:sp>
            <p:nvSpPr>
              <p:cNvPr id="61466" name="Oval 8"/>
              <p:cNvSpPr>
                <a:spLocks noChangeArrowheads="1"/>
              </p:cNvSpPr>
              <p:nvPr/>
            </p:nvSpPr>
            <p:spPr bwMode="auto">
              <a:xfrm>
                <a:off x="3152" y="1298"/>
                <a:ext cx="227" cy="22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67" name="Text Box 9"/>
              <p:cNvSpPr txBox="1">
                <a:spLocks noChangeArrowheads="1"/>
              </p:cNvSpPr>
              <p:nvPr/>
            </p:nvSpPr>
            <p:spPr bwMode="auto">
              <a:xfrm>
                <a:off x="3152" y="1298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A</a:t>
                </a:r>
              </a:p>
            </p:txBody>
          </p:sp>
        </p:grpSp>
        <p:grpSp>
          <p:nvGrpSpPr>
            <p:cNvPr id="61450" name="Group 11"/>
            <p:cNvGrpSpPr>
              <a:grpSpLocks/>
            </p:cNvGrpSpPr>
            <p:nvPr/>
          </p:nvGrpSpPr>
          <p:grpSpPr bwMode="auto">
            <a:xfrm>
              <a:off x="2381" y="1158"/>
              <a:ext cx="227" cy="231"/>
              <a:chOff x="3152" y="1298"/>
              <a:chExt cx="227" cy="231"/>
            </a:xfrm>
          </p:grpSpPr>
          <p:sp>
            <p:nvSpPr>
              <p:cNvPr id="61464" name="Oval 12"/>
              <p:cNvSpPr>
                <a:spLocks noChangeArrowheads="1"/>
              </p:cNvSpPr>
              <p:nvPr/>
            </p:nvSpPr>
            <p:spPr bwMode="auto">
              <a:xfrm>
                <a:off x="3152" y="1298"/>
                <a:ext cx="227" cy="22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65" name="Text Box 13"/>
              <p:cNvSpPr txBox="1">
                <a:spLocks noChangeArrowheads="1"/>
              </p:cNvSpPr>
              <p:nvPr/>
            </p:nvSpPr>
            <p:spPr bwMode="auto">
              <a:xfrm>
                <a:off x="3152" y="1298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V</a:t>
                </a:r>
              </a:p>
            </p:txBody>
          </p:sp>
        </p:grpSp>
        <p:sp>
          <p:nvSpPr>
            <p:cNvPr id="61451" name="Line 14"/>
            <p:cNvSpPr>
              <a:spLocks noChangeShapeType="1"/>
            </p:cNvSpPr>
            <p:nvPr/>
          </p:nvSpPr>
          <p:spPr bwMode="auto">
            <a:xfrm>
              <a:off x="2426" y="663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2" name="Line 15"/>
            <p:cNvSpPr>
              <a:spLocks noChangeShapeType="1"/>
            </p:cNvSpPr>
            <p:nvPr/>
          </p:nvSpPr>
          <p:spPr bwMode="auto">
            <a:xfrm>
              <a:off x="2517" y="709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3" name="Line 16"/>
            <p:cNvSpPr>
              <a:spLocks noChangeShapeType="1"/>
            </p:cNvSpPr>
            <p:nvPr/>
          </p:nvSpPr>
          <p:spPr bwMode="auto">
            <a:xfrm>
              <a:off x="2676" y="1933"/>
              <a:ext cx="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4" name="Line 17"/>
            <p:cNvSpPr>
              <a:spLocks noChangeShapeType="1"/>
            </p:cNvSpPr>
            <p:nvPr/>
          </p:nvSpPr>
          <p:spPr bwMode="auto">
            <a:xfrm flipV="1">
              <a:off x="3288" y="1525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5" name="Line 18"/>
            <p:cNvSpPr>
              <a:spLocks noChangeShapeType="1"/>
            </p:cNvSpPr>
            <p:nvPr/>
          </p:nvSpPr>
          <p:spPr bwMode="auto">
            <a:xfrm flipV="1">
              <a:off x="3288" y="799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6" name="Line 19"/>
            <p:cNvSpPr>
              <a:spLocks noChangeShapeType="1"/>
            </p:cNvSpPr>
            <p:nvPr/>
          </p:nvSpPr>
          <p:spPr bwMode="auto">
            <a:xfrm>
              <a:off x="2517" y="799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7" name="Line 20"/>
            <p:cNvSpPr>
              <a:spLocks noChangeShapeType="1"/>
            </p:cNvSpPr>
            <p:nvPr/>
          </p:nvSpPr>
          <p:spPr bwMode="auto">
            <a:xfrm flipH="1">
              <a:off x="1610" y="1933"/>
              <a:ext cx="7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8" name="Line 21"/>
            <p:cNvSpPr>
              <a:spLocks noChangeShapeType="1"/>
            </p:cNvSpPr>
            <p:nvPr/>
          </p:nvSpPr>
          <p:spPr bwMode="auto">
            <a:xfrm flipV="1">
              <a:off x="1610" y="799"/>
              <a:ext cx="0" cy="4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9" name="Line 22"/>
            <p:cNvSpPr>
              <a:spLocks noChangeShapeType="1"/>
            </p:cNvSpPr>
            <p:nvPr/>
          </p:nvSpPr>
          <p:spPr bwMode="auto">
            <a:xfrm>
              <a:off x="1610" y="799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60" name="Line 23"/>
            <p:cNvSpPr>
              <a:spLocks noChangeShapeType="1"/>
            </p:cNvSpPr>
            <p:nvPr/>
          </p:nvSpPr>
          <p:spPr bwMode="auto">
            <a:xfrm>
              <a:off x="2109" y="799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61" name="Line 24"/>
            <p:cNvSpPr>
              <a:spLocks noChangeShapeType="1"/>
            </p:cNvSpPr>
            <p:nvPr/>
          </p:nvSpPr>
          <p:spPr bwMode="auto">
            <a:xfrm>
              <a:off x="2109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62" name="Line 25"/>
            <p:cNvSpPr>
              <a:spLocks noChangeShapeType="1"/>
            </p:cNvSpPr>
            <p:nvPr/>
          </p:nvSpPr>
          <p:spPr bwMode="auto">
            <a:xfrm>
              <a:off x="2835" y="799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63" name="Line 26"/>
            <p:cNvSpPr>
              <a:spLocks noChangeShapeType="1"/>
            </p:cNvSpPr>
            <p:nvPr/>
          </p:nvSpPr>
          <p:spPr bwMode="auto">
            <a:xfrm flipH="1">
              <a:off x="2608" y="129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" name="Line 21"/>
          <p:cNvSpPr>
            <a:spLocks noChangeShapeType="1"/>
          </p:cNvSpPr>
          <p:nvPr/>
        </p:nvSpPr>
        <p:spPr bwMode="auto">
          <a:xfrm flipV="1">
            <a:off x="4898972" y="1776218"/>
            <a:ext cx="0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auto">
          <a:xfrm flipV="1">
            <a:off x="4718255" y="1470719"/>
            <a:ext cx="190893" cy="2332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6014985" y="2265186"/>
            <a:ext cx="576262" cy="576064"/>
            <a:chOff x="5403004" y="2890584"/>
            <a:chExt cx="576262" cy="576064"/>
          </a:xfrm>
        </p:grpSpPr>
        <p:sp>
          <p:nvSpPr>
            <p:cNvPr id="2" name="Oval 1"/>
            <p:cNvSpPr/>
            <p:nvPr/>
          </p:nvSpPr>
          <p:spPr>
            <a:xfrm>
              <a:off x="5403004" y="2890584"/>
              <a:ext cx="576262" cy="57606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456978" y="2964112"/>
              <a:ext cx="431503" cy="433513"/>
              <a:chOff x="2700337" y="2348880"/>
              <a:chExt cx="431503" cy="433513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700338" y="2348880"/>
                <a:ext cx="431502" cy="4335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2700337" y="2348880"/>
                <a:ext cx="431503" cy="4290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/>
          <p:cNvGrpSpPr/>
          <p:nvPr/>
        </p:nvGrpSpPr>
        <p:grpSpPr>
          <a:xfrm>
            <a:off x="6020125" y="2975664"/>
            <a:ext cx="576262" cy="576064"/>
            <a:chOff x="5403004" y="2890584"/>
            <a:chExt cx="576262" cy="576064"/>
          </a:xfrm>
        </p:grpSpPr>
        <p:sp>
          <p:nvSpPr>
            <p:cNvPr id="35" name="Oval 34"/>
            <p:cNvSpPr/>
            <p:nvPr/>
          </p:nvSpPr>
          <p:spPr>
            <a:xfrm>
              <a:off x="5403004" y="2890584"/>
              <a:ext cx="576262" cy="57606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5456978" y="2964112"/>
              <a:ext cx="431503" cy="433513"/>
              <a:chOff x="2700337" y="2348880"/>
              <a:chExt cx="431503" cy="433513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2700338" y="2348880"/>
                <a:ext cx="431502" cy="4335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2700337" y="2348880"/>
                <a:ext cx="431503" cy="4290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" name="Group 38"/>
          <p:cNvGrpSpPr/>
          <p:nvPr/>
        </p:nvGrpSpPr>
        <p:grpSpPr>
          <a:xfrm>
            <a:off x="6012981" y="3708344"/>
            <a:ext cx="576262" cy="576064"/>
            <a:chOff x="5403004" y="2890584"/>
            <a:chExt cx="576262" cy="576064"/>
          </a:xfrm>
        </p:grpSpPr>
        <p:sp>
          <p:nvSpPr>
            <p:cNvPr id="40" name="Oval 39"/>
            <p:cNvSpPr/>
            <p:nvPr/>
          </p:nvSpPr>
          <p:spPr>
            <a:xfrm>
              <a:off x="5403004" y="2890584"/>
              <a:ext cx="576262" cy="57606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5456978" y="2964112"/>
              <a:ext cx="431503" cy="433513"/>
              <a:chOff x="2700337" y="2348880"/>
              <a:chExt cx="431503" cy="433513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2700338" y="2348880"/>
                <a:ext cx="431502" cy="4335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>
                <a:off x="2700337" y="2348880"/>
                <a:ext cx="431503" cy="4290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Line 21"/>
          <p:cNvSpPr>
            <a:spLocks noChangeShapeType="1"/>
          </p:cNvSpPr>
          <p:nvPr/>
        </p:nvSpPr>
        <p:spPr bwMode="auto">
          <a:xfrm flipV="1">
            <a:off x="7562484" y="2525518"/>
            <a:ext cx="0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 flipV="1">
            <a:off x="4898972" y="2525518"/>
            <a:ext cx="0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" name="Line 21"/>
          <p:cNvSpPr>
            <a:spLocks noChangeShapeType="1"/>
          </p:cNvSpPr>
          <p:nvPr/>
        </p:nvSpPr>
        <p:spPr bwMode="auto">
          <a:xfrm flipV="1">
            <a:off x="4903820" y="3274818"/>
            <a:ext cx="0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7" name="Line 21"/>
          <p:cNvSpPr>
            <a:spLocks noChangeShapeType="1"/>
          </p:cNvSpPr>
          <p:nvPr/>
        </p:nvSpPr>
        <p:spPr bwMode="auto">
          <a:xfrm flipV="1">
            <a:off x="7562484" y="3274818"/>
            <a:ext cx="0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7" name="Straight Connector 6"/>
          <p:cNvCxnSpPr>
            <a:stCxn id="45" idx="0"/>
          </p:cNvCxnSpPr>
          <p:nvPr/>
        </p:nvCxnSpPr>
        <p:spPr>
          <a:xfrm>
            <a:off x="4898972" y="3274818"/>
            <a:ext cx="11140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44" idx="0"/>
          </p:cNvCxnSpPr>
          <p:nvPr/>
        </p:nvCxnSpPr>
        <p:spPr>
          <a:xfrm>
            <a:off x="6604688" y="3263696"/>
            <a:ext cx="957796" cy="111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596387" y="4037576"/>
            <a:ext cx="966097" cy="54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909148" y="4024118"/>
            <a:ext cx="11140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116984"/>
              </p:ext>
            </p:extLst>
          </p:nvPr>
        </p:nvGraphicFramePr>
        <p:xfrm>
          <a:off x="1366472" y="4567946"/>
          <a:ext cx="6951980" cy="1752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79980">
                  <a:extLst>
                    <a:ext uri="{9D8B030D-6E8A-4147-A177-3AD203B41FA5}">
                      <a16:colId xmlns:a16="http://schemas.microsoft.com/office/drawing/2014/main" val="417151267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0284919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81091098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374866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Number of lamps lit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Current (A)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TPD</a:t>
                      </a:r>
                      <a:r>
                        <a:rPr lang="en-GB" dirty="0"/>
                        <a:t> (V)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Lost Volts (V)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206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55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485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805944"/>
                  </a:ext>
                </a:extLst>
              </a:tr>
            </a:tbl>
          </a:graphicData>
        </a:graphic>
      </p:graphicFrame>
      <p:sp>
        <p:nvSpPr>
          <p:cNvPr id="59" name="Text Box 28"/>
          <p:cNvSpPr txBox="1">
            <a:spLocks noChangeArrowheads="1"/>
          </p:cNvSpPr>
          <p:nvPr/>
        </p:nvSpPr>
        <p:spPr bwMode="auto">
          <a:xfrm>
            <a:off x="775549" y="979487"/>
            <a:ext cx="287999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</a:rPr>
              <a:t>Continue to add branches to the circuit and calculate the volts that are lost from your initial measurement.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02038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573315" y="1484412"/>
            <a:ext cx="10795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708128" y="1341537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3492228" y="148441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3708128" y="1557437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5652815" y="1557437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1331640" y="1557437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H="1">
            <a:off x="1331640" y="4005362"/>
            <a:ext cx="27725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V="1">
            <a:off x="1331640" y="1557437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4680471" y="4005362"/>
            <a:ext cx="262810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3" name="Group 22"/>
          <p:cNvGrpSpPr>
            <a:grpSpLocks/>
          </p:cNvGrpSpPr>
          <p:nvPr/>
        </p:nvGrpSpPr>
        <p:grpSpPr bwMode="auto">
          <a:xfrm>
            <a:off x="7092678" y="2630587"/>
            <a:ext cx="433388" cy="366713"/>
            <a:chOff x="2562" y="2341"/>
            <a:chExt cx="273" cy="231"/>
          </a:xfrm>
        </p:grpSpPr>
        <p:sp>
          <p:nvSpPr>
            <p:cNvPr id="28" name="Text Box 15"/>
            <p:cNvSpPr txBox="1">
              <a:spLocks noChangeArrowheads="1"/>
            </p:cNvSpPr>
            <p:nvPr/>
          </p:nvSpPr>
          <p:spPr bwMode="auto">
            <a:xfrm>
              <a:off x="2562" y="2341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 A</a:t>
              </a:r>
            </a:p>
          </p:txBody>
        </p:sp>
        <p:sp>
          <p:nvSpPr>
            <p:cNvPr id="29" name="Oval 20"/>
            <p:cNvSpPr>
              <a:spLocks noChangeArrowheads="1"/>
            </p:cNvSpPr>
            <p:nvPr/>
          </p:nvSpPr>
          <p:spPr bwMode="auto">
            <a:xfrm>
              <a:off x="2608" y="2341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4" name="Group 23"/>
          <p:cNvGrpSpPr>
            <a:grpSpLocks/>
          </p:cNvGrpSpPr>
          <p:nvPr/>
        </p:nvGrpSpPr>
        <p:grpSpPr bwMode="auto">
          <a:xfrm>
            <a:off x="4068490" y="2492475"/>
            <a:ext cx="433388" cy="366713"/>
            <a:chOff x="2562" y="2341"/>
            <a:chExt cx="273" cy="231"/>
          </a:xfrm>
        </p:grpSpPr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2562" y="2341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 V</a:t>
              </a:r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2608" y="2341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5" name="Line 26"/>
          <p:cNvSpPr>
            <a:spLocks noChangeShapeType="1"/>
          </p:cNvSpPr>
          <p:nvPr/>
        </p:nvSpPr>
        <p:spPr bwMode="auto">
          <a:xfrm flipV="1">
            <a:off x="7308578" y="29973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" name="Line 27"/>
          <p:cNvSpPr>
            <a:spLocks noChangeShapeType="1"/>
          </p:cNvSpPr>
          <p:nvPr/>
        </p:nvSpPr>
        <p:spPr bwMode="auto">
          <a:xfrm flipV="1">
            <a:off x="7308578" y="1557437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" name="Line 28"/>
          <p:cNvSpPr>
            <a:spLocks noChangeShapeType="1"/>
          </p:cNvSpPr>
          <p:nvPr/>
        </p:nvSpPr>
        <p:spPr bwMode="auto">
          <a:xfrm>
            <a:off x="2484165" y="1557437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lg" len="lg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" name="Line 29"/>
          <p:cNvSpPr>
            <a:spLocks noChangeShapeType="1"/>
          </p:cNvSpPr>
          <p:nvPr/>
        </p:nvSpPr>
        <p:spPr bwMode="auto">
          <a:xfrm>
            <a:off x="6373540" y="1557437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lg" len="lg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" name="Line 30"/>
          <p:cNvSpPr>
            <a:spLocks noChangeShapeType="1"/>
          </p:cNvSpPr>
          <p:nvPr/>
        </p:nvSpPr>
        <p:spPr bwMode="auto">
          <a:xfrm>
            <a:off x="2484165" y="2636937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" name="Line 31"/>
          <p:cNvSpPr>
            <a:spLocks noChangeShapeType="1"/>
          </p:cNvSpPr>
          <p:nvPr/>
        </p:nvSpPr>
        <p:spPr bwMode="auto">
          <a:xfrm flipH="1">
            <a:off x="4500290" y="2636937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" name="Rectangle 32"/>
          <p:cNvSpPr>
            <a:spLocks noChangeArrowheads="1"/>
          </p:cNvSpPr>
          <p:nvPr/>
        </p:nvSpPr>
        <p:spPr bwMode="auto">
          <a:xfrm>
            <a:off x="2773090" y="836712"/>
            <a:ext cx="3382963" cy="13684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3204890" y="1197075"/>
            <a:ext cx="30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/>
              <a:t>E</a:t>
            </a:r>
          </a:p>
        </p:txBody>
      </p: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4932090" y="1125637"/>
            <a:ext cx="30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/>
              <a:t>r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104209" y="3716437"/>
            <a:ext cx="576262" cy="576064"/>
            <a:chOff x="5403004" y="2890584"/>
            <a:chExt cx="576262" cy="576064"/>
          </a:xfrm>
        </p:grpSpPr>
        <p:sp>
          <p:nvSpPr>
            <p:cNvPr id="34" name="Oval 33"/>
            <p:cNvSpPr/>
            <p:nvPr/>
          </p:nvSpPr>
          <p:spPr>
            <a:xfrm>
              <a:off x="5403004" y="2890584"/>
              <a:ext cx="576262" cy="57606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456978" y="2964112"/>
              <a:ext cx="431503" cy="433513"/>
              <a:chOff x="2700337" y="2348880"/>
              <a:chExt cx="431503" cy="433513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2700338" y="2348880"/>
                <a:ext cx="431502" cy="4335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H="1">
                <a:off x="2700337" y="2348880"/>
                <a:ext cx="431503" cy="4290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9303503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323528" y="476672"/>
            <a:ext cx="84248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</a:rPr>
              <a:t>Calculate the internal resistance of the battery for each data set. Use the current measured and the lost volts in the following equation.</a:t>
            </a:r>
            <a:endParaRPr lang="en-GB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347864" y="1772816"/>
                <a:ext cx="1931298" cy="674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𝐿𝑜𝑠𝑡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𝑉𝑜𝑙𝑡𝑠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1772816"/>
                <a:ext cx="1931298" cy="6746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05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5"/>
          <p:cNvSpPr txBox="1">
            <a:spLocks noChangeArrowheads="1"/>
          </p:cNvSpPr>
          <p:nvPr/>
        </p:nvSpPr>
        <p:spPr bwMode="auto">
          <a:xfrm>
            <a:off x="2268538" y="2781300"/>
            <a:ext cx="48974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chemeClr val="accent2"/>
                </a:solidFill>
              </a:rPr>
              <a:t>Energy and Power</a:t>
            </a:r>
          </a:p>
        </p:txBody>
      </p:sp>
    </p:spTree>
    <p:extLst>
      <p:ext uri="{BB962C8B-B14F-4D97-AF65-F5344CB8AC3E}">
        <p14:creationId xmlns:p14="http://schemas.microsoft.com/office/powerpoint/2010/main" val="314953017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i="1" dirty="0">
                <a:solidFill>
                  <a:schemeClr val="accent2"/>
                </a:solidFill>
              </a:rPr>
              <a:t>3.2.2 Energy and Power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755650" y="1412875"/>
            <a:ext cx="5976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</a:t>
            </a:r>
            <a:r>
              <a:rPr lang="en-GB" baseline="-25000"/>
              <a:t>w</a:t>
            </a:r>
            <a:r>
              <a:rPr lang="en-GB"/>
              <a:t> = QV, but Q = It        </a:t>
            </a:r>
            <a:r>
              <a:rPr lang="en-GB">
                <a:sym typeface="Symbol" pitchFamily="18" charset="2"/>
              </a:rPr>
              <a:t></a:t>
            </a:r>
            <a:r>
              <a:rPr lang="en-GB"/>
              <a:t> </a:t>
            </a:r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36" name="Rectangle 11"/>
          <p:cNvSpPr>
            <a:spLocks noChangeArrowheads="1"/>
          </p:cNvSpPr>
          <p:nvPr/>
        </p:nvSpPr>
        <p:spPr bwMode="auto">
          <a:xfrm>
            <a:off x="0" y="390525"/>
            <a:ext cx="298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GB" sz="1200">
                <a:latin typeface="Times New Roman" pitchFamily="18" charset="0"/>
                <a:cs typeface="Times New Roman" pitchFamily="18" charset="0"/>
              </a:rPr>
              <a:t>   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56332" name="Object 12"/>
          <p:cNvGraphicFramePr>
            <a:graphicFrameLocks noChangeAspect="1"/>
          </p:cNvGraphicFramePr>
          <p:nvPr/>
        </p:nvGraphicFramePr>
        <p:xfrm>
          <a:off x="395288" y="2492375"/>
          <a:ext cx="2963862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1" name="Equation" r:id="rId3" imgW="1587240" imgH="393480" progId="Equation.3">
                  <p:embed/>
                </p:oleObj>
              </mc:Choice>
              <mc:Fallback>
                <p:oleObj name="Equation" r:id="rId3" imgW="1587240" imgH="393480" progId="Equation.3">
                  <p:embed/>
                  <p:pic>
                    <p:nvPicPr>
                      <p:cNvPr id="563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492375"/>
                        <a:ext cx="2963862" cy="72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Rectangle 1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827088" y="3789363"/>
            <a:ext cx="30368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GB"/>
              <a:t>P  =  I V, but V = I x R</a:t>
            </a:r>
            <a:r>
              <a:rPr lang="en-GB" sz="4400"/>
              <a:t> </a:t>
            </a:r>
            <a:r>
              <a:rPr lang="en-GB">
                <a:sym typeface="Symbol" pitchFamily="18" charset="2"/>
              </a:rPr>
              <a:t></a:t>
            </a:r>
            <a:endParaRPr lang="en-GB"/>
          </a:p>
        </p:txBody>
      </p:sp>
      <p:sp>
        <p:nvSpPr>
          <p:cNvPr id="1040" name="Rectangle 18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211638" y="1268413"/>
            <a:ext cx="1655762" cy="779462"/>
            <a:chOff x="2653" y="799"/>
            <a:chExt cx="1043" cy="491"/>
          </a:xfrm>
        </p:grpSpPr>
        <p:graphicFrame>
          <p:nvGraphicFramePr>
            <p:cNvPr id="1032" name="Object 6"/>
            <p:cNvGraphicFramePr>
              <a:graphicFrameLocks noChangeAspect="1"/>
            </p:cNvGraphicFramePr>
            <p:nvPr/>
          </p:nvGraphicFramePr>
          <p:xfrm>
            <a:off x="2707" y="805"/>
            <a:ext cx="934" cy="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02" name="Equation" r:id="rId5" imgW="799920" imgH="419040" progId="Equation.3">
                    <p:embed/>
                  </p:oleObj>
                </mc:Choice>
                <mc:Fallback>
                  <p:oleObj name="Equation" r:id="rId5" imgW="799920" imgH="419040" progId="Equation.3">
                    <p:embed/>
                    <p:pic>
                      <p:nvPicPr>
                        <p:cNvPr id="1032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7" y="805"/>
                          <a:ext cx="934" cy="4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61" name="Rectangle 19"/>
            <p:cNvSpPr>
              <a:spLocks noChangeArrowheads="1"/>
            </p:cNvSpPr>
            <p:nvPr/>
          </p:nvSpPr>
          <p:spPr bwMode="auto">
            <a:xfrm>
              <a:off x="2653" y="799"/>
              <a:ext cx="1043" cy="453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3419475" y="2563813"/>
            <a:ext cx="2592388" cy="728662"/>
            <a:chOff x="2154" y="1434"/>
            <a:chExt cx="1633" cy="459"/>
          </a:xfrm>
        </p:grpSpPr>
        <p:sp>
          <p:nvSpPr>
            <p:cNvPr id="1060" name="Text Box 8"/>
            <p:cNvSpPr txBox="1">
              <a:spLocks noChangeArrowheads="1"/>
            </p:cNvSpPr>
            <p:nvPr/>
          </p:nvSpPr>
          <p:spPr bwMode="auto">
            <a:xfrm>
              <a:off x="2154" y="1525"/>
              <a:ext cx="16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</a:t>
              </a:r>
              <a:r>
                <a:rPr lang="en-GB">
                  <a:sym typeface="Symbol" pitchFamily="18" charset="2"/>
                </a:rPr>
                <a:t></a:t>
              </a:r>
              <a:r>
                <a:rPr lang="en-GB"/>
                <a:t>                          </a:t>
              </a:r>
              <a:r>
                <a:rPr lang="en-GB">
                  <a:sym typeface="Symbol" pitchFamily="18" charset="2"/>
                </a:rPr>
                <a:t></a:t>
              </a:r>
              <a:endParaRPr lang="en-GB"/>
            </a:p>
          </p:txBody>
        </p:sp>
        <p:graphicFrame>
          <p:nvGraphicFramePr>
            <p:cNvPr id="1031" name="Object 14"/>
            <p:cNvGraphicFramePr>
              <a:graphicFrameLocks noChangeAspect="1"/>
            </p:cNvGraphicFramePr>
            <p:nvPr/>
          </p:nvGraphicFramePr>
          <p:xfrm>
            <a:off x="2517" y="1434"/>
            <a:ext cx="771" cy="4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03" name="Equation" r:id="rId7" imgW="482400" imgH="393480" progId="Equation.3">
                    <p:embed/>
                  </p:oleObj>
                </mc:Choice>
                <mc:Fallback>
                  <p:oleObj name="Equation" r:id="rId7" imgW="482400" imgH="393480" progId="Equation.3">
                    <p:embed/>
                    <p:pic>
                      <p:nvPicPr>
                        <p:cNvPr id="1031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" y="1434"/>
                          <a:ext cx="771" cy="4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372225" y="3933825"/>
            <a:ext cx="1368425" cy="819150"/>
            <a:chOff x="3923" y="2115"/>
            <a:chExt cx="862" cy="516"/>
          </a:xfrm>
        </p:grpSpPr>
        <p:graphicFrame>
          <p:nvGraphicFramePr>
            <p:cNvPr id="1030" name="Object 17"/>
            <p:cNvGraphicFramePr>
              <a:graphicFrameLocks noChangeAspect="1"/>
            </p:cNvGraphicFramePr>
            <p:nvPr/>
          </p:nvGraphicFramePr>
          <p:xfrm>
            <a:off x="4014" y="2146"/>
            <a:ext cx="636" cy="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04" name="Equation" r:id="rId9" imgW="571320" imgH="419040" progId="Equation.3">
                    <p:embed/>
                  </p:oleObj>
                </mc:Choice>
                <mc:Fallback>
                  <p:oleObj name="Equation" r:id="rId9" imgW="571320" imgH="419040" progId="Equation.3">
                    <p:embed/>
                    <p:pic>
                      <p:nvPicPr>
                        <p:cNvPr id="103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4" y="2146"/>
                          <a:ext cx="636" cy="4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9" name="Text Box 23"/>
            <p:cNvSpPr txBox="1">
              <a:spLocks noChangeArrowheads="1"/>
            </p:cNvSpPr>
            <p:nvPr/>
          </p:nvSpPr>
          <p:spPr bwMode="auto">
            <a:xfrm>
              <a:off x="3923" y="2115"/>
              <a:ext cx="862" cy="516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sz="4400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156325" y="2492375"/>
            <a:ext cx="1368425" cy="790575"/>
            <a:chOff x="3923" y="1389"/>
            <a:chExt cx="862" cy="498"/>
          </a:xfrm>
        </p:grpSpPr>
        <p:sp>
          <p:nvSpPr>
            <p:cNvPr id="1057" name="Rectangle 20"/>
            <p:cNvSpPr>
              <a:spLocks noChangeArrowheads="1"/>
            </p:cNvSpPr>
            <p:nvPr/>
          </p:nvSpPr>
          <p:spPr bwMode="auto">
            <a:xfrm>
              <a:off x="3923" y="1389"/>
              <a:ext cx="862" cy="498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8" name="Text Box 25"/>
            <p:cNvSpPr txBox="1">
              <a:spLocks noChangeArrowheads="1"/>
            </p:cNvSpPr>
            <p:nvPr/>
          </p:nvSpPr>
          <p:spPr bwMode="auto">
            <a:xfrm>
              <a:off x="4014" y="1525"/>
              <a:ext cx="7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P  =  I V</a:t>
              </a:r>
            </a:p>
          </p:txBody>
        </p:sp>
      </p:grpSp>
      <p:sp>
        <p:nvSpPr>
          <p:cNvPr id="104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46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47" name="Rectangle 3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395288" y="5364163"/>
            <a:ext cx="3600450" cy="720725"/>
            <a:chOff x="249" y="2886"/>
            <a:chExt cx="2268" cy="454"/>
          </a:xfrm>
        </p:grpSpPr>
        <p:sp>
          <p:nvSpPr>
            <p:cNvPr id="1056" name="Text Box 27"/>
            <p:cNvSpPr txBox="1">
              <a:spLocks noChangeArrowheads="1"/>
            </p:cNvSpPr>
            <p:nvPr/>
          </p:nvSpPr>
          <p:spPr bwMode="auto">
            <a:xfrm>
              <a:off x="249" y="2931"/>
              <a:ext cx="22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P  =  I V,  but                      </a:t>
              </a:r>
              <a:r>
                <a:rPr lang="en-GB">
                  <a:sym typeface="Symbol" pitchFamily="18" charset="2"/>
                </a:rPr>
                <a:t></a:t>
              </a:r>
              <a:endParaRPr lang="en-GB" sz="4400"/>
            </a:p>
          </p:txBody>
        </p:sp>
        <p:graphicFrame>
          <p:nvGraphicFramePr>
            <p:cNvPr id="1029" name="Object 32"/>
            <p:cNvGraphicFramePr>
              <a:graphicFrameLocks noChangeAspect="1"/>
            </p:cNvGraphicFramePr>
            <p:nvPr/>
          </p:nvGraphicFramePr>
          <p:xfrm>
            <a:off x="1429" y="2886"/>
            <a:ext cx="605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05" name="Equation" r:id="rId11" imgW="380880" imgH="393480" progId="Equation.3">
                    <p:embed/>
                  </p:oleObj>
                </mc:Choice>
                <mc:Fallback>
                  <p:oleObj name="Equation" r:id="rId11" imgW="380880" imgH="393480" progId="Equation.3">
                    <p:embed/>
                    <p:pic>
                      <p:nvPicPr>
                        <p:cNvPr id="1029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9" y="2886"/>
                          <a:ext cx="605" cy="4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49" name="Rectangle 3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50" name="Rectangle 37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6372225" y="5291138"/>
            <a:ext cx="1512888" cy="1017587"/>
            <a:chOff x="4014" y="2840"/>
            <a:chExt cx="953" cy="641"/>
          </a:xfrm>
        </p:grpSpPr>
        <p:graphicFrame>
          <p:nvGraphicFramePr>
            <p:cNvPr id="1028" name="Object 36"/>
            <p:cNvGraphicFramePr>
              <a:graphicFrameLocks noChangeAspect="1"/>
            </p:cNvGraphicFramePr>
            <p:nvPr/>
          </p:nvGraphicFramePr>
          <p:xfrm>
            <a:off x="4015" y="2840"/>
            <a:ext cx="952" cy="6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06" name="Equation" r:id="rId13" imgW="799920" imgH="596880" progId="Equation.3">
                    <p:embed/>
                  </p:oleObj>
                </mc:Choice>
                <mc:Fallback>
                  <p:oleObj name="Equation" r:id="rId13" imgW="799920" imgH="596880" progId="Equation.3">
                    <p:embed/>
                    <p:pic>
                      <p:nvPicPr>
                        <p:cNvPr id="1028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5" y="2840"/>
                          <a:ext cx="952" cy="6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5" name="Rectangle 38"/>
            <p:cNvSpPr>
              <a:spLocks noChangeArrowheads="1"/>
            </p:cNvSpPr>
            <p:nvPr/>
          </p:nvSpPr>
          <p:spPr bwMode="auto">
            <a:xfrm>
              <a:off x="4014" y="2840"/>
              <a:ext cx="907" cy="635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6361" name="Text Box 41"/>
          <p:cNvSpPr txBox="1">
            <a:spLocks noChangeArrowheads="1"/>
          </p:cNvSpPr>
          <p:nvPr/>
        </p:nvSpPr>
        <p:spPr bwMode="auto">
          <a:xfrm>
            <a:off x="3924300" y="4076700"/>
            <a:ext cx="237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ym typeface="Symbol" pitchFamily="18" charset="2"/>
              </a:rPr>
              <a:t>P = I </a:t>
            </a:r>
            <a:r>
              <a:rPr lang="en-GB"/>
              <a:t> I R</a:t>
            </a:r>
            <a:r>
              <a:rPr lang="en-GB">
                <a:sym typeface="Symbol" pitchFamily="18" charset="2"/>
              </a:rPr>
              <a:t>        </a:t>
            </a:r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4140200" y="5364163"/>
            <a:ext cx="2305050" cy="720725"/>
            <a:chOff x="2608" y="2886"/>
            <a:chExt cx="1452" cy="454"/>
          </a:xfrm>
        </p:grpSpPr>
        <p:graphicFrame>
          <p:nvGraphicFramePr>
            <p:cNvPr id="1027" name="Object 34"/>
            <p:cNvGraphicFramePr>
              <a:graphicFrameLocks noChangeAspect="1"/>
            </p:cNvGraphicFramePr>
            <p:nvPr/>
          </p:nvGraphicFramePr>
          <p:xfrm>
            <a:off x="2971" y="2886"/>
            <a:ext cx="218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07" name="Equation" r:id="rId15" imgW="190440" imgH="393480" progId="Equation.3">
                    <p:embed/>
                  </p:oleObj>
                </mc:Choice>
                <mc:Fallback>
                  <p:oleObj name="Equation" r:id="rId15" imgW="190440" imgH="393480" progId="Equation.3">
                    <p:embed/>
                    <p:pic>
                      <p:nvPicPr>
                        <p:cNvPr id="1027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2886"/>
                          <a:ext cx="218" cy="4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4" name="Text Box 42"/>
            <p:cNvSpPr txBox="1">
              <a:spLocks noChangeArrowheads="1"/>
            </p:cNvSpPr>
            <p:nvPr/>
          </p:nvSpPr>
          <p:spPr bwMode="auto">
            <a:xfrm>
              <a:off x="2608" y="2976"/>
              <a:ext cx="14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P =       </a:t>
              </a:r>
              <a:r>
                <a:rPr lang="en-GB">
                  <a:sym typeface="Symbol" pitchFamily="18" charset="2"/>
                </a:rPr>
                <a:t></a:t>
              </a:r>
              <a:r>
                <a:rPr lang="en-GB"/>
                <a:t> V      </a:t>
              </a:r>
              <a:r>
                <a:rPr lang="en-GB">
                  <a:sym typeface="Symbol" pitchFamily="18" charset="2"/>
                </a:rPr>
                <a:t>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584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  <p:bldP spid="56336" grpId="0"/>
      <p:bldP spid="56361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4464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 dirty="0">
                <a:solidFill>
                  <a:schemeClr val="accent2"/>
                </a:solidFill>
              </a:rPr>
              <a:t>Experiment 2</a:t>
            </a:r>
          </a:p>
          <a:p>
            <a:endParaRPr lang="en-GB" b="1" i="1" dirty="0">
              <a:solidFill>
                <a:schemeClr val="accent2"/>
              </a:solidFill>
            </a:endParaRPr>
          </a:p>
          <a:p>
            <a:r>
              <a:rPr lang="en-GB" i="1" dirty="0">
                <a:solidFill>
                  <a:schemeClr val="accent2"/>
                </a:solidFill>
              </a:rPr>
              <a:t>Circuit</a:t>
            </a:r>
            <a:r>
              <a:rPr lang="en-GB" dirty="0">
                <a:solidFill>
                  <a:schemeClr val="accent2"/>
                </a:solidFill>
              </a:rPr>
              <a:t> :</a:t>
            </a:r>
          </a:p>
        </p:txBody>
      </p:sp>
      <p:grpSp>
        <p:nvGrpSpPr>
          <p:cNvPr id="61443" name="Group 27"/>
          <p:cNvGrpSpPr>
            <a:grpSpLocks/>
          </p:cNvGrpSpPr>
          <p:nvPr/>
        </p:nvGrpSpPr>
        <p:grpSpPr bwMode="auto">
          <a:xfrm>
            <a:off x="2555875" y="1052513"/>
            <a:ext cx="2808288" cy="2455862"/>
            <a:chOff x="1610" y="663"/>
            <a:chExt cx="1769" cy="1547"/>
          </a:xfrm>
        </p:grpSpPr>
        <p:sp>
          <p:nvSpPr>
            <p:cNvPr id="61446" name="Rectangle 5"/>
            <p:cNvSpPr>
              <a:spLocks noChangeArrowheads="1"/>
            </p:cNvSpPr>
            <p:nvPr/>
          </p:nvSpPr>
          <p:spPr bwMode="auto">
            <a:xfrm>
              <a:off x="2245" y="1842"/>
              <a:ext cx="499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447" name="Line 6"/>
            <p:cNvSpPr>
              <a:spLocks noChangeShapeType="1"/>
            </p:cNvSpPr>
            <p:nvPr/>
          </p:nvSpPr>
          <p:spPr bwMode="auto">
            <a:xfrm flipV="1">
              <a:off x="2336" y="1706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48" name="Text Box 7"/>
            <p:cNvSpPr txBox="1">
              <a:spLocks noChangeArrowheads="1"/>
            </p:cNvSpPr>
            <p:nvPr/>
          </p:nvSpPr>
          <p:spPr bwMode="auto">
            <a:xfrm>
              <a:off x="2381" y="1979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</a:p>
          </p:txBody>
        </p:sp>
        <p:grpSp>
          <p:nvGrpSpPr>
            <p:cNvPr id="61449" name="Group 10"/>
            <p:cNvGrpSpPr>
              <a:grpSpLocks/>
            </p:cNvGrpSpPr>
            <p:nvPr/>
          </p:nvGrpSpPr>
          <p:grpSpPr bwMode="auto">
            <a:xfrm>
              <a:off x="3152" y="1298"/>
              <a:ext cx="227" cy="231"/>
              <a:chOff x="3152" y="1298"/>
              <a:chExt cx="227" cy="231"/>
            </a:xfrm>
          </p:grpSpPr>
          <p:sp>
            <p:nvSpPr>
              <p:cNvPr id="61466" name="Oval 8"/>
              <p:cNvSpPr>
                <a:spLocks noChangeArrowheads="1"/>
              </p:cNvSpPr>
              <p:nvPr/>
            </p:nvSpPr>
            <p:spPr bwMode="auto">
              <a:xfrm>
                <a:off x="3152" y="1298"/>
                <a:ext cx="227" cy="22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67" name="Text Box 9"/>
              <p:cNvSpPr txBox="1">
                <a:spLocks noChangeArrowheads="1"/>
              </p:cNvSpPr>
              <p:nvPr/>
            </p:nvSpPr>
            <p:spPr bwMode="auto">
              <a:xfrm>
                <a:off x="3152" y="1298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A</a:t>
                </a:r>
              </a:p>
            </p:txBody>
          </p:sp>
        </p:grpSp>
        <p:grpSp>
          <p:nvGrpSpPr>
            <p:cNvPr id="61450" name="Group 11"/>
            <p:cNvGrpSpPr>
              <a:grpSpLocks/>
            </p:cNvGrpSpPr>
            <p:nvPr/>
          </p:nvGrpSpPr>
          <p:grpSpPr bwMode="auto">
            <a:xfrm>
              <a:off x="2381" y="1158"/>
              <a:ext cx="227" cy="231"/>
              <a:chOff x="3152" y="1298"/>
              <a:chExt cx="227" cy="231"/>
            </a:xfrm>
          </p:grpSpPr>
          <p:sp>
            <p:nvSpPr>
              <p:cNvPr id="61464" name="Oval 12"/>
              <p:cNvSpPr>
                <a:spLocks noChangeArrowheads="1"/>
              </p:cNvSpPr>
              <p:nvPr/>
            </p:nvSpPr>
            <p:spPr bwMode="auto">
              <a:xfrm>
                <a:off x="3152" y="1298"/>
                <a:ext cx="227" cy="22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65" name="Text Box 13"/>
              <p:cNvSpPr txBox="1">
                <a:spLocks noChangeArrowheads="1"/>
              </p:cNvSpPr>
              <p:nvPr/>
            </p:nvSpPr>
            <p:spPr bwMode="auto">
              <a:xfrm>
                <a:off x="3152" y="1298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V</a:t>
                </a:r>
              </a:p>
            </p:txBody>
          </p:sp>
        </p:grpSp>
        <p:sp>
          <p:nvSpPr>
            <p:cNvPr id="61451" name="Line 14"/>
            <p:cNvSpPr>
              <a:spLocks noChangeShapeType="1"/>
            </p:cNvSpPr>
            <p:nvPr/>
          </p:nvSpPr>
          <p:spPr bwMode="auto">
            <a:xfrm>
              <a:off x="2426" y="663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2" name="Line 15"/>
            <p:cNvSpPr>
              <a:spLocks noChangeShapeType="1"/>
            </p:cNvSpPr>
            <p:nvPr/>
          </p:nvSpPr>
          <p:spPr bwMode="auto">
            <a:xfrm>
              <a:off x="2517" y="709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3" name="Line 16"/>
            <p:cNvSpPr>
              <a:spLocks noChangeShapeType="1"/>
            </p:cNvSpPr>
            <p:nvPr/>
          </p:nvSpPr>
          <p:spPr bwMode="auto">
            <a:xfrm>
              <a:off x="2744" y="193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4" name="Line 17"/>
            <p:cNvSpPr>
              <a:spLocks noChangeShapeType="1"/>
            </p:cNvSpPr>
            <p:nvPr/>
          </p:nvSpPr>
          <p:spPr bwMode="auto">
            <a:xfrm flipV="1">
              <a:off x="3288" y="1525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5" name="Line 18"/>
            <p:cNvSpPr>
              <a:spLocks noChangeShapeType="1"/>
            </p:cNvSpPr>
            <p:nvPr/>
          </p:nvSpPr>
          <p:spPr bwMode="auto">
            <a:xfrm flipV="1">
              <a:off x="3288" y="799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6" name="Line 19"/>
            <p:cNvSpPr>
              <a:spLocks noChangeShapeType="1"/>
            </p:cNvSpPr>
            <p:nvPr/>
          </p:nvSpPr>
          <p:spPr bwMode="auto">
            <a:xfrm>
              <a:off x="2517" y="799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7" name="Line 20"/>
            <p:cNvSpPr>
              <a:spLocks noChangeShapeType="1"/>
            </p:cNvSpPr>
            <p:nvPr/>
          </p:nvSpPr>
          <p:spPr bwMode="auto">
            <a:xfrm flipH="1">
              <a:off x="1610" y="1933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8" name="Line 21"/>
            <p:cNvSpPr>
              <a:spLocks noChangeShapeType="1"/>
            </p:cNvSpPr>
            <p:nvPr/>
          </p:nvSpPr>
          <p:spPr bwMode="auto">
            <a:xfrm flipV="1">
              <a:off x="1610" y="799"/>
              <a:ext cx="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9" name="Line 22"/>
            <p:cNvSpPr>
              <a:spLocks noChangeShapeType="1"/>
            </p:cNvSpPr>
            <p:nvPr/>
          </p:nvSpPr>
          <p:spPr bwMode="auto">
            <a:xfrm>
              <a:off x="1610" y="799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60" name="Line 23"/>
            <p:cNvSpPr>
              <a:spLocks noChangeShapeType="1"/>
            </p:cNvSpPr>
            <p:nvPr/>
          </p:nvSpPr>
          <p:spPr bwMode="auto">
            <a:xfrm>
              <a:off x="2109" y="799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61" name="Line 24"/>
            <p:cNvSpPr>
              <a:spLocks noChangeShapeType="1"/>
            </p:cNvSpPr>
            <p:nvPr/>
          </p:nvSpPr>
          <p:spPr bwMode="auto">
            <a:xfrm>
              <a:off x="2109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62" name="Line 25"/>
            <p:cNvSpPr>
              <a:spLocks noChangeShapeType="1"/>
            </p:cNvSpPr>
            <p:nvPr/>
          </p:nvSpPr>
          <p:spPr bwMode="auto">
            <a:xfrm>
              <a:off x="2835" y="799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63" name="Line 26"/>
            <p:cNvSpPr>
              <a:spLocks noChangeShapeType="1"/>
            </p:cNvSpPr>
            <p:nvPr/>
          </p:nvSpPr>
          <p:spPr bwMode="auto">
            <a:xfrm flipH="1">
              <a:off x="2608" y="129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444" name="Text Box 28"/>
          <p:cNvSpPr txBox="1">
            <a:spLocks noChangeArrowheads="1"/>
          </p:cNvSpPr>
          <p:nvPr/>
        </p:nvSpPr>
        <p:spPr bwMode="auto">
          <a:xfrm>
            <a:off x="323850" y="3860800"/>
            <a:ext cx="8424863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The voltmeter is measuring the voltage across the terminals of the source (and this is the same as the voltage across R). 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This voltage is called the </a:t>
            </a:r>
            <a:r>
              <a:rPr lang="en-GB" b="1" i="1">
                <a:solidFill>
                  <a:schemeClr val="accent2"/>
                </a:solidFill>
              </a:rPr>
              <a:t>terminal potential difference</a:t>
            </a:r>
            <a:r>
              <a:rPr lang="en-GB">
                <a:solidFill>
                  <a:schemeClr val="accent2"/>
                </a:solidFill>
              </a:rPr>
              <a:t> (t.p.d.) and is the number of joules per coulomb that the battery supplies to the load resistance R</a:t>
            </a:r>
            <a:endParaRPr lang="en-GB" sz="4400"/>
          </a:p>
        </p:txBody>
      </p:sp>
      <p:sp>
        <p:nvSpPr>
          <p:cNvPr id="61445" name="Text Box 29"/>
          <p:cNvSpPr txBox="1">
            <a:spLocks noChangeArrowheads="1"/>
          </p:cNvSpPr>
          <p:nvPr/>
        </p:nvSpPr>
        <p:spPr bwMode="auto">
          <a:xfrm>
            <a:off x="323850" y="5475288"/>
            <a:ext cx="828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i.e. the number of joules per coulomb that </a:t>
            </a:r>
            <a:r>
              <a:rPr lang="en-GB" b="1" i="1">
                <a:solidFill>
                  <a:schemeClr val="accent2"/>
                </a:solidFill>
              </a:rPr>
              <a:t>you</a:t>
            </a:r>
            <a:r>
              <a:rPr lang="en-GB">
                <a:solidFill>
                  <a:schemeClr val="accent2"/>
                </a:solidFill>
              </a:rPr>
              <a:t> can put to good use.</a:t>
            </a:r>
            <a:r>
              <a:rPr lang="en-GB" sz="4400"/>
              <a:t>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4"/>
          <p:cNvSpPr txBox="1">
            <a:spLocks noChangeArrowheads="1"/>
          </p:cNvSpPr>
          <p:nvPr/>
        </p:nvSpPr>
        <p:spPr bwMode="auto">
          <a:xfrm>
            <a:off x="539750" y="476250"/>
            <a:ext cx="80645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>
                <a:solidFill>
                  <a:schemeClr val="accent2"/>
                </a:solidFill>
              </a:rPr>
              <a:t>Procedure</a:t>
            </a:r>
            <a:r>
              <a:rPr lang="en-GB" i="1">
                <a:solidFill>
                  <a:schemeClr val="accent2"/>
                </a:solidFill>
              </a:rPr>
              <a:t>: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Set R to maximum resistance. Decrease R in steps, noting the current and voltage readings each time.</a:t>
            </a:r>
          </a:p>
          <a:p>
            <a:r>
              <a:rPr lang="en-GB">
                <a:solidFill>
                  <a:schemeClr val="accent2"/>
                </a:solidFill>
              </a:rPr>
              <a:t>Draw a graph of voltage against current.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39750" y="2492375"/>
            <a:ext cx="6048375" cy="4141788"/>
            <a:chOff x="340" y="1570"/>
            <a:chExt cx="3810" cy="2609"/>
          </a:xfrm>
        </p:grpSpPr>
        <p:sp>
          <p:nvSpPr>
            <p:cNvPr id="62469" name="Text Box 5"/>
            <p:cNvSpPr txBox="1">
              <a:spLocks noChangeArrowheads="1"/>
            </p:cNvSpPr>
            <p:nvPr/>
          </p:nvSpPr>
          <p:spPr bwMode="auto">
            <a:xfrm>
              <a:off x="340" y="1570"/>
              <a:ext cx="154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 i="1">
                  <a:solidFill>
                    <a:schemeClr val="accent2"/>
                  </a:solidFill>
                </a:rPr>
                <a:t>Results:</a:t>
              </a:r>
            </a:p>
          </p:txBody>
        </p:sp>
        <p:sp>
          <p:nvSpPr>
            <p:cNvPr id="62470" name="Line 6"/>
            <p:cNvSpPr>
              <a:spLocks noChangeShapeType="1"/>
            </p:cNvSpPr>
            <p:nvPr/>
          </p:nvSpPr>
          <p:spPr bwMode="auto">
            <a:xfrm flipV="1">
              <a:off x="1383" y="1706"/>
              <a:ext cx="0" cy="2178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471" name="Line 7"/>
            <p:cNvSpPr>
              <a:spLocks noChangeShapeType="1"/>
            </p:cNvSpPr>
            <p:nvPr/>
          </p:nvSpPr>
          <p:spPr bwMode="auto">
            <a:xfrm rot="5400000" flipV="1">
              <a:off x="2766" y="2500"/>
              <a:ext cx="0" cy="2768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472" name="Text Box 8"/>
            <p:cNvSpPr txBox="1">
              <a:spLocks noChangeArrowheads="1"/>
            </p:cNvSpPr>
            <p:nvPr/>
          </p:nvSpPr>
          <p:spPr bwMode="auto">
            <a:xfrm>
              <a:off x="1156" y="3860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0</a:t>
              </a:r>
            </a:p>
          </p:txBody>
        </p:sp>
        <p:sp>
          <p:nvSpPr>
            <p:cNvPr id="62473" name="Text Box 9"/>
            <p:cNvSpPr txBox="1">
              <a:spLocks noChangeArrowheads="1"/>
            </p:cNvSpPr>
            <p:nvPr/>
          </p:nvSpPr>
          <p:spPr bwMode="auto">
            <a:xfrm>
              <a:off x="3697" y="3929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I</a:t>
              </a:r>
            </a:p>
          </p:txBody>
        </p:sp>
        <p:sp>
          <p:nvSpPr>
            <p:cNvPr id="62474" name="Text Box 10"/>
            <p:cNvSpPr txBox="1">
              <a:spLocks noChangeArrowheads="1"/>
            </p:cNvSpPr>
            <p:nvPr/>
          </p:nvSpPr>
          <p:spPr bwMode="auto">
            <a:xfrm>
              <a:off x="703" y="1888"/>
              <a:ext cx="72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/>
                <a:t>V (t.p.d.)</a:t>
              </a:r>
            </a:p>
          </p:txBody>
        </p:sp>
      </p:grp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2195513" y="3357563"/>
            <a:ext cx="2808287" cy="28082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56932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GB" b="1" i="1">
                <a:solidFill>
                  <a:schemeClr val="accent2"/>
                </a:solidFill>
              </a:rPr>
              <a:t>Conclusions:</a:t>
            </a:r>
          </a:p>
          <a:p>
            <a:pPr marL="457200" indent="-457200"/>
            <a:endParaRPr lang="en-GB">
              <a:solidFill>
                <a:schemeClr val="accent2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GB">
                <a:solidFill>
                  <a:schemeClr val="accent2"/>
                </a:solidFill>
              </a:rPr>
              <a:t>The terminal potential difference, Vt.p.d., is not constant. 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      As current </a:t>
            </a:r>
            <a:r>
              <a:rPr lang="en-GB" b="1" i="1">
                <a:solidFill>
                  <a:schemeClr val="accent2"/>
                </a:solidFill>
              </a:rPr>
              <a:t>increases</a:t>
            </a:r>
            <a:r>
              <a:rPr lang="en-GB">
                <a:solidFill>
                  <a:schemeClr val="accent2"/>
                </a:solidFill>
              </a:rPr>
              <a:t>, Vt.p.d.  </a:t>
            </a:r>
            <a:r>
              <a:rPr lang="en-GB" b="1" i="1">
                <a:solidFill>
                  <a:schemeClr val="accent2"/>
                </a:solidFill>
              </a:rPr>
              <a:t>decreases</a:t>
            </a:r>
            <a:r>
              <a:rPr lang="en-GB">
                <a:solidFill>
                  <a:schemeClr val="accent2"/>
                </a:solidFill>
              </a:rPr>
              <a:t>. 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      This is because the cell has an internal resistance that is given the symbol r.  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       Energy is lost in driving the current through the chemicals that make up the cell. 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      As the current increases, more of the available energy is "lost" inside the cell – the cell gets warmer and there is therefore less energy available to put to good use across R.</a:t>
            </a:r>
            <a:r>
              <a:rPr lang="en-GB"/>
              <a:t> 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250825" y="3933825"/>
            <a:ext cx="86423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 startAt="2"/>
            </a:pPr>
            <a:r>
              <a:rPr lang="en-GB">
                <a:solidFill>
                  <a:schemeClr val="accent2"/>
                </a:solidFill>
              </a:rPr>
              <a:t>The terminal potential difference Vt.p.d. = E when no current is flowing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       i.e. on open circuit. When no current is taken from the power supply,  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       no energy is wasted. 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50825" y="5013325"/>
            <a:ext cx="87137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 startAt="3"/>
            </a:pPr>
            <a:r>
              <a:rPr lang="en-GB">
                <a:solidFill>
                  <a:schemeClr val="accent2"/>
                </a:solidFill>
              </a:rPr>
              <a:t>When a current does flow, the terminal potential difference is always 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       less than the e.m.f. 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       The difference between E and Vt.p.d. due to the energy lost inside the  cell because of its internal resistance is termed the lost volts. </a:t>
            </a: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       Lost volts = E – Vt.p.d..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/>
      <p:bldP spid="6759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3518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>
                <a:solidFill>
                  <a:schemeClr val="accent2"/>
                </a:solidFill>
              </a:rPr>
              <a:t>New representation of circuit: 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Any power supply can be thought of as a source of constant e.m.f. </a:t>
            </a:r>
            <a:r>
              <a:rPr lang="en-GB" b="1" i="1">
                <a:solidFill>
                  <a:schemeClr val="accent2"/>
                </a:solidFill>
              </a:rPr>
              <a:t>in series</a:t>
            </a:r>
            <a:r>
              <a:rPr lang="en-GB">
                <a:solidFill>
                  <a:schemeClr val="accent2"/>
                </a:solidFill>
              </a:rPr>
              <a:t> with a small resistance (the internal resistance). </a:t>
            </a:r>
          </a:p>
        </p:txBody>
      </p:sp>
      <p:grpSp>
        <p:nvGrpSpPr>
          <p:cNvPr id="64515" name="Group 37"/>
          <p:cNvGrpSpPr>
            <a:grpSpLocks/>
          </p:cNvGrpSpPr>
          <p:nvPr/>
        </p:nvGrpSpPr>
        <p:grpSpPr bwMode="auto">
          <a:xfrm>
            <a:off x="1331913" y="2341563"/>
            <a:ext cx="6194425" cy="3679825"/>
            <a:chOff x="657" y="1162"/>
            <a:chExt cx="3902" cy="2318"/>
          </a:xfrm>
        </p:grpSpPr>
        <p:sp>
          <p:nvSpPr>
            <p:cNvPr id="64516" name="Rectangle 5"/>
            <p:cNvSpPr>
              <a:spLocks noChangeArrowheads="1"/>
            </p:cNvSpPr>
            <p:nvPr/>
          </p:nvSpPr>
          <p:spPr bwMode="auto">
            <a:xfrm>
              <a:off x="2699" y="1570"/>
              <a:ext cx="680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4517" name="Rectangle 6"/>
            <p:cNvSpPr>
              <a:spLocks noChangeArrowheads="1"/>
            </p:cNvSpPr>
            <p:nvPr/>
          </p:nvSpPr>
          <p:spPr bwMode="auto">
            <a:xfrm>
              <a:off x="2245" y="3113"/>
              <a:ext cx="680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4518" name="Line 7"/>
            <p:cNvSpPr>
              <a:spLocks noChangeShapeType="1"/>
            </p:cNvSpPr>
            <p:nvPr/>
          </p:nvSpPr>
          <p:spPr bwMode="auto">
            <a:xfrm>
              <a:off x="2154" y="1480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19" name="Line 8"/>
            <p:cNvSpPr>
              <a:spLocks noChangeShapeType="1"/>
            </p:cNvSpPr>
            <p:nvPr/>
          </p:nvSpPr>
          <p:spPr bwMode="auto">
            <a:xfrm>
              <a:off x="2018" y="157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20" name="Line 9"/>
            <p:cNvSpPr>
              <a:spLocks noChangeShapeType="1"/>
            </p:cNvSpPr>
            <p:nvPr/>
          </p:nvSpPr>
          <p:spPr bwMode="auto">
            <a:xfrm>
              <a:off x="2154" y="1616"/>
              <a:ext cx="5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21" name="Line 10"/>
            <p:cNvSpPr>
              <a:spLocks noChangeShapeType="1"/>
            </p:cNvSpPr>
            <p:nvPr/>
          </p:nvSpPr>
          <p:spPr bwMode="auto">
            <a:xfrm>
              <a:off x="3379" y="1616"/>
              <a:ext cx="10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22" name="Line 11"/>
            <p:cNvSpPr>
              <a:spLocks noChangeShapeType="1"/>
            </p:cNvSpPr>
            <p:nvPr/>
          </p:nvSpPr>
          <p:spPr bwMode="auto">
            <a:xfrm flipH="1">
              <a:off x="657" y="1616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23" name="Line 12"/>
            <p:cNvSpPr>
              <a:spLocks noChangeShapeType="1"/>
            </p:cNvSpPr>
            <p:nvPr/>
          </p:nvSpPr>
          <p:spPr bwMode="auto">
            <a:xfrm flipH="1">
              <a:off x="657" y="3158"/>
              <a:ext cx="1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24" name="Line 13"/>
            <p:cNvSpPr>
              <a:spLocks noChangeShapeType="1"/>
            </p:cNvSpPr>
            <p:nvPr/>
          </p:nvSpPr>
          <p:spPr bwMode="auto">
            <a:xfrm flipV="1">
              <a:off x="657" y="1616"/>
              <a:ext cx="0" cy="1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25" name="Line 14"/>
            <p:cNvSpPr>
              <a:spLocks noChangeShapeType="1"/>
            </p:cNvSpPr>
            <p:nvPr/>
          </p:nvSpPr>
          <p:spPr bwMode="auto">
            <a:xfrm>
              <a:off x="2925" y="3158"/>
              <a:ext cx="14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4526" name="Group 22"/>
            <p:cNvGrpSpPr>
              <a:grpSpLocks/>
            </p:cNvGrpSpPr>
            <p:nvPr/>
          </p:nvGrpSpPr>
          <p:grpSpPr bwMode="auto">
            <a:xfrm>
              <a:off x="4286" y="2292"/>
              <a:ext cx="273" cy="231"/>
              <a:chOff x="2562" y="2341"/>
              <a:chExt cx="273" cy="231"/>
            </a:xfrm>
          </p:grpSpPr>
          <p:sp>
            <p:nvSpPr>
              <p:cNvPr id="64541" name="Text Box 15"/>
              <p:cNvSpPr txBox="1">
                <a:spLocks noChangeArrowheads="1"/>
              </p:cNvSpPr>
              <p:nvPr/>
            </p:nvSpPr>
            <p:spPr bwMode="auto">
              <a:xfrm>
                <a:off x="2562" y="2341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 A</a:t>
                </a:r>
              </a:p>
            </p:txBody>
          </p:sp>
          <p:sp>
            <p:nvSpPr>
              <p:cNvPr id="64542" name="Oval 20"/>
              <p:cNvSpPr>
                <a:spLocks noChangeArrowheads="1"/>
              </p:cNvSpPr>
              <p:nvPr/>
            </p:nvSpPr>
            <p:spPr bwMode="auto">
              <a:xfrm>
                <a:off x="2608" y="2341"/>
                <a:ext cx="227" cy="22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4527" name="Group 23"/>
            <p:cNvGrpSpPr>
              <a:grpSpLocks/>
            </p:cNvGrpSpPr>
            <p:nvPr/>
          </p:nvGrpSpPr>
          <p:grpSpPr bwMode="auto">
            <a:xfrm>
              <a:off x="2381" y="2205"/>
              <a:ext cx="273" cy="231"/>
              <a:chOff x="2562" y="2341"/>
              <a:chExt cx="273" cy="231"/>
            </a:xfrm>
          </p:grpSpPr>
          <p:sp>
            <p:nvSpPr>
              <p:cNvPr id="64539" name="Text Box 24"/>
              <p:cNvSpPr txBox="1">
                <a:spLocks noChangeArrowheads="1"/>
              </p:cNvSpPr>
              <p:nvPr/>
            </p:nvSpPr>
            <p:spPr bwMode="auto">
              <a:xfrm>
                <a:off x="2562" y="2341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 V</a:t>
                </a:r>
              </a:p>
            </p:txBody>
          </p:sp>
          <p:sp>
            <p:nvSpPr>
              <p:cNvPr id="64540" name="Oval 25"/>
              <p:cNvSpPr>
                <a:spLocks noChangeArrowheads="1"/>
              </p:cNvSpPr>
              <p:nvPr/>
            </p:nvSpPr>
            <p:spPr bwMode="auto">
              <a:xfrm>
                <a:off x="2608" y="2341"/>
                <a:ext cx="227" cy="22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64528" name="Line 26"/>
            <p:cNvSpPr>
              <a:spLocks noChangeShapeType="1"/>
            </p:cNvSpPr>
            <p:nvPr/>
          </p:nvSpPr>
          <p:spPr bwMode="auto">
            <a:xfrm flipV="1">
              <a:off x="4422" y="2523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29" name="Line 27"/>
            <p:cNvSpPr>
              <a:spLocks noChangeShapeType="1"/>
            </p:cNvSpPr>
            <p:nvPr/>
          </p:nvSpPr>
          <p:spPr bwMode="auto">
            <a:xfrm flipV="1">
              <a:off x="4422" y="1616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30" name="Line 28"/>
            <p:cNvSpPr>
              <a:spLocks noChangeShapeType="1"/>
            </p:cNvSpPr>
            <p:nvPr/>
          </p:nvSpPr>
          <p:spPr bwMode="auto">
            <a:xfrm>
              <a:off x="1383" y="1616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31" name="Line 29"/>
            <p:cNvSpPr>
              <a:spLocks noChangeShapeType="1"/>
            </p:cNvSpPr>
            <p:nvPr/>
          </p:nvSpPr>
          <p:spPr bwMode="auto">
            <a:xfrm>
              <a:off x="3833" y="1616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32" name="Line 30"/>
            <p:cNvSpPr>
              <a:spLocks noChangeShapeType="1"/>
            </p:cNvSpPr>
            <p:nvPr/>
          </p:nvSpPr>
          <p:spPr bwMode="auto">
            <a:xfrm>
              <a:off x="1383" y="2296"/>
              <a:ext cx="10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33" name="Line 31"/>
            <p:cNvSpPr>
              <a:spLocks noChangeShapeType="1"/>
            </p:cNvSpPr>
            <p:nvPr/>
          </p:nvSpPr>
          <p:spPr bwMode="auto">
            <a:xfrm flipH="1">
              <a:off x="2653" y="2296"/>
              <a:ext cx="11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34" name="Rectangle 32"/>
            <p:cNvSpPr>
              <a:spLocks noChangeArrowheads="1"/>
            </p:cNvSpPr>
            <p:nvPr/>
          </p:nvSpPr>
          <p:spPr bwMode="auto">
            <a:xfrm>
              <a:off x="1565" y="1162"/>
              <a:ext cx="2131" cy="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4535" name="Text Box 33"/>
            <p:cNvSpPr txBox="1">
              <a:spLocks noChangeArrowheads="1"/>
            </p:cNvSpPr>
            <p:nvPr/>
          </p:nvSpPr>
          <p:spPr bwMode="auto">
            <a:xfrm>
              <a:off x="1837" y="1389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E</a:t>
              </a:r>
            </a:p>
          </p:txBody>
        </p:sp>
        <p:sp>
          <p:nvSpPr>
            <p:cNvPr id="64536" name="Text Box 34"/>
            <p:cNvSpPr txBox="1">
              <a:spLocks noChangeArrowheads="1"/>
            </p:cNvSpPr>
            <p:nvPr/>
          </p:nvSpPr>
          <p:spPr bwMode="auto">
            <a:xfrm>
              <a:off x="2925" y="1344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</a:p>
          </p:txBody>
        </p:sp>
        <p:sp>
          <p:nvSpPr>
            <p:cNvPr id="64537" name="Text Box 35"/>
            <p:cNvSpPr txBox="1">
              <a:spLocks noChangeArrowheads="1"/>
            </p:cNvSpPr>
            <p:nvPr/>
          </p:nvSpPr>
          <p:spPr bwMode="auto">
            <a:xfrm>
              <a:off x="2472" y="3249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</a:p>
          </p:txBody>
        </p:sp>
        <p:sp>
          <p:nvSpPr>
            <p:cNvPr id="64538" name="Line 36"/>
            <p:cNvSpPr>
              <a:spLocks noChangeShapeType="1"/>
            </p:cNvSpPr>
            <p:nvPr/>
          </p:nvSpPr>
          <p:spPr bwMode="auto">
            <a:xfrm flipV="1">
              <a:off x="2336" y="2976"/>
              <a:ext cx="544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i="1">
                <a:solidFill>
                  <a:schemeClr val="accent2"/>
                </a:solidFill>
              </a:rPr>
              <a:t>(b) Parallel Circuits</a:t>
            </a:r>
          </a:p>
        </p:txBody>
      </p:sp>
      <p:grpSp>
        <p:nvGrpSpPr>
          <p:cNvPr id="14339" name="Group 49"/>
          <p:cNvGrpSpPr>
            <a:grpSpLocks/>
          </p:cNvGrpSpPr>
          <p:nvPr/>
        </p:nvGrpSpPr>
        <p:grpSpPr bwMode="auto">
          <a:xfrm>
            <a:off x="1547813" y="765175"/>
            <a:ext cx="5691187" cy="2998788"/>
            <a:chOff x="576" y="864"/>
            <a:chExt cx="3552" cy="1872"/>
          </a:xfrm>
        </p:grpSpPr>
        <p:grpSp>
          <p:nvGrpSpPr>
            <p:cNvPr id="14343" name="Group 4"/>
            <p:cNvGrpSpPr>
              <a:grpSpLocks/>
            </p:cNvGrpSpPr>
            <p:nvPr/>
          </p:nvGrpSpPr>
          <p:grpSpPr bwMode="auto">
            <a:xfrm>
              <a:off x="1392" y="864"/>
              <a:ext cx="363" cy="288"/>
              <a:chOff x="2208" y="2832"/>
              <a:chExt cx="363" cy="288"/>
            </a:xfrm>
          </p:grpSpPr>
          <p:sp>
            <p:nvSpPr>
              <p:cNvPr id="14386" name="Oval 5"/>
              <p:cNvSpPr>
                <a:spLocks noChangeArrowheads="1"/>
              </p:cNvSpPr>
              <p:nvPr/>
            </p:nvSpPr>
            <p:spPr bwMode="auto">
              <a:xfrm>
                <a:off x="2208" y="283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387" name="Text Box 6"/>
              <p:cNvSpPr txBox="1">
                <a:spLocks noChangeArrowheads="1"/>
              </p:cNvSpPr>
              <p:nvPr/>
            </p:nvSpPr>
            <p:spPr bwMode="auto">
              <a:xfrm>
                <a:off x="2235" y="2871"/>
                <a:ext cx="336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A</a:t>
                </a:r>
                <a:r>
                  <a:rPr lang="en-GB" sz="1800" baseline="-25000"/>
                  <a:t>1</a:t>
                </a:r>
                <a:endParaRPr lang="en-GB" sz="1800"/>
              </a:p>
            </p:txBody>
          </p:sp>
        </p:grpSp>
        <p:grpSp>
          <p:nvGrpSpPr>
            <p:cNvPr id="14344" name="Group 7"/>
            <p:cNvGrpSpPr>
              <a:grpSpLocks/>
            </p:cNvGrpSpPr>
            <p:nvPr/>
          </p:nvGrpSpPr>
          <p:grpSpPr bwMode="auto">
            <a:xfrm>
              <a:off x="3237" y="2016"/>
              <a:ext cx="363" cy="288"/>
              <a:chOff x="2208" y="2832"/>
              <a:chExt cx="363" cy="288"/>
            </a:xfrm>
          </p:grpSpPr>
          <p:sp>
            <p:nvSpPr>
              <p:cNvPr id="14384" name="Oval 8"/>
              <p:cNvSpPr>
                <a:spLocks noChangeArrowheads="1"/>
              </p:cNvSpPr>
              <p:nvPr/>
            </p:nvSpPr>
            <p:spPr bwMode="auto">
              <a:xfrm>
                <a:off x="2208" y="283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385" name="Text Box 9"/>
              <p:cNvSpPr txBox="1">
                <a:spLocks noChangeArrowheads="1"/>
              </p:cNvSpPr>
              <p:nvPr/>
            </p:nvSpPr>
            <p:spPr bwMode="auto">
              <a:xfrm>
                <a:off x="2235" y="2871"/>
                <a:ext cx="336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V</a:t>
                </a:r>
                <a:r>
                  <a:rPr lang="en-GB" sz="1800" baseline="-25000"/>
                  <a:t>2</a:t>
                </a:r>
                <a:endParaRPr lang="en-GB" sz="1800"/>
              </a:p>
            </p:txBody>
          </p:sp>
        </p:grpSp>
        <p:grpSp>
          <p:nvGrpSpPr>
            <p:cNvPr id="14345" name="Group 10"/>
            <p:cNvGrpSpPr>
              <a:grpSpLocks/>
            </p:cNvGrpSpPr>
            <p:nvPr/>
          </p:nvGrpSpPr>
          <p:grpSpPr bwMode="auto">
            <a:xfrm>
              <a:off x="2133" y="2016"/>
              <a:ext cx="363" cy="288"/>
              <a:chOff x="2208" y="2832"/>
              <a:chExt cx="363" cy="288"/>
            </a:xfrm>
          </p:grpSpPr>
          <p:sp>
            <p:nvSpPr>
              <p:cNvPr id="14382" name="Oval 11"/>
              <p:cNvSpPr>
                <a:spLocks noChangeArrowheads="1"/>
              </p:cNvSpPr>
              <p:nvPr/>
            </p:nvSpPr>
            <p:spPr bwMode="auto">
              <a:xfrm>
                <a:off x="2208" y="283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383" name="Text Box 12"/>
              <p:cNvSpPr txBox="1">
                <a:spLocks noChangeArrowheads="1"/>
              </p:cNvSpPr>
              <p:nvPr/>
            </p:nvSpPr>
            <p:spPr bwMode="auto">
              <a:xfrm>
                <a:off x="2235" y="2871"/>
                <a:ext cx="336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V</a:t>
                </a:r>
                <a:r>
                  <a:rPr lang="en-GB" sz="1800" baseline="-25000"/>
                  <a:t>1</a:t>
                </a:r>
                <a:endParaRPr lang="en-GB" sz="1800"/>
              </a:p>
            </p:txBody>
          </p:sp>
        </p:grpSp>
        <p:grpSp>
          <p:nvGrpSpPr>
            <p:cNvPr id="14346" name="Group 13"/>
            <p:cNvGrpSpPr>
              <a:grpSpLocks/>
            </p:cNvGrpSpPr>
            <p:nvPr/>
          </p:nvGrpSpPr>
          <p:grpSpPr bwMode="auto">
            <a:xfrm>
              <a:off x="576" y="1680"/>
              <a:ext cx="363" cy="288"/>
              <a:chOff x="2208" y="2832"/>
              <a:chExt cx="363" cy="288"/>
            </a:xfrm>
          </p:grpSpPr>
          <p:sp>
            <p:nvSpPr>
              <p:cNvPr id="14380" name="Oval 14"/>
              <p:cNvSpPr>
                <a:spLocks noChangeArrowheads="1"/>
              </p:cNvSpPr>
              <p:nvPr/>
            </p:nvSpPr>
            <p:spPr bwMode="auto">
              <a:xfrm>
                <a:off x="2208" y="283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381" name="Text Box 15"/>
              <p:cNvSpPr txBox="1">
                <a:spLocks noChangeArrowheads="1"/>
              </p:cNvSpPr>
              <p:nvPr/>
            </p:nvSpPr>
            <p:spPr bwMode="auto">
              <a:xfrm>
                <a:off x="2235" y="2871"/>
                <a:ext cx="336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V</a:t>
                </a:r>
                <a:r>
                  <a:rPr lang="en-GB" sz="1800" baseline="-25000"/>
                  <a:t>s</a:t>
                </a:r>
                <a:endParaRPr lang="en-GB" sz="1800"/>
              </a:p>
            </p:txBody>
          </p:sp>
        </p:grpSp>
        <p:grpSp>
          <p:nvGrpSpPr>
            <p:cNvPr id="14347" name="Group 16"/>
            <p:cNvGrpSpPr>
              <a:grpSpLocks/>
            </p:cNvGrpSpPr>
            <p:nvPr/>
          </p:nvGrpSpPr>
          <p:grpSpPr bwMode="auto">
            <a:xfrm>
              <a:off x="3621" y="1200"/>
              <a:ext cx="363" cy="288"/>
              <a:chOff x="2208" y="2832"/>
              <a:chExt cx="363" cy="288"/>
            </a:xfrm>
          </p:grpSpPr>
          <p:sp>
            <p:nvSpPr>
              <p:cNvPr id="14378" name="Oval 17"/>
              <p:cNvSpPr>
                <a:spLocks noChangeArrowheads="1"/>
              </p:cNvSpPr>
              <p:nvPr/>
            </p:nvSpPr>
            <p:spPr bwMode="auto">
              <a:xfrm>
                <a:off x="2208" y="283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379" name="Text Box 18"/>
              <p:cNvSpPr txBox="1">
                <a:spLocks noChangeArrowheads="1"/>
              </p:cNvSpPr>
              <p:nvPr/>
            </p:nvSpPr>
            <p:spPr bwMode="auto">
              <a:xfrm>
                <a:off x="2235" y="2871"/>
                <a:ext cx="336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A</a:t>
                </a:r>
                <a:r>
                  <a:rPr lang="en-GB" sz="1800" baseline="-25000"/>
                  <a:t>3</a:t>
                </a:r>
                <a:endParaRPr lang="en-GB" sz="1800"/>
              </a:p>
            </p:txBody>
          </p:sp>
        </p:grpSp>
        <p:grpSp>
          <p:nvGrpSpPr>
            <p:cNvPr id="14348" name="Group 19"/>
            <p:cNvGrpSpPr>
              <a:grpSpLocks/>
            </p:cNvGrpSpPr>
            <p:nvPr/>
          </p:nvGrpSpPr>
          <p:grpSpPr bwMode="auto">
            <a:xfrm>
              <a:off x="2517" y="1200"/>
              <a:ext cx="363" cy="288"/>
              <a:chOff x="2208" y="2832"/>
              <a:chExt cx="363" cy="288"/>
            </a:xfrm>
          </p:grpSpPr>
          <p:sp>
            <p:nvSpPr>
              <p:cNvPr id="14376" name="Oval 20"/>
              <p:cNvSpPr>
                <a:spLocks noChangeArrowheads="1"/>
              </p:cNvSpPr>
              <p:nvPr/>
            </p:nvSpPr>
            <p:spPr bwMode="auto">
              <a:xfrm>
                <a:off x="2208" y="283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377" name="Text Box 21"/>
              <p:cNvSpPr txBox="1">
                <a:spLocks noChangeArrowheads="1"/>
              </p:cNvSpPr>
              <p:nvPr/>
            </p:nvSpPr>
            <p:spPr bwMode="auto">
              <a:xfrm>
                <a:off x="2235" y="2871"/>
                <a:ext cx="336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A</a:t>
                </a:r>
                <a:r>
                  <a:rPr lang="en-GB" sz="1800" baseline="-25000"/>
                  <a:t>2</a:t>
                </a:r>
                <a:endParaRPr lang="en-GB" sz="1800"/>
              </a:p>
            </p:txBody>
          </p:sp>
        </p:grpSp>
        <p:sp>
          <p:nvSpPr>
            <p:cNvPr id="14349" name="Rectangle 22"/>
            <p:cNvSpPr>
              <a:spLocks noChangeArrowheads="1"/>
            </p:cNvSpPr>
            <p:nvPr/>
          </p:nvSpPr>
          <p:spPr bwMode="auto">
            <a:xfrm>
              <a:off x="2592" y="1920"/>
              <a:ext cx="144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0" name="Rectangle 23"/>
            <p:cNvSpPr>
              <a:spLocks noChangeArrowheads="1"/>
            </p:cNvSpPr>
            <p:nvPr/>
          </p:nvSpPr>
          <p:spPr bwMode="auto">
            <a:xfrm>
              <a:off x="3696" y="1920"/>
              <a:ext cx="144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1" name="Line 24"/>
            <p:cNvSpPr>
              <a:spLocks noChangeShapeType="1"/>
            </p:cNvSpPr>
            <p:nvPr/>
          </p:nvSpPr>
          <p:spPr bwMode="auto">
            <a:xfrm>
              <a:off x="1680" y="1008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2" name="Line 25"/>
            <p:cNvSpPr>
              <a:spLocks noChangeShapeType="1"/>
            </p:cNvSpPr>
            <p:nvPr/>
          </p:nvSpPr>
          <p:spPr bwMode="auto">
            <a:xfrm>
              <a:off x="2640" y="10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3" name="Line 26"/>
            <p:cNvSpPr>
              <a:spLocks noChangeShapeType="1"/>
            </p:cNvSpPr>
            <p:nvPr/>
          </p:nvSpPr>
          <p:spPr bwMode="auto">
            <a:xfrm>
              <a:off x="2640" y="148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4" name="Line 27"/>
            <p:cNvSpPr>
              <a:spLocks noChangeShapeType="1"/>
            </p:cNvSpPr>
            <p:nvPr/>
          </p:nvSpPr>
          <p:spPr bwMode="auto">
            <a:xfrm>
              <a:off x="3744" y="10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5" name="Line 28"/>
            <p:cNvSpPr>
              <a:spLocks noChangeShapeType="1"/>
            </p:cNvSpPr>
            <p:nvPr/>
          </p:nvSpPr>
          <p:spPr bwMode="auto">
            <a:xfrm>
              <a:off x="3744" y="148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6" name="Line 29"/>
            <p:cNvSpPr>
              <a:spLocks noChangeShapeType="1"/>
            </p:cNvSpPr>
            <p:nvPr/>
          </p:nvSpPr>
          <p:spPr bwMode="auto">
            <a:xfrm>
              <a:off x="3744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7" name="Line 30"/>
            <p:cNvSpPr>
              <a:spLocks noChangeShapeType="1"/>
            </p:cNvSpPr>
            <p:nvPr/>
          </p:nvSpPr>
          <p:spPr bwMode="auto">
            <a:xfrm>
              <a:off x="2640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8" name="Line 31"/>
            <p:cNvSpPr>
              <a:spLocks noChangeShapeType="1"/>
            </p:cNvSpPr>
            <p:nvPr/>
          </p:nvSpPr>
          <p:spPr bwMode="auto">
            <a:xfrm flipH="1" flipV="1">
              <a:off x="1056" y="2736"/>
              <a:ext cx="2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9" name="Line 32"/>
            <p:cNvSpPr>
              <a:spLocks noChangeShapeType="1"/>
            </p:cNvSpPr>
            <p:nvPr/>
          </p:nvSpPr>
          <p:spPr bwMode="auto">
            <a:xfrm flipV="1">
              <a:off x="1056" y="196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0" name="Line 33"/>
            <p:cNvSpPr>
              <a:spLocks noChangeShapeType="1"/>
            </p:cNvSpPr>
            <p:nvPr/>
          </p:nvSpPr>
          <p:spPr bwMode="auto">
            <a:xfrm flipV="1">
              <a:off x="1056" y="100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1" name="Line 34"/>
            <p:cNvSpPr>
              <a:spLocks noChangeShapeType="1"/>
            </p:cNvSpPr>
            <p:nvPr/>
          </p:nvSpPr>
          <p:spPr bwMode="auto">
            <a:xfrm>
              <a:off x="1056" y="10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2" name="Line 35"/>
            <p:cNvSpPr>
              <a:spLocks noChangeShapeType="1"/>
            </p:cNvSpPr>
            <p:nvPr/>
          </p:nvSpPr>
          <p:spPr bwMode="auto">
            <a:xfrm flipV="1">
              <a:off x="720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3" name="Line 36"/>
            <p:cNvSpPr>
              <a:spLocks noChangeShapeType="1"/>
            </p:cNvSpPr>
            <p:nvPr/>
          </p:nvSpPr>
          <p:spPr bwMode="auto">
            <a:xfrm>
              <a:off x="720" y="19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4" name="Line 37"/>
            <p:cNvSpPr>
              <a:spLocks noChangeShapeType="1"/>
            </p:cNvSpPr>
            <p:nvPr/>
          </p:nvSpPr>
          <p:spPr bwMode="auto">
            <a:xfrm>
              <a:off x="720" y="216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5" name="Line 38"/>
            <p:cNvSpPr>
              <a:spLocks noChangeShapeType="1"/>
            </p:cNvSpPr>
            <p:nvPr/>
          </p:nvSpPr>
          <p:spPr bwMode="auto">
            <a:xfrm>
              <a:off x="720" y="153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6" name="Line 39"/>
            <p:cNvSpPr>
              <a:spLocks noChangeShapeType="1"/>
            </p:cNvSpPr>
            <p:nvPr/>
          </p:nvSpPr>
          <p:spPr bwMode="auto">
            <a:xfrm flipV="1">
              <a:off x="2256" y="17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7" name="Line 40"/>
            <p:cNvSpPr>
              <a:spLocks noChangeShapeType="1"/>
            </p:cNvSpPr>
            <p:nvPr/>
          </p:nvSpPr>
          <p:spPr bwMode="auto">
            <a:xfrm>
              <a:off x="2256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8" name="Line 41"/>
            <p:cNvSpPr>
              <a:spLocks noChangeShapeType="1"/>
            </p:cNvSpPr>
            <p:nvPr/>
          </p:nvSpPr>
          <p:spPr bwMode="auto">
            <a:xfrm>
              <a:off x="2256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9" name="Line 42"/>
            <p:cNvSpPr>
              <a:spLocks noChangeShapeType="1"/>
            </p:cNvSpPr>
            <p:nvPr/>
          </p:nvSpPr>
          <p:spPr bwMode="auto">
            <a:xfrm>
              <a:off x="2256" y="25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70" name="Line 43"/>
            <p:cNvSpPr>
              <a:spLocks noChangeShapeType="1"/>
            </p:cNvSpPr>
            <p:nvPr/>
          </p:nvSpPr>
          <p:spPr bwMode="auto">
            <a:xfrm flipV="1">
              <a:off x="3360" y="17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71" name="Line 44"/>
            <p:cNvSpPr>
              <a:spLocks noChangeShapeType="1"/>
            </p:cNvSpPr>
            <p:nvPr/>
          </p:nvSpPr>
          <p:spPr bwMode="auto">
            <a:xfrm>
              <a:off x="3360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72" name="Line 45"/>
            <p:cNvSpPr>
              <a:spLocks noChangeShapeType="1"/>
            </p:cNvSpPr>
            <p:nvPr/>
          </p:nvSpPr>
          <p:spPr bwMode="auto">
            <a:xfrm>
              <a:off x="3360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73" name="Line 46"/>
            <p:cNvSpPr>
              <a:spLocks noChangeShapeType="1"/>
            </p:cNvSpPr>
            <p:nvPr/>
          </p:nvSpPr>
          <p:spPr bwMode="auto">
            <a:xfrm>
              <a:off x="3360" y="25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74" name="Text Box 47"/>
            <p:cNvSpPr txBox="1">
              <a:spLocks noChangeArrowheads="1"/>
            </p:cNvSpPr>
            <p:nvPr/>
          </p:nvSpPr>
          <p:spPr bwMode="auto">
            <a:xfrm>
              <a:off x="2736" y="2073"/>
              <a:ext cx="28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  <a:r>
                <a:rPr lang="en-GB" sz="1800" baseline="-25000"/>
                <a:t>1</a:t>
              </a:r>
              <a:endParaRPr lang="en-GB" sz="1800"/>
            </a:p>
          </p:txBody>
        </p:sp>
        <p:sp>
          <p:nvSpPr>
            <p:cNvPr id="14375" name="Text Box 48"/>
            <p:cNvSpPr txBox="1">
              <a:spLocks noChangeArrowheads="1"/>
            </p:cNvSpPr>
            <p:nvPr/>
          </p:nvSpPr>
          <p:spPr bwMode="auto">
            <a:xfrm>
              <a:off x="3840" y="2064"/>
              <a:ext cx="28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  <a:r>
                <a:rPr lang="en-GB" sz="1800" baseline="-25000"/>
                <a:t>2</a:t>
              </a:r>
              <a:endParaRPr lang="en-GB" sz="1800"/>
            </a:p>
          </p:txBody>
        </p:sp>
      </p:grp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304800" y="4005263"/>
            <a:ext cx="8534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The circuit current is equal to the sum of the currents in the branches  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   A</a:t>
            </a:r>
            <a:r>
              <a:rPr lang="en-GB" baseline="-2500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 = A</a:t>
            </a:r>
            <a:r>
              <a:rPr lang="en-GB" baseline="-2500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 + A</a:t>
            </a:r>
            <a:r>
              <a:rPr lang="en-GB" baseline="-25000">
                <a:solidFill>
                  <a:schemeClr val="accent2"/>
                </a:solidFill>
                <a:sym typeface="Symbol" pitchFamily="18" charset="2"/>
              </a:rPr>
              <a:t>3</a:t>
            </a:r>
            <a:endParaRPr lang="en-GB">
              <a:solidFill>
                <a:schemeClr val="accent2"/>
              </a:solidFill>
            </a:endParaRP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304800" y="4868863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V across components in parallel is the same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 V</a:t>
            </a:r>
            <a:r>
              <a:rPr lang="en-GB" baseline="-25000">
                <a:solidFill>
                  <a:schemeClr val="accent2"/>
                </a:solidFill>
                <a:sym typeface="Symbol" pitchFamily="18" charset="2"/>
              </a:rPr>
              <a:t>s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 = V</a:t>
            </a:r>
            <a:r>
              <a:rPr lang="en-GB" baseline="-25000">
                <a:solidFill>
                  <a:schemeClr val="accent2"/>
                </a:solidFill>
                <a:sym typeface="Symbol" pitchFamily="18" charset="2"/>
              </a:rPr>
              <a:t>1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= V</a:t>
            </a:r>
            <a:r>
              <a:rPr lang="en-GB" baseline="-2500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GB" sz="2400"/>
              <a:t> </a:t>
            </a: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323850" y="5445125"/>
            <a:ext cx="80645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solidFill>
                  <a:schemeClr val="accent2"/>
                </a:solidFill>
              </a:rPr>
              <a:t>Note   </a:t>
            </a:r>
            <a:r>
              <a:rPr lang="en-GB">
                <a:solidFill>
                  <a:schemeClr val="accent2"/>
                </a:solidFill>
              </a:rPr>
              <a:t>I </a:t>
            </a:r>
            <a:r>
              <a:rPr lang="en-GB" sz="2400">
                <a:solidFill>
                  <a:schemeClr val="accent2"/>
                </a:solidFill>
                <a:sym typeface="Symbol" pitchFamily="18" charset="2"/>
              </a:rPr>
              <a:t> </a:t>
            </a:r>
            <a:r>
              <a:rPr lang="en-GB">
                <a:solidFill>
                  <a:schemeClr val="accent2"/>
                </a:solidFill>
                <a:cs typeface="Arial" charset="0"/>
                <a:sym typeface="Symbol" pitchFamily="18" charset="2"/>
              </a:rPr>
              <a:t>1/R   i.e. the biggest resistor has the smallest current flowing through it.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cs typeface="Arial" charset="0"/>
                <a:sym typeface="Symbol" pitchFamily="18" charset="2"/>
              </a:rPr>
              <a:t>So if R</a:t>
            </a:r>
            <a:r>
              <a:rPr lang="en-GB" baseline="-25000">
                <a:solidFill>
                  <a:schemeClr val="accent2"/>
                </a:solidFill>
                <a:cs typeface="Arial" charset="0"/>
                <a:sym typeface="Symbol" pitchFamily="18" charset="2"/>
              </a:rPr>
              <a:t>1</a:t>
            </a:r>
            <a:r>
              <a:rPr lang="en-GB">
                <a:solidFill>
                  <a:schemeClr val="accent2"/>
                </a:solidFill>
                <a:cs typeface="Arial" charset="0"/>
                <a:sym typeface="Symbol" pitchFamily="18" charset="2"/>
              </a:rPr>
              <a:t> = R</a:t>
            </a:r>
            <a:r>
              <a:rPr lang="en-GB" baseline="-25000">
                <a:solidFill>
                  <a:schemeClr val="accent2"/>
                </a:solidFill>
                <a:cs typeface="Arial" charset="0"/>
                <a:sym typeface="Symbol" pitchFamily="18" charset="2"/>
              </a:rPr>
              <a:t>2</a:t>
            </a:r>
            <a:r>
              <a:rPr lang="en-GB">
                <a:solidFill>
                  <a:schemeClr val="accent2"/>
                </a:solidFill>
                <a:cs typeface="Arial" charset="0"/>
                <a:sym typeface="Symbol" pitchFamily="18" charset="2"/>
              </a:rPr>
              <a:t> then A</a:t>
            </a:r>
            <a:r>
              <a:rPr lang="en-GB" baseline="-25000">
                <a:solidFill>
                  <a:schemeClr val="accent2"/>
                </a:solidFill>
                <a:cs typeface="Arial" charset="0"/>
                <a:sym typeface="Symbol" pitchFamily="18" charset="2"/>
              </a:rPr>
              <a:t>2 </a:t>
            </a:r>
            <a:r>
              <a:rPr lang="en-GB">
                <a:solidFill>
                  <a:schemeClr val="accent2"/>
                </a:solidFill>
                <a:cs typeface="Arial" charset="0"/>
                <a:sym typeface="Symbol" pitchFamily="18" charset="2"/>
              </a:rPr>
              <a:t>= A</a:t>
            </a:r>
            <a:r>
              <a:rPr lang="en-GB" baseline="-25000">
                <a:solidFill>
                  <a:schemeClr val="accent2"/>
                </a:solidFill>
                <a:cs typeface="Arial" charset="0"/>
                <a:sym typeface="Symbol" pitchFamily="18" charset="2"/>
              </a:rPr>
              <a:t>3</a:t>
            </a:r>
            <a:r>
              <a:rPr lang="en-GB">
                <a:solidFill>
                  <a:schemeClr val="accent2"/>
                </a:solidFill>
                <a:cs typeface="Arial" charset="0"/>
                <a:sym typeface="Symbol" pitchFamily="18" charset="2"/>
              </a:rPr>
              <a:t>, If R</a:t>
            </a:r>
            <a:r>
              <a:rPr lang="en-GB" baseline="-25000">
                <a:solidFill>
                  <a:schemeClr val="accent2"/>
                </a:solidFill>
                <a:cs typeface="Arial" charset="0"/>
                <a:sym typeface="Symbol" pitchFamily="18" charset="2"/>
              </a:rPr>
              <a:t>1</a:t>
            </a:r>
            <a:r>
              <a:rPr lang="en-GB">
                <a:solidFill>
                  <a:schemeClr val="accent2"/>
                </a:solidFill>
                <a:cs typeface="Arial" charset="0"/>
                <a:sym typeface="Symbol" pitchFamily="18" charset="2"/>
              </a:rPr>
              <a:t> = 2R</a:t>
            </a:r>
            <a:r>
              <a:rPr lang="en-GB" baseline="-25000">
                <a:solidFill>
                  <a:schemeClr val="accent2"/>
                </a:solidFill>
                <a:cs typeface="Arial" charset="0"/>
                <a:sym typeface="Symbol" pitchFamily="18" charset="2"/>
              </a:rPr>
              <a:t>2</a:t>
            </a:r>
            <a:r>
              <a:rPr lang="en-GB">
                <a:solidFill>
                  <a:schemeClr val="accent2"/>
                </a:solidFill>
                <a:cs typeface="Arial" charset="0"/>
                <a:sym typeface="Symbol" pitchFamily="18" charset="2"/>
              </a:rPr>
              <a:t> then A</a:t>
            </a:r>
            <a:r>
              <a:rPr lang="en-GB" baseline="-25000">
                <a:solidFill>
                  <a:schemeClr val="accent2"/>
                </a:solidFill>
                <a:cs typeface="Arial" charset="0"/>
                <a:sym typeface="Symbol" pitchFamily="18" charset="2"/>
              </a:rPr>
              <a:t>2</a:t>
            </a:r>
            <a:r>
              <a:rPr lang="en-GB">
                <a:solidFill>
                  <a:schemeClr val="accent2"/>
                </a:solidFill>
                <a:cs typeface="Arial" charset="0"/>
                <a:sym typeface="Symbol" pitchFamily="18" charset="2"/>
              </a:rPr>
              <a:t> = ½ A</a:t>
            </a:r>
            <a:r>
              <a:rPr lang="en-GB" baseline="-25000">
                <a:solidFill>
                  <a:schemeClr val="accent2"/>
                </a:solidFill>
                <a:cs typeface="Arial" charset="0"/>
                <a:sym typeface="Symbol" pitchFamily="18" charset="2"/>
              </a:rPr>
              <a:t>3</a:t>
            </a:r>
            <a:r>
              <a:rPr lang="en-GB">
                <a:solidFill>
                  <a:schemeClr val="accent2"/>
                </a:solidFill>
                <a:cs typeface="Arial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0" grpId="0" autoUpdateAnimBg="0"/>
      <p:bldP spid="10291" grpId="0"/>
      <p:bldP spid="1029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7777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Which is equivalent to</a:t>
            </a:r>
          </a:p>
        </p:txBody>
      </p:sp>
      <p:grpSp>
        <p:nvGrpSpPr>
          <p:cNvPr id="65539" name="Group 28"/>
          <p:cNvGrpSpPr>
            <a:grpSpLocks/>
          </p:cNvGrpSpPr>
          <p:nvPr/>
        </p:nvGrpSpPr>
        <p:grpSpPr bwMode="auto">
          <a:xfrm>
            <a:off x="468313" y="1125538"/>
            <a:ext cx="4751387" cy="3743325"/>
            <a:chOff x="703" y="618"/>
            <a:chExt cx="2993" cy="2358"/>
          </a:xfrm>
        </p:grpSpPr>
        <p:sp>
          <p:nvSpPr>
            <p:cNvPr id="65545" name="Rectangle 5"/>
            <p:cNvSpPr>
              <a:spLocks noChangeArrowheads="1"/>
            </p:cNvSpPr>
            <p:nvPr/>
          </p:nvSpPr>
          <p:spPr bwMode="auto">
            <a:xfrm>
              <a:off x="3152" y="1253"/>
              <a:ext cx="182" cy="4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5546" name="Rectangle 6"/>
            <p:cNvSpPr>
              <a:spLocks noChangeArrowheads="1"/>
            </p:cNvSpPr>
            <p:nvPr/>
          </p:nvSpPr>
          <p:spPr bwMode="auto">
            <a:xfrm>
              <a:off x="3152" y="2024"/>
              <a:ext cx="182" cy="4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5547" name="Line 7"/>
            <p:cNvSpPr>
              <a:spLocks noChangeShapeType="1"/>
            </p:cNvSpPr>
            <p:nvPr/>
          </p:nvSpPr>
          <p:spPr bwMode="auto">
            <a:xfrm flipV="1">
              <a:off x="3016" y="2115"/>
              <a:ext cx="454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48" name="Text Box 8"/>
            <p:cNvSpPr txBox="1">
              <a:spLocks noChangeArrowheads="1"/>
            </p:cNvSpPr>
            <p:nvPr/>
          </p:nvSpPr>
          <p:spPr bwMode="auto">
            <a:xfrm>
              <a:off x="3334" y="2247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</a:p>
          </p:txBody>
        </p:sp>
        <p:sp>
          <p:nvSpPr>
            <p:cNvPr id="65549" name="Line 9"/>
            <p:cNvSpPr>
              <a:spLocks noChangeShapeType="1"/>
            </p:cNvSpPr>
            <p:nvPr/>
          </p:nvSpPr>
          <p:spPr bwMode="auto">
            <a:xfrm>
              <a:off x="975" y="1933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50" name="Line 10"/>
            <p:cNvSpPr>
              <a:spLocks noChangeShapeType="1"/>
            </p:cNvSpPr>
            <p:nvPr/>
          </p:nvSpPr>
          <p:spPr bwMode="auto">
            <a:xfrm>
              <a:off x="1066" y="202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51" name="Text Box 11"/>
            <p:cNvSpPr txBox="1">
              <a:spLocks noChangeArrowheads="1"/>
            </p:cNvSpPr>
            <p:nvPr/>
          </p:nvSpPr>
          <p:spPr bwMode="auto">
            <a:xfrm>
              <a:off x="793" y="1933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E</a:t>
              </a:r>
            </a:p>
          </p:txBody>
        </p:sp>
        <p:sp>
          <p:nvSpPr>
            <p:cNvPr id="65552" name="Line 12"/>
            <p:cNvSpPr>
              <a:spLocks noChangeShapeType="1"/>
            </p:cNvSpPr>
            <p:nvPr/>
          </p:nvSpPr>
          <p:spPr bwMode="auto">
            <a:xfrm flipV="1">
              <a:off x="1156" y="890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53" name="Line 13"/>
            <p:cNvSpPr>
              <a:spLocks noChangeShapeType="1"/>
            </p:cNvSpPr>
            <p:nvPr/>
          </p:nvSpPr>
          <p:spPr bwMode="auto">
            <a:xfrm>
              <a:off x="1156" y="890"/>
              <a:ext cx="20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54" name="Line 14"/>
            <p:cNvSpPr>
              <a:spLocks noChangeShapeType="1"/>
            </p:cNvSpPr>
            <p:nvPr/>
          </p:nvSpPr>
          <p:spPr bwMode="auto">
            <a:xfrm>
              <a:off x="3243" y="890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55" name="Line 15"/>
            <p:cNvSpPr>
              <a:spLocks noChangeShapeType="1"/>
            </p:cNvSpPr>
            <p:nvPr/>
          </p:nvSpPr>
          <p:spPr bwMode="auto">
            <a:xfrm>
              <a:off x="3243" y="1752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56" name="Line 16"/>
            <p:cNvSpPr>
              <a:spLocks noChangeShapeType="1"/>
            </p:cNvSpPr>
            <p:nvPr/>
          </p:nvSpPr>
          <p:spPr bwMode="auto">
            <a:xfrm>
              <a:off x="1156" y="2024"/>
              <a:ext cx="0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57" name="Line 17"/>
            <p:cNvSpPr>
              <a:spLocks noChangeShapeType="1"/>
            </p:cNvSpPr>
            <p:nvPr/>
          </p:nvSpPr>
          <p:spPr bwMode="auto">
            <a:xfrm>
              <a:off x="1156" y="2976"/>
              <a:ext cx="20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58" name="Line 18"/>
            <p:cNvSpPr>
              <a:spLocks noChangeShapeType="1"/>
            </p:cNvSpPr>
            <p:nvPr/>
          </p:nvSpPr>
          <p:spPr bwMode="auto">
            <a:xfrm>
              <a:off x="3243" y="2523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59" name="Line 19"/>
            <p:cNvSpPr>
              <a:spLocks noChangeShapeType="1"/>
            </p:cNvSpPr>
            <p:nvPr/>
          </p:nvSpPr>
          <p:spPr bwMode="auto">
            <a:xfrm>
              <a:off x="703" y="229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60" name="Line 20"/>
            <p:cNvSpPr>
              <a:spLocks noChangeShapeType="1"/>
            </p:cNvSpPr>
            <p:nvPr/>
          </p:nvSpPr>
          <p:spPr bwMode="auto">
            <a:xfrm flipV="1">
              <a:off x="703" y="618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61" name="Line 21"/>
            <p:cNvSpPr>
              <a:spLocks noChangeShapeType="1"/>
            </p:cNvSpPr>
            <p:nvPr/>
          </p:nvSpPr>
          <p:spPr bwMode="auto">
            <a:xfrm>
              <a:off x="703" y="618"/>
              <a:ext cx="29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62" name="Line 22"/>
            <p:cNvSpPr>
              <a:spLocks noChangeShapeType="1"/>
            </p:cNvSpPr>
            <p:nvPr/>
          </p:nvSpPr>
          <p:spPr bwMode="auto">
            <a:xfrm>
              <a:off x="3696" y="618"/>
              <a:ext cx="0" cy="1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63" name="Line 23"/>
            <p:cNvSpPr>
              <a:spLocks noChangeShapeType="1"/>
            </p:cNvSpPr>
            <p:nvPr/>
          </p:nvSpPr>
          <p:spPr bwMode="auto">
            <a:xfrm flipH="1">
              <a:off x="2835" y="1842"/>
              <a:ext cx="8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64" name="Line 24"/>
            <p:cNvSpPr>
              <a:spLocks noChangeShapeType="1"/>
            </p:cNvSpPr>
            <p:nvPr/>
          </p:nvSpPr>
          <p:spPr bwMode="auto">
            <a:xfrm flipV="1">
              <a:off x="1519" y="1253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65" name="Line 25"/>
            <p:cNvSpPr>
              <a:spLocks noChangeShapeType="1"/>
            </p:cNvSpPr>
            <p:nvPr/>
          </p:nvSpPr>
          <p:spPr bwMode="auto">
            <a:xfrm>
              <a:off x="1519" y="1253"/>
              <a:ext cx="13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66" name="Line 26"/>
            <p:cNvSpPr>
              <a:spLocks noChangeShapeType="1"/>
            </p:cNvSpPr>
            <p:nvPr/>
          </p:nvSpPr>
          <p:spPr bwMode="auto">
            <a:xfrm>
              <a:off x="2835" y="1253"/>
              <a:ext cx="0" cy="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67" name="Text Box 27"/>
            <p:cNvSpPr txBox="1">
              <a:spLocks noChangeArrowheads="1"/>
            </p:cNvSpPr>
            <p:nvPr/>
          </p:nvSpPr>
          <p:spPr bwMode="auto">
            <a:xfrm>
              <a:off x="3334" y="1385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</a:p>
          </p:txBody>
        </p:sp>
      </p:grpSp>
      <p:sp>
        <p:nvSpPr>
          <p:cNvPr id="69661" name="Text Box 29"/>
          <p:cNvSpPr txBox="1">
            <a:spLocks noChangeArrowheads="1"/>
          </p:cNvSpPr>
          <p:nvPr/>
        </p:nvSpPr>
        <p:spPr bwMode="auto">
          <a:xfrm>
            <a:off x="5508625" y="1700213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 divides across r and R</a:t>
            </a:r>
          </a:p>
        </p:txBody>
      </p:sp>
      <p:sp>
        <p:nvSpPr>
          <p:cNvPr id="69662" name="Text Box 30"/>
          <p:cNvSpPr txBox="1">
            <a:spLocks noChangeArrowheads="1"/>
          </p:cNvSpPr>
          <p:nvPr/>
        </p:nvSpPr>
        <p:spPr bwMode="auto">
          <a:xfrm>
            <a:off x="5580063" y="2276475"/>
            <a:ext cx="3024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  =  V</a:t>
            </a:r>
            <a:r>
              <a:rPr lang="en-GB" baseline="-25000"/>
              <a:t>r</a:t>
            </a:r>
            <a:r>
              <a:rPr lang="en-GB"/>
              <a:t> + V</a:t>
            </a:r>
            <a:r>
              <a:rPr lang="en-GB" baseline="-25000"/>
              <a:t>R</a:t>
            </a:r>
            <a:endParaRPr lang="en-GB"/>
          </a:p>
        </p:txBody>
      </p:sp>
      <p:sp>
        <p:nvSpPr>
          <p:cNvPr id="69663" name="Text Box 31"/>
          <p:cNvSpPr txBox="1">
            <a:spLocks noChangeArrowheads="1"/>
          </p:cNvSpPr>
          <p:nvPr/>
        </p:nvSpPr>
        <p:spPr bwMode="auto">
          <a:xfrm>
            <a:off x="5580063" y="2781300"/>
            <a:ext cx="1943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  =  Ir + IR</a:t>
            </a:r>
          </a:p>
        </p:txBody>
      </p:sp>
      <p:sp>
        <p:nvSpPr>
          <p:cNvPr id="69664" name="Text Box 32"/>
          <p:cNvSpPr txBox="1">
            <a:spLocks noChangeArrowheads="1"/>
          </p:cNvSpPr>
          <p:nvPr/>
        </p:nvSpPr>
        <p:spPr bwMode="auto">
          <a:xfrm>
            <a:off x="5580063" y="3357563"/>
            <a:ext cx="295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If R </a:t>
            </a:r>
            <a:r>
              <a:rPr lang="en-GB">
                <a:cs typeface="Arial" charset="0"/>
              </a:rPr>
              <a:t>↓, I ↑ , I</a:t>
            </a:r>
            <a:r>
              <a:rPr lang="en-GB" baseline="-25000">
                <a:cs typeface="Arial" charset="0"/>
              </a:rPr>
              <a:t>r</a:t>
            </a:r>
            <a:r>
              <a:rPr lang="en-GB">
                <a:cs typeface="Arial" charset="0"/>
              </a:rPr>
              <a:t> ↑ and I</a:t>
            </a:r>
            <a:r>
              <a:rPr lang="en-GB" baseline="-25000">
                <a:cs typeface="Arial" charset="0"/>
              </a:rPr>
              <a:t> </a:t>
            </a:r>
            <a:r>
              <a:rPr lang="en-GB">
                <a:cs typeface="Arial" charset="0"/>
              </a:rPr>
              <a:t>R ↓</a:t>
            </a:r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auto">
          <a:xfrm>
            <a:off x="5580063" y="4076700"/>
            <a:ext cx="32400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If R halves, I does NOT double!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61" grpId="0"/>
      <p:bldP spid="69662" grpId="0"/>
      <p:bldP spid="69663" grpId="0"/>
      <p:bldP spid="69664" grpId="0"/>
      <p:bldP spid="6966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4"/>
          <p:cNvSpPr txBox="1">
            <a:spLocks noChangeArrowheads="1"/>
          </p:cNvSpPr>
          <p:nvPr/>
        </p:nvSpPr>
        <p:spPr bwMode="auto">
          <a:xfrm>
            <a:off x="611188" y="404813"/>
            <a:ext cx="79930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By conservation of energy, the energy per coulomb converted by the battery must equal the sum of the energies per coulomb converted in r and R.</a:t>
            </a:r>
          </a:p>
        </p:txBody>
      </p:sp>
      <p:sp>
        <p:nvSpPr>
          <p:cNvPr id="66563" name="Text Box 5"/>
          <p:cNvSpPr txBox="1">
            <a:spLocks noChangeArrowheads="1"/>
          </p:cNvSpPr>
          <p:nvPr/>
        </p:nvSpPr>
        <p:spPr bwMode="auto">
          <a:xfrm>
            <a:off x="250825" y="1736725"/>
            <a:ext cx="8569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</a:t>
            </a:r>
            <a:r>
              <a:rPr lang="en-GB">
                <a:solidFill>
                  <a:schemeClr val="accent2"/>
                </a:solidFill>
              </a:rPr>
              <a:t>   E  =  p.d. across r  +  p.d. across R  (since voltage divides in series)</a:t>
            </a:r>
          </a:p>
        </p:txBody>
      </p:sp>
      <p:sp>
        <p:nvSpPr>
          <p:cNvPr id="66564" name="Text Box 6"/>
          <p:cNvSpPr txBox="1">
            <a:spLocks noChangeArrowheads="1"/>
          </p:cNvSpPr>
          <p:nvPr/>
        </p:nvSpPr>
        <p:spPr bwMode="auto">
          <a:xfrm>
            <a:off x="250825" y="2420938"/>
            <a:ext cx="7489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</a:t>
            </a:r>
            <a:r>
              <a:rPr lang="en-GB">
                <a:solidFill>
                  <a:schemeClr val="accent2"/>
                </a:solidFill>
              </a:rPr>
              <a:t>   E  =  Ir  +  IR        (since V = I R)</a:t>
            </a:r>
          </a:p>
        </p:txBody>
      </p:sp>
      <p:sp>
        <p:nvSpPr>
          <p:cNvPr id="66565" name="Text Box 7"/>
          <p:cNvSpPr txBox="1">
            <a:spLocks noChangeArrowheads="1"/>
          </p:cNvSpPr>
          <p:nvPr/>
        </p:nvSpPr>
        <p:spPr bwMode="auto">
          <a:xfrm>
            <a:off x="611188" y="3141663"/>
            <a:ext cx="741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The potential difference across the external resistor, IR, is the same as the t.p.d. (assuming the ammeter has no resistance) i.e. IR  =  Vt.p.d. </a:t>
            </a:r>
          </a:p>
        </p:txBody>
      </p:sp>
      <p:sp>
        <p:nvSpPr>
          <p:cNvPr id="66566" name="Text Box 8"/>
          <p:cNvSpPr txBox="1">
            <a:spLocks noChangeArrowheads="1"/>
          </p:cNvSpPr>
          <p:nvPr/>
        </p:nvSpPr>
        <p:spPr bwMode="auto">
          <a:xfrm>
            <a:off x="827088" y="4508500"/>
            <a:ext cx="3240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</a:t>
            </a:r>
            <a:r>
              <a:rPr lang="en-GB">
                <a:solidFill>
                  <a:schemeClr val="accent2"/>
                </a:solidFill>
              </a:rPr>
              <a:t>     E  =  Ir  + Vt.p.d. </a:t>
            </a:r>
          </a:p>
        </p:txBody>
      </p:sp>
      <p:sp>
        <p:nvSpPr>
          <p:cNvPr id="66567" name="Rectangle 10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6" name="Group 9"/>
          <p:cNvGrpSpPr>
            <a:grpSpLocks/>
          </p:cNvGrpSpPr>
          <p:nvPr/>
        </p:nvGrpSpPr>
        <p:grpSpPr bwMode="auto">
          <a:xfrm>
            <a:off x="1403350" y="1125538"/>
            <a:ext cx="7200900" cy="1223962"/>
            <a:chOff x="884" y="709"/>
            <a:chExt cx="4536" cy="771"/>
          </a:xfrm>
        </p:grpSpPr>
        <p:grpSp>
          <p:nvGrpSpPr>
            <p:cNvPr id="3083" name="Group 4"/>
            <p:cNvGrpSpPr>
              <a:grpSpLocks/>
            </p:cNvGrpSpPr>
            <p:nvPr/>
          </p:nvGrpSpPr>
          <p:grpSpPr bwMode="auto">
            <a:xfrm>
              <a:off x="884" y="709"/>
              <a:ext cx="2223" cy="771"/>
              <a:chOff x="431" y="3249"/>
              <a:chExt cx="2223" cy="771"/>
            </a:xfrm>
          </p:grpSpPr>
          <p:graphicFrame>
            <p:nvGraphicFramePr>
              <p:cNvPr id="3075" name="Object 5"/>
              <p:cNvGraphicFramePr>
                <a:graphicFrameLocks noChangeAspect="1"/>
              </p:cNvGraphicFramePr>
              <p:nvPr/>
            </p:nvGraphicFramePr>
            <p:xfrm>
              <a:off x="431" y="3249"/>
              <a:ext cx="2223" cy="7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0" name="Equation" r:id="rId3" imgW="1917700" imgH="647700" progId="Equation.3">
                      <p:embed/>
                    </p:oleObj>
                  </mc:Choice>
                  <mc:Fallback>
                    <p:oleObj name="Equation" r:id="rId3" imgW="1917700" imgH="647700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1" y="3249"/>
                            <a:ext cx="2223" cy="7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86" name="Rectangle 6"/>
              <p:cNvSpPr>
                <a:spLocks noChangeArrowheads="1"/>
              </p:cNvSpPr>
              <p:nvPr/>
            </p:nvSpPr>
            <p:spPr bwMode="auto">
              <a:xfrm>
                <a:off x="431" y="3249"/>
                <a:ext cx="2177" cy="771"/>
              </a:xfrm>
              <a:prstGeom prst="rect">
                <a:avLst/>
              </a:prstGeom>
              <a:noFill/>
              <a:ln w="57150" cmpd="thinThick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4" name="Line 7"/>
            <p:cNvSpPr>
              <a:spLocks noChangeShapeType="1"/>
            </p:cNvSpPr>
            <p:nvPr/>
          </p:nvSpPr>
          <p:spPr bwMode="auto">
            <a:xfrm flipH="1">
              <a:off x="2925" y="1071"/>
              <a:ext cx="9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Text Box 8"/>
            <p:cNvSpPr txBox="1">
              <a:spLocks noChangeArrowheads="1"/>
            </p:cNvSpPr>
            <p:nvPr/>
          </p:nvSpPr>
          <p:spPr bwMode="auto">
            <a:xfrm>
              <a:off x="4014" y="981"/>
              <a:ext cx="14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Internal resistance</a:t>
              </a:r>
            </a:p>
          </p:txBody>
        </p:sp>
      </p:grp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763713" y="3789363"/>
            <a:ext cx="6696075" cy="1152525"/>
            <a:chOff x="884" y="2024"/>
            <a:chExt cx="4218" cy="726"/>
          </a:xfrm>
        </p:grpSpPr>
        <p:grpSp>
          <p:nvGrpSpPr>
            <p:cNvPr id="3079" name="Group 13"/>
            <p:cNvGrpSpPr>
              <a:grpSpLocks/>
            </p:cNvGrpSpPr>
            <p:nvPr/>
          </p:nvGrpSpPr>
          <p:grpSpPr bwMode="auto">
            <a:xfrm>
              <a:off x="884" y="2024"/>
              <a:ext cx="1769" cy="726"/>
              <a:chOff x="884" y="2024"/>
              <a:chExt cx="1769" cy="726"/>
            </a:xfrm>
          </p:grpSpPr>
          <p:graphicFrame>
            <p:nvGraphicFramePr>
              <p:cNvPr id="3074" name="Object 10"/>
              <p:cNvGraphicFramePr>
                <a:graphicFrameLocks noChangeAspect="1"/>
              </p:cNvGraphicFramePr>
              <p:nvPr/>
            </p:nvGraphicFramePr>
            <p:xfrm>
              <a:off x="884" y="2024"/>
              <a:ext cx="1769" cy="7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1" name="Equation" r:id="rId5" imgW="1600200" imgH="647700" progId="Equation.3">
                      <p:embed/>
                    </p:oleObj>
                  </mc:Choice>
                  <mc:Fallback>
                    <p:oleObj name="Equation" r:id="rId5" imgW="1600200" imgH="647700" progId="Equation.3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84" y="2024"/>
                            <a:ext cx="1769" cy="71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82" name="Rectangle 12"/>
              <p:cNvSpPr>
                <a:spLocks noChangeArrowheads="1"/>
              </p:cNvSpPr>
              <p:nvPr/>
            </p:nvSpPr>
            <p:spPr bwMode="auto">
              <a:xfrm>
                <a:off x="884" y="2024"/>
                <a:ext cx="1769" cy="726"/>
              </a:xfrm>
              <a:prstGeom prst="rect">
                <a:avLst/>
              </a:prstGeom>
              <a:noFill/>
              <a:ln w="57150" cmpd="thinThick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0" name="Text Box 14"/>
            <p:cNvSpPr txBox="1">
              <a:spLocks noChangeArrowheads="1"/>
            </p:cNvSpPr>
            <p:nvPr/>
          </p:nvSpPr>
          <p:spPr bwMode="auto">
            <a:xfrm>
              <a:off x="3288" y="2296"/>
              <a:ext cx="18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External (load) resistance</a:t>
              </a:r>
            </a:p>
          </p:txBody>
        </p:sp>
        <p:sp>
          <p:nvSpPr>
            <p:cNvPr id="3081" name="Line 15"/>
            <p:cNvSpPr>
              <a:spLocks noChangeShapeType="1"/>
            </p:cNvSpPr>
            <p:nvPr/>
          </p:nvSpPr>
          <p:spPr bwMode="auto">
            <a:xfrm flipH="1">
              <a:off x="2426" y="2387"/>
              <a:ext cx="8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50938" y="260350"/>
            <a:ext cx="7993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>
                <a:solidFill>
                  <a:schemeClr val="accent2"/>
                </a:solidFill>
              </a:rPr>
              <a:t>The following formulae are useful:</a:t>
            </a:r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To calculate the current drawn from a cell, rearrange </a:t>
            </a:r>
            <a:r>
              <a:rPr lang="en-GB" b="1" i="1">
                <a:solidFill>
                  <a:schemeClr val="accent2"/>
                </a:solidFill>
              </a:rPr>
              <a:t>E = Ir + IR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877050" y="1341438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I (R +r)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124075" y="2205038"/>
            <a:ext cx="2376488" cy="1311275"/>
            <a:chOff x="1338" y="1389"/>
            <a:chExt cx="1497" cy="826"/>
          </a:xfrm>
        </p:grpSpPr>
        <p:graphicFrame>
          <p:nvGraphicFramePr>
            <p:cNvPr id="4099" name="Object 6"/>
            <p:cNvGraphicFramePr>
              <a:graphicFrameLocks noChangeAspect="1"/>
            </p:cNvGraphicFramePr>
            <p:nvPr/>
          </p:nvGraphicFramePr>
          <p:xfrm>
            <a:off x="1338" y="1389"/>
            <a:ext cx="1497" cy="8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4" name="Equation" r:id="rId3" imgW="1574800" imgH="863600" progId="Equation.3">
                    <p:embed/>
                  </p:oleObj>
                </mc:Choice>
                <mc:Fallback>
                  <p:oleObj name="Equation" r:id="rId3" imgW="1574800" imgH="863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1389"/>
                          <a:ext cx="1497" cy="8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2" name="Rectangle 8"/>
            <p:cNvSpPr>
              <a:spLocks noChangeArrowheads="1"/>
            </p:cNvSpPr>
            <p:nvPr/>
          </p:nvSpPr>
          <p:spPr bwMode="auto">
            <a:xfrm>
              <a:off x="1429" y="1389"/>
              <a:ext cx="1360" cy="816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5076825" y="2636838"/>
            <a:ext cx="1439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( I  =  V/R )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611188" y="4040188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To short circuit the cell, R is set to 0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4106" name="Rectangle 12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555875" y="4652963"/>
            <a:ext cx="1800225" cy="1528762"/>
            <a:chOff x="1610" y="2931"/>
            <a:chExt cx="1134" cy="963"/>
          </a:xfrm>
        </p:grpSpPr>
        <p:graphicFrame>
          <p:nvGraphicFramePr>
            <p:cNvPr id="4098" name="Object 11"/>
            <p:cNvGraphicFramePr>
              <a:graphicFrameLocks noChangeAspect="1"/>
            </p:cNvGraphicFramePr>
            <p:nvPr/>
          </p:nvGraphicFramePr>
          <p:xfrm>
            <a:off x="1611" y="2931"/>
            <a:ext cx="1088" cy="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5" name="Equation" r:id="rId5" imgW="990600" imgH="876300" progId="Equation.3">
                    <p:embed/>
                  </p:oleObj>
                </mc:Choice>
                <mc:Fallback>
                  <p:oleObj name="Equation" r:id="rId5" imgW="990600" imgH="8763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1" y="2931"/>
                          <a:ext cx="1088" cy="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1" name="Rectangle 13"/>
            <p:cNvSpPr>
              <a:spLocks noChangeArrowheads="1"/>
            </p:cNvSpPr>
            <p:nvPr/>
          </p:nvSpPr>
          <p:spPr bwMode="auto">
            <a:xfrm>
              <a:off x="1610" y="3022"/>
              <a:ext cx="1134" cy="817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68313" y="5589588"/>
            <a:ext cx="4248150" cy="1044575"/>
            <a:chOff x="295" y="3521"/>
            <a:chExt cx="2676" cy="658"/>
          </a:xfrm>
        </p:grpSpPr>
        <p:sp>
          <p:nvSpPr>
            <p:cNvPr id="4109" name="Line 16"/>
            <p:cNvSpPr>
              <a:spLocks noChangeShapeType="1"/>
            </p:cNvSpPr>
            <p:nvPr/>
          </p:nvSpPr>
          <p:spPr bwMode="auto">
            <a:xfrm flipV="1">
              <a:off x="930" y="3521"/>
              <a:ext cx="86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Text Box 17"/>
            <p:cNvSpPr txBox="1">
              <a:spLocks noChangeArrowheads="1"/>
            </p:cNvSpPr>
            <p:nvPr/>
          </p:nvSpPr>
          <p:spPr bwMode="auto">
            <a:xfrm>
              <a:off x="295" y="3929"/>
              <a:ext cx="26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short circuit (maximum) current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  <p:bldP spid="72713" grpId="0"/>
      <p:bldP spid="7271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68405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GB" b="1" i="1">
                <a:solidFill>
                  <a:schemeClr val="accent2"/>
                </a:solidFill>
              </a:rPr>
              <a:t>We need to look at the equation, , in more detail:</a:t>
            </a:r>
          </a:p>
          <a:p>
            <a:pPr marL="457200" indent="-457200"/>
            <a:endParaRPr lang="en-GB">
              <a:solidFill>
                <a:schemeClr val="accent2"/>
              </a:solidFill>
            </a:endParaRPr>
          </a:p>
          <a:p>
            <a:pPr marL="457200" indent="-457200">
              <a:buFontTx/>
              <a:buAutoNum type="alphaLcParenBoth"/>
            </a:pPr>
            <a:r>
              <a:rPr lang="en-GB">
                <a:solidFill>
                  <a:schemeClr val="accent2"/>
                </a:solidFill>
              </a:rPr>
              <a:t>As I increases, Ir increases and so Vt.p.d. decreases (assuming E = constant.)</a:t>
            </a:r>
          </a:p>
          <a:p>
            <a:pPr marL="457200" indent="-457200">
              <a:buFontTx/>
              <a:buAutoNum type="alphaLcParenBoth"/>
            </a:pPr>
            <a:endParaRPr lang="en-GB">
              <a:solidFill>
                <a:schemeClr val="accent2"/>
              </a:solidFill>
            </a:endParaRPr>
          </a:p>
          <a:p>
            <a:pPr marL="457200" indent="-457200"/>
            <a:r>
              <a:rPr lang="en-GB">
                <a:solidFill>
                  <a:schemeClr val="accent2"/>
                </a:solidFill>
              </a:rPr>
              <a:t>Ir is called the “lost volts” – it heats up the cell.</a:t>
            </a: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0" y="3128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2312988" y="3070225"/>
          <a:ext cx="35718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3" imgW="2184120" imgH="419040" progId="Equation.3">
                  <p:embed/>
                </p:oleObj>
              </mc:Choice>
              <mc:Fallback>
                <p:oleObj name="Equation" r:id="rId3" imgW="218412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3070225"/>
                        <a:ext cx="3571875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2124075" y="3068638"/>
            <a:ext cx="3960813" cy="72072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23850" y="4583113"/>
            <a:ext cx="8208963" cy="1006475"/>
            <a:chOff x="204" y="2704"/>
            <a:chExt cx="5171" cy="634"/>
          </a:xfrm>
        </p:grpSpPr>
        <p:sp>
          <p:nvSpPr>
            <p:cNvPr id="5129" name="Text Box 8"/>
            <p:cNvSpPr txBox="1">
              <a:spLocks noChangeArrowheads="1"/>
            </p:cNvSpPr>
            <p:nvPr/>
          </p:nvSpPr>
          <p:spPr bwMode="auto">
            <a:xfrm>
              <a:off x="204" y="2704"/>
              <a:ext cx="5171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/>
                <a:t> N.B. If I = 0 then Ir = 0   </a:t>
              </a:r>
              <a:r>
                <a:rPr lang="en-GB">
                  <a:sym typeface="Symbol" pitchFamily="18" charset="2"/>
                </a:rPr>
                <a:t></a:t>
              </a:r>
              <a:r>
                <a:rPr lang="en-GB"/>
                <a:t>    </a:t>
              </a:r>
            </a:p>
            <a:p>
              <a:endParaRPr lang="en-GB" b="1" i="1"/>
            </a:p>
            <a:p>
              <a:r>
                <a:rPr lang="en-GB" b="1" i="1"/>
                <a:t>             </a:t>
              </a:r>
              <a:r>
                <a:rPr lang="en-GB" b="1" i="1">
                  <a:sym typeface="Symbol" pitchFamily="18" charset="2"/>
                </a:rPr>
                <a:t></a:t>
              </a:r>
              <a:r>
                <a:rPr lang="en-GB" b="1" i="1"/>
                <a:t>   Vt.p.d. = E   on open circuit (when no current flows)</a:t>
              </a:r>
            </a:p>
          </p:txBody>
        </p:sp>
        <p:graphicFrame>
          <p:nvGraphicFramePr>
            <p:cNvPr id="5123" name="Object 9"/>
            <p:cNvGraphicFramePr>
              <a:graphicFrameLocks noChangeAspect="1"/>
            </p:cNvGraphicFramePr>
            <p:nvPr/>
          </p:nvGraphicFramePr>
          <p:xfrm>
            <a:off x="2245" y="2704"/>
            <a:ext cx="847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9" name="Equation" r:id="rId5" imgW="761760" imgH="241200" progId="Equation.3">
                    <p:embed/>
                  </p:oleObj>
                </mc:Choice>
                <mc:Fallback>
                  <p:oleObj name="Equation" r:id="rId5" imgW="761760" imgH="2412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5" y="2704"/>
                          <a:ext cx="847" cy="2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6150" name="Group 13"/>
          <p:cNvGrpSpPr>
            <a:grpSpLocks/>
          </p:cNvGrpSpPr>
          <p:nvPr/>
        </p:nvGrpSpPr>
        <p:grpSpPr bwMode="auto">
          <a:xfrm>
            <a:off x="755650" y="333375"/>
            <a:ext cx="3219450" cy="722313"/>
            <a:chOff x="476" y="436"/>
            <a:chExt cx="2028" cy="455"/>
          </a:xfrm>
        </p:grpSpPr>
        <p:graphicFrame>
          <p:nvGraphicFramePr>
            <p:cNvPr id="6147" name="Object 4"/>
            <p:cNvGraphicFramePr>
              <a:graphicFrameLocks noChangeAspect="1"/>
            </p:cNvGraphicFramePr>
            <p:nvPr/>
          </p:nvGraphicFramePr>
          <p:xfrm>
            <a:off x="1215" y="436"/>
            <a:ext cx="1289" cy="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2" name="Equation" r:id="rId3" imgW="1015920" imgH="355320" progId="Equation.3">
                    <p:embed/>
                  </p:oleObj>
                </mc:Choice>
                <mc:Fallback>
                  <p:oleObj name="Equation" r:id="rId3" imgW="1015920" imgH="35532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5" y="436"/>
                          <a:ext cx="1289" cy="4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5" name="Text Box 8"/>
            <p:cNvSpPr txBox="1">
              <a:spLocks noChangeArrowheads="1"/>
            </p:cNvSpPr>
            <p:nvPr/>
          </p:nvSpPr>
          <p:spPr bwMode="auto">
            <a:xfrm>
              <a:off x="476" y="482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(b)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900113" y="1196975"/>
            <a:ext cx="3384550" cy="700088"/>
            <a:chOff x="567" y="981"/>
            <a:chExt cx="2132" cy="441"/>
          </a:xfrm>
        </p:grpSpPr>
        <p:graphicFrame>
          <p:nvGraphicFramePr>
            <p:cNvPr id="6146" name="Object 6"/>
            <p:cNvGraphicFramePr>
              <a:graphicFrameLocks noChangeAspect="1"/>
            </p:cNvGraphicFramePr>
            <p:nvPr/>
          </p:nvGraphicFramePr>
          <p:xfrm>
            <a:off x="1247" y="981"/>
            <a:ext cx="1452" cy="4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3" name="Equation" r:id="rId5" imgW="1180800" imgH="355320" progId="Equation.3">
                    <p:embed/>
                  </p:oleObj>
                </mc:Choice>
                <mc:Fallback>
                  <p:oleObj name="Equation" r:id="rId5" imgW="1180800" imgH="35532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981"/>
                          <a:ext cx="1452" cy="4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4" name="Text Box 9"/>
            <p:cNvSpPr txBox="1">
              <a:spLocks noChangeArrowheads="1"/>
            </p:cNvSpPr>
            <p:nvPr/>
          </p:nvSpPr>
          <p:spPr bwMode="auto">
            <a:xfrm>
              <a:off x="567" y="1026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ym typeface="Symbol" pitchFamily="18" charset="2"/>
                </a:rPr>
                <a:t></a:t>
              </a:r>
            </a:p>
          </p:txBody>
        </p:sp>
      </p:grp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684213" y="2060575"/>
            <a:ext cx="72723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 c.f.             y  =  mx  +  c</a:t>
            </a:r>
          </a:p>
          <a:p>
            <a:endParaRPr lang="en-GB"/>
          </a:p>
          <a:p>
            <a:r>
              <a:rPr lang="en-GB"/>
              <a:t>   </a:t>
            </a:r>
            <a:r>
              <a:rPr lang="en-GB">
                <a:sym typeface="Symbol" pitchFamily="18" charset="2"/>
              </a:rPr>
              <a:t></a:t>
            </a:r>
            <a:r>
              <a:rPr lang="en-GB"/>
              <a:t>            </a:t>
            </a:r>
            <a:r>
              <a:rPr lang="en-GB" b="1"/>
              <a:t>y  </a:t>
            </a:r>
            <a:r>
              <a:rPr lang="en-GB" b="1">
                <a:sym typeface="Symbol" pitchFamily="18" charset="2"/>
              </a:rPr>
              <a:t></a:t>
            </a:r>
            <a:r>
              <a:rPr lang="en-GB" b="1"/>
              <a:t>  Vt.p.d.,    m </a:t>
            </a:r>
            <a:r>
              <a:rPr lang="en-GB" b="1">
                <a:sym typeface="Symbol" pitchFamily="18" charset="2"/>
              </a:rPr>
              <a:t></a:t>
            </a:r>
            <a:r>
              <a:rPr lang="en-GB" b="1"/>
              <a:t>  (- r),    x  </a:t>
            </a:r>
            <a:r>
              <a:rPr lang="en-GB" b="1">
                <a:sym typeface="Symbol" pitchFamily="18" charset="2"/>
              </a:rPr>
              <a:t></a:t>
            </a:r>
            <a:r>
              <a:rPr lang="en-GB" b="1"/>
              <a:t>  I,       c </a:t>
            </a:r>
            <a:r>
              <a:rPr lang="en-GB" b="1">
                <a:sym typeface="Symbol" pitchFamily="18" charset="2"/>
              </a:rPr>
              <a:t></a:t>
            </a:r>
            <a:r>
              <a:rPr lang="en-GB" b="1"/>
              <a:t> E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476375" y="4005263"/>
            <a:ext cx="3024188" cy="366712"/>
            <a:chOff x="930" y="2523"/>
            <a:chExt cx="1905" cy="231"/>
          </a:xfrm>
        </p:grpSpPr>
        <p:sp>
          <p:nvSpPr>
            <p:cNvPr id="6172" name="Text Box 19"/>
            <p:cNvSpPr txBox="1">
              <a:spLocks noChangeArrowheads="1"/>
            </p:cNvSpPr>
            <p:nvPr/>
          </p:nvSpPr>
          <p:spPr bwMode="auto">
            <a:xfrm>
              <a:off x="1474" y="2523"/>
              <a:ext cx="136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Y intercept (c) = E</a:t>
              </a:r>
            </a:p>
          </p:txBody>
        </p:sp>
        <p:sp>
          <p:nvSpPr>
            <p:cNvPr id="6173" name="Line 20"/>
            <p:cNvSpPr>
              <a:spLocks noChangeShapeType="1"/>
            </p:cNvSpPr>
            <p:nvPr/>
          </p:nvSpPr>
          <p:spPr bwMode="auto">
            <a:xfrm flipH="1">
              <a:off x="930" y="2659"/>
              <a:ext cx="499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2916238" y="4797425"/>
            <a:ext cx="3744912" cy="366713"/>
            <a:chOff x="1837" y="3022"/>
            <a:chExt cx="2359" cy="231"/>
          </a:xfrm>
        </p:grpSpPr>
        <p:sp>
          <p:nvSpPr>
            <p:cNvPr id="6170" name="Line 22"/>
            <p:cNvSpPr>
              <a:spLocks noChangeShapeType="1"/>
            </p:cNvSpPr>
            <p:nvPr/>
          </p:nvSpPr>
          <p:spPr bwMode="auto">
            <a:xfrm flipH="1">
              <a:off x="1837" y="3158"/>
              <a:ext cx="862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1" name="Text Box 23"/>
            <p:cNvSpPr txBox="1">
              <a:spLocks noChangeArrowheads="1"/>
            </p:cNvSpPr>
            <p:nvPr/>
          </p:nvSpPr>
          <p:spPr bwMode="auto">
            <a:xfrm>
              <a:off x="2744" y="3022"/>
              <a:ext cx="14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Gradient (m) = ( -r)</a:t>
              </a: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6443663" y="4581525"/>
            <a:ext cx="1800225" cy="779463"/>
            <a:chOff x="4195" y="2886"/>
            <a:chExt cx="1134" cy="491"/>
          </a:xfrm>
        </p:grpSpPr>
        <p:sp>
          <p:nvSpPr>
            <p:cNvPr id="6167" name="Text Box 25"/>
            <p:cNvSpPr txBox="1">
              <a:spLocks noChangeArrowheads="1"/>
            </p:cNvSpPr>
            <p:nvPr/>
          </p:nvSpPr>
          <p:spPr bwMode="auto">
            <a:xfrm>
              <a:off x="4195" y="3022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=</a:t>
              </a:r>
            </a:p>
          </p:txBody>
        </p:sp>
        <p:sp>
          <p:nvSpPr>
            <p:cNvPr id="6168" name="Text Box 26"/>
            <p:cNvSpPr txBox="1">
              <a:spLocks noChangeArrowheads="1"/>
            </p:cNvSpPr>
            <p:nvPr/>
          </p:nvSpPr>
          <p:spPr bwMode="auto">
            <a:xfrm>
              <a:off x="4422" y="2886"/>
              <a:ext cx="907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y</a:t>
              </a:r>
              <a:r>
                <a:rPr lang="en-GB" sz="1800" baseline="-25000"/>
                <a:t>2</a:t>
              </a:r>
              <a:r>
                <a:rPr lang="en-GB" sz="1800"/>
                <a:t> – y</a:t>
              </a:r>
              <a:r>
                <a:rPr lang="en-GB" sz="1800" baseline="-25000"/>
                <a:t>1</a:t>
              </a:r>
            </a:p>
            <a:p>
              <a:pPr>
                <a:spcBef>
                  <a:spcPct val="50000"/>
                </a:spcBef>
              </a:pPr>
              <a:r>
                <a:rPr lang="en-GB" sz="1800"/>
                <a:t>x</a:t>
              </a:r>
              <a:r>
                <a:rPr lang="en-GB" sz="1800" baseline="-25000"/>
                <a:t>2</a:t>
              </a:r>
              <a:r>
                <a:rPr lang="en-GB" sz="1800"/>
                <a:t> – x</a:t>
              </a:r>
              <a:r>
                <a:rPr lang="en-GB" sz="1800" baseline="-25000"/>
                <a:t>1</a:t>
              </a:r>
              <a:endParaRPr lang="en-GB" sz="1800"/>
            </a:p>
          </p:txBody>
        </p:sp>
        <p:sp>
          <p:nvSpPr>
            <p:cNvPr id="6169" name="Line 27"/>
            <p:cNvSpPr>
              <a:spLocks noChangeShapeType="1"/>
            </p:cNvSpPr>
            <p:nvPr/>
          </p:nvSpPr>
          <p:spPr bwMode="auto">
            <a:xfrm>
              <a:off x="4422" y="3158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4859338" y="5445125"/>
            <a:ext cx="3817937" cy="855663"/>
            <a:chOff x="3061" y="3430"/>
            <a:chExt cx="2405" cy="539"/>
          </a:xfrm>
        </p:grpSpPr>
        <p:sp>
          <p:nvSpPr>
            <p:cNvPr id="6165" name="Line 31"/>
            <p:cNvSpPr>
              <a:spLocks noChangeShapeType="1"/>
            </p:cNvSpPr>
            <p:nvPr/>
          </p:nvSpPr>
          <p:spPr bwMode="auto">
            <a:xfrm flipH="1">
              <a:off x="3061" y="3657"/>
              <a:ext cx="726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6" name="Text Box 32"/>
            <p:cNvSpPr txBox="1">
              <a:spLocks noChangeArrowheads="1"/>
            </p:cNvSpPr>
            <p:nvPr/>
          </p:nvSpPr>
          <p:spPr bwMode="auto">
            <a:xfrm>
              <a:off x="3742" y="3430"/>
              <a:ext cx="1724" cy="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 b="1" i="1"/>
                <a:t>Short circuit current</a:t>
              </a:r>
              <a:r>
                <a:rPr lang="en-GB" sz="1800" i="1"/>
                <a:t> </a:t>
              </a:r>
              <a:r>
                <a:rPr lang="en-GB" sz="1600"/>
                <a:t>(the max current that can be drawn from the cell)</a:t>
              </a:r>
              <a:endParaRPr lang="en-GB" sz="1600" i="1"/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323850" y="3644900"/>
            <a:ext cx="5761038" cy="3060700"/>
            <a:chOff x="204" y="2296"/>
            <a:chExt cx="3629" cy="1928"/>
          </a:xfrm>
        </p:grpSpPr>
        <p:grpSp>
          <p:nvGrpSpPr>
            <p:cNvPr id="6158" name="Group 30"/>
            <p:cNvGrpSpPr>
              <a:grpSpLocks/>
            </p:cNvGrpSpPr>
            <p:nvPr/>
          </p:nvGrpSpPr>
          <p:grpSpPr bwMode="auto">
            <a:xfrm>
              <a:off x="204" y="2296"/>
              <a:ext cx="3629" cy="1928"/>
              <a:chOff x="204" y="2296"/>
              <a:chExt cx="3629" cy="1928"/>
            </a:xfrm>
          </p:grpSpPr>
          <p:sp>
            <p:nvSpPr>
              <p:cNvPr id="6160" name="Line 15"/>
              <p:cNvSpPr>
                <a:spLocks noChangeShapeType="1"/>
              </p:cNvSpPr>
              <p:nvPr/>
            </p:nvSpPr>
            <p:spPr bwMode="auto">
              <a:xfrm flipV="1">
                <a:off x="839" y="2296"/>
                <a:ext cx="0" cy="16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1" name="Line 16"/>
              <p:cNvSpPr>
                <a:spLocks noChangeShapeType="1"/>
              </p:cNvSpPr>
              <p:nvPr/>
            </p:nvSpPr>
            <p:spPr bwMode="auto">
              <a:xfrm>
                <a:off x="839" y="3974"/>
                <a:ext cx="29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2" name="Line 17"/>
              <p:cNvSpPr>
                <a:spLocks noChangeShapeType="1"/>
              </p:cNvSpPr>
              <p:nvPr/>
            </p:nvSpPr>
            <p:spPr bwMode="auto">
              <a:xfrm>
                <a:off x="839" y="2750"/>
                <a:ext cx="2222" cy="1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3" name="Text Box 18"/>
              <p:cNvSpPr txBox="1">
                <a:spLocks noChangeArrowheads="1"/>
              </p:cNvSpPr>
              <p:nvPr/>
            </p:nvSpPr>
            <p:spPr bwMode="auto">
              <a:xfrm>
                <a:off x="204" y="2341"/>
                <a:ext cx="6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 b="1"/>
                  <a:t>Vt.p.d.</a:t>
                </a:r>
              </a:p>
            </p:txBody>
          </p:sp>
          <p:sp>
            <p:nvSpPr>
              <p:cNvPr id="6164" name="Text Box 29"/>
              <p:cNvSpPr txBox="1">
                <a:spLocks noChangeArrowheads="1"/>
              </p:cNvSpPr>
              <p:nvPr/>
            </p:nvSpPr>
            <p:spPr bwMode="auto">
              <a:xfrm>
                <a:off x="3651" y="3974"/>
                <a:ext cx="1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b="1"/>
                  <a:t>I</a:t>
                </a:r>
              </a:p>
            </p:txBody>
          </p:sp>
        </p:grpSp>
        <p:sp>
          <p:nvSpPr>
            <p:cNvPr id="6159" name="Text Box 34"/>
            <p:cNvSpPr txBox="1">
              <a:spLocks noChangeArrowheads="1"/>
            </p:cNvSpPr>
            <p:nvPr/>
          </p:nvSpPr>
          <p:spPr bwMode="auto">
            <a:xfrm>
              <a:off x="703" y="3974"/>
              <a:ext cx="1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4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6" descr="~AUT0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16113"/>
            <a:ext cx="4176713" cy="297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i="1">
                <a:solidFill>
                  <a:schemeClr val="accent2"/>
                </a:solidFill>
              </a:rPr>
              <a:t>Example 1     </a:t>
            </a:r>
            <a:r>
              <a:rPr lang="en-GB"/>
              <a:t>Page 23</a:t>
            </a:r>
          </a:p>
        </p:txBody>
      </p:sp>
      <p:pic>
        <p:nvPicPr>
          <p:cNvPr id="67588" name="Picture 5" descr="~AUT0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188913"/>
            <a:ext cx="3313113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9" name="Text Box 7"/>
          <p:cNvSpPr txBox="1">
            <a:spLocks noChangeArrowheads="1"/>
          </p:cNvSpPr>
          <p:nvPr/>
        </p:nvSpPr>
        <p:spPr bwMode="auto">
          <a:xfrm>
            <a:off x="250825" y="620713"/>
            <a:ext cx="43211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chemeClr val="accent2"/>
                </a:solidFill>
              </a:rPr>
              <a:t>A car battery is connected in a circuit as shown to study how the voltage across the battery varies with the current drawn from it. </a:t>
            </a:r>
          </a:p>
        </p:txBody>
      </p:sp>
      <p:sp>
        <p:nvSpPr>
          <p:cNvPr id="67590" name="Text Box 8"/>
          <p:cNvSpPr txBox="1">
            <a:spLocks noChangeArrowheads="1"/>
          </p:cNvSpPr>
          <p:nvPr/>
        </p:nvSpPr>
        <p:spPr bwMode="auto">
          <a:xfrm>
            <a:off x="323850" y="1484313"/>
            <a:ext cx="374332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chemeClr val="accent2"/>
                </a:solidFill>
              </a:rPr>
              <a:t>For each setting of the variable resistor R, switch S is closed momentarily and the voltmeter and ammeter readings are </a:t>
            </a:r>
          </a:p>
          <a:p>
            <a:r>
              <a:rPr lang="en-GB" sz="1600">
                <a:solidFill>
                  <a:schemeClr val="accent2"/>
                </a:solidFill>
              </a:rPr>
              <a:t>recorded. </a:t>
            </a:r>
          </a:p>
          <a:p>
            <a:endParaRPr lang="en-GB" sz="1600">
              <a:solidFill>
                <a:schemeClr val="accent2"/>
              </a:solidFill>
            </a:endParaRPr>
          </a:p>
          <a:p>
            <a:r>
              <a:rPr lang="en-GB" sz="1600">
                <a:solidFill>
                  <a:schemeClr val="accent2"/>
                </a:solidFill>
              </a:rPr>
              <a:t>A graph of the results is shown opposite. </a:t>
            </a: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179388" y="4797425"/>
            <a:ext cx="83518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chemeClr val="accent2"/>
                </a:solidFill>
              </a:rPr>
              <a:t>(a) Explain why the reading on the voltmeter decreases as the ammeter reading increases 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79388" y="5229225"/>
            <a:ext cx="73453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chemeClr val="accent2"/>
                </a:solidFill>
              </a:rPr>
              <a:t>(b) Use information from the graph to find:</a:t>
            </a:r>
          </a:p>
          <a:p>
            <a:r>
              <a:rPr lang="en-GB" sz="1600">
                <a:solidFill>
                  <a:schemeClr val="accent2"/>
                </a:solidFill>
              </a:rPr>
              <a:t>        </a:t>
            </a:r>
          </a:p>
          <a:p>
            <a:r>
              <a:rPr lang="en-GB" sz="1600">
                <a:solidFill>
                  <a:schemeClr val="accent2"/>
                </a:solidFill>
              </a:rPr>
              <a:t>        (i) the e.m.f. of the battery;       </a:t>
            </a:r>
          </a:p>
          <a:p>
            <a:r>
              <a:rPr lang="en-GB" sz="1600">
                <a:solidFill>
                  <a:schemeClr val="accent2"/>
                </a:solidFill>
              </a:rPr>
              <a:t>       (ii) the internal resistance of the battery;      </a:t>
            </a:r>
          </a:p>
          <a:p>
            <a:r>
              <a:rPr lang="en-GB" sz="1600">
                <a:solidFill>
                  <a:schemeClr val="accent2"/>
                </a:solidFill>
              </a:rPr>
              <a:t>      (iii) the current from the battery if it is short circuited</a:t>
            </a:r>
            <a:r>
              <a:rPr lang="en-GB">
                <a:solidFill>
                  <a:schemeClr val="accent2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4"/>
          <p:cNvSpPr txBox="1">
            <a:spLocks noChangeArrowheads="1"/>
          </p:cNvSpPr>
          <p:nvPr/>
        </p:nvSpPr>
        <p:spPr bwMode="auto">
          <a:xfrm>
            <a:off x="468313" y="404813"/>
            <a:ext cx="8351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(a) Explain why the reading on the voltmeter decreases as the ammeter reading increases 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755650" y="1412875"/>
            <a:ext cx="403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Voltmeter is measuring t.p.d.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827088" y="1989138"/>
            <a:ext cx="669766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tpd</a:t>
            </a:r>
            <a:r>
              <a:rPr lang="en-GB"/>
              <a:t> = E – Ir  SO if I increases then Ir increases </a:t>
            </a:r>
          </a:p>
          <a:p>
            <a:pPr>
              <a:spcBef>
                <a:spcPct val="50000"/>
              </a:spcBef>
            </a:pPr>
            <a:r>
              <a:rPr lang="en-GB"/>
              <a:t>and since E = constant V</a:t>
            </a:r>
            <a:r>
              <a:rPr lang="en-GB" baseline="-25000"/>
              <a:t>tpd </a:t>
            </a:r>
            <a:r>
              <a:rPr lang="en-GB"/>
              <a:t>must decrease.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539750" y="3500438"/>
            <a:ext cx="734536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(b) Use information from the graph to find:</a:t>
            </a:r>
          </a:p>
          <a:p>
            <a:r>
              <a:rPr lang="en-GB">
                <a:solidFill>
                  <a:schemeClr val="accent2"/>
                </a:solidFill>
              </a:rPr>
              <a:t>        </a:t>
            </a:r>
          </a:p>
          <a:p>
            <a:r>
              <a:rPr lang="en-GB">
                <a:solidFill>
                  <a:schemeClr val="accent2"/>
                </a:solidFill>
              </a:rPr>
              <a:t>        (i) the e.m.f. of the battery;       </a:t>
            </a:r>
          </a:p>
          <a:p>
            <a:r>
              <a:rPr lang="en-GB">
                <a:solidFill>
                  <a:schemeClr val="accent2"/>
                </a:solidFill>
              </a:rPr>
              <a:t>       (ii) the internal resistance of the battery;      </a:t>
            </a:r>
          </a:p>
          <a:p>
            <a:r>
              <a:rPr lang="en-GB">
                <a:solidFill>
                  <a:schemeClr val="accent2"/>
                </a:solidFill>
              </a:rPr>
              <a:t>      (iii) the current from the battery if it is short circuited. 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539750" y="5589588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(i) E = V</a:t>
            </a:r>
            <a:r>
              <a:rPr lang="en-GB" baseline="-25000"/>
              <a:t>tpd</a:t>
            </a:r>
            <a:r>
              <a:rPr lang="en-GB"/>
              <a:t> when I = 0 i.e. intersection of Y-axis  =  12V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/>
      <p:bldP spid="76806" grpId="0"/>
      <p:bldP spid="76807" grpId="0"/>
      <p:bldP spid="76808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135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(ii)  r = -m,   (x</a:t>
            </a:r>
            <a:r>
              <a:rPr lang="en-GB" baseline="-25000"/>
              <a:t>1</a:t>
            </a:r>
            <a:r>
              <a:rPr lang="en-GB"/>
              <a:t>, y</a:t>
            </a:r>
            <a:r>
              <a:rPr lang="en-GB" baseline="-25000"/>
              <a:t>1</a:t>
            </a:r>
            <a:r>
              <a:rPr lang="en-GB"/>
              <a:t>) = (0,12)     (x</a:t>
            </a:r>
            <a:r>
              <a:rPr lang="en-GB" baseline="-25000"/>
              <a:t>2</a:t>
            </a:r>
            <a:r>
              <a:rPr lang="en-GB"/>
              <a:t>,y</a:t>
            </a:r>
            <a:r>
              <a:rPr lang="en-GB" baseline="-25000"/>
              <a:t>2</a:t>
            </a:r>
            <a:r>
              <a:rPr lang="en-GB"/>
              <a:t>) = (80,8)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042988" y="1279525"/>
            <a:ext cx="2089150" cy="854075"/>
            <a:chOff x="657" y="618"/>
            <a:chExt cx="1316" cy="538"/>
          </a:xfrm>
        </p:grpSpPr>
        <p:sp>
          <p:nvSpPr>
            <p:cNvPr id="69645" name="Text Box 5"/>
            <p:cNvSpPr txBox="1">
              <a:spLocks noChangeArrowheads="1"/>
            </p:cNvSpPr>
            <p:nvPr/>
          </p:nvSpPr>
          <p:spPr bwMode="auto">
            <a:xfrm>
              <a:off x="657" y="754"/>
              <a:ext cx="6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m = </a:t>
              </a:r>
            </a:p>
          </p:txBody>
        </p:sp>
        <p:grpSp>
          <p:nvGrpSpPr>
            <p:cNvPr id="69646" name="Group 10"/>
            <p:cNvGrpSpPr>
              <a:grpSpLocks/>
            </p:cNvGrpSpPr>
            <p:nvPr/>
          </p:nvGrpSpPr>
          <p:grpSpPr bwMode="auto">
            <a:xfrm>
              <a:off x="1066" y="618"/>
              <a:ext cx="907" cy="538"/>
              <a:chOff x="1066" y="618"/>
              <a:chExt cx="907" cy="538"/>
            </a:xfrm>
          </p:grpSpPr>
          <p:sp>
            <p:nvSpPr>
              <p:cNvPr id="69647" name="Text Box 8"/>
              <p:cNvSpPr txBox="1">
                <a:spLocks noChangeArrowheads="1"/>
              </p:cNvSpPr>
              <p:nvPr/>
            </p:nvSpPr>
            <p:spPr bwMode="auto">
              <a:xfrm>
                <a:off x="1066" y="618"/>
                <a:ext cx="907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y</a:t>
                </a:r>
                <a:r>
                  <a:rPr lang="en-GB" baseline="-25000"/>
                  <a:t>2</a:t>
                </a:r>
                <a:r>
                  <a:rPr lang="en-GB"/>
                  <a:t> – y</a:t>
                </a:r>
                <a:r>
                  <a:rPr lang="en-GB" baseline="-25000"/>
                  <a:t>1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x</a:t>
                </a:r>
                <a:r>
                  <a:rPr lang="en-GB" baseline="-25000"/>
                  <a:t>2</a:t>
                </a:r>
                <a:r>
                  <a:rPr lang="en-GB"/>
                  <a:t> – x</a:t>
                </a:r>
                <a:r>
                  <a:rPr lang="en-GB" baseline="-25000"/>
                  <a:t>1</a:t>
                </a:r>
                <a:endParaRPr lang="en-GB"/>
              </a:p>
            </p:txBody>
          </p:sp>
          <p:sp>
            <p:nvSpPr>
              <p:cNvPr id="69648" name="Line 9"/>
              <p:cNvSpPr>
                <a:spLocks noChangeShapeType="1"/>
              </p:cNvSpPr>
              <p:nvPr/>
            </p:nvSpPr>
            <p:spPr bwMode="auto">
              <a:xfrm>
                <a:off x="1066" y="890"/>
                <a:ext cx="5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698750" y="1279525"/>
            <a:ext cx="1873250" cy="854075"/>
            <a:chOff x="1700" y="618"/>
            <a:chExt cx="1180" cy="538"/>
          </a:xfrm>
        </p:grpSpPr>
        <p:grpSp>
          <p:nvGrpSpPr>
            <p:cNvPr id="69641" name="Group 11"/>
            <p:cNvGrpSpPr>
              <a:grpSpLocks/>
            </p:cNvGrpSpPr>
            <p:nvPr/>
          </p:nvGrpSpPr>
          <p:grpSpPr bwMode="auto">
            <a:xfrm>
              <a:off x="1973" y="618"/>
              <a:ext cx="907" cy="538"/>
              <a:chOff x="1066" y="618"/>
              <a:chExt cx="907" cy="538"/>
            </a:xfrm>
          </p:grpSpPr>
          <p:sp>
            <p:nvSpPr>
              <p:cNvPr id="69643" name="Text Box 12"/>
              <p:cNvSpPr txBox="1">
                <a:spLocks noChangeArrowheads="1"/>
              </p:cNvSpPr>
              <p:nvPr/>
            </p:nvSpPr>
            <p:spPr bwMode="auto">
              <a:xfrm>
                <a:off x="1066" y="618"/>
                <a:ext cx="907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8 – 12</a:t>
                </a:r>
                <a:endParaRPr lang="en-GB" baseline="-25000"/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80 – 0</a:t>
                </a:r>
              </a:p>
            </p:txBody>
          </p:sp>
          <p:sp>
            <p:nvSpPr>
              <p:cNvPr id="69644" name="Line 13"/>
              <p:cNvSpPr>
                <a:spLocks noChangeShapeType="1"/>
              </p:cNvSpPr>
              <p:nvPr/>
            </p:nvSpPr>
            <p:spPr bwMode="auto">
              <a:xfrm>
                <a:off x="1066" y="890"/>
                <a:ext cx="5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9642" name="Text Box 15"/>
            <p:cNvSpPr txBox="1">
              <a:spLocks noChangeArrowheads="1"/>
            </p:cNvSpPr>
            <p:nvPr/>
          </p:nvSpPr>
          <p:spPr bwMode="auto">
            <a:xfrm>
              <a:off x="1700" y="754"/>
              <a:ext cx="4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</p:grp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4211638" y="148431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-0.05</a:t>
            </a:r>
          </a:p>
        </p:txBody>
      </p:sp>
      <p:sp>
        <p:nvSpPr>
          <p:cNvPr id="77842" name="Text Box 18"/>
          <p:cNvSpPr txBox="1">
            <a:spLocks noChangeArrowheads="1"/>
          </p:cNvSpPr>
          <p:nvPr/>
        </p:nvSpPr>
        <p:spPr bwMode="auto">
          <a:xfrm>
            <a:off x="1187450" y="2565400"/>
            <a:ext cx="208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 = -m = 0.05</a:t>
            </a:r>
            <a:r>
              <a:rPr lang="el-GR">
                <a:cs typeface="Arial" charset="0"/>
              </a:rPr>
              <a:t>Ω</a:t>
            </a:r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auto">
          <a:xfrm>
            <a:off x="323850" y="3608388"/>
            <a:ext cx="7488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(iii)  Short circuit I  = largest I  = intersection of x-axis  = 240V</a:t>
            </a:r>
          </a:p>
        </p:txBody>
      </p:sp>
      <p:sp>
        <p:nvSpPr>
          <p:cNvPr id="77844" name="Text Box 20"/>
          <p:cNvSpPr txBox="1">
            <a:spLocks noChangeArrowheads="1"/>
          </p:cNvSpPr>
          <p:nvPr/>
        </p:nvSpPr>
        <p:spPr bwMode="auto">
          <a:xfrm>
            <a:off x="1258888" y="4292600"/>
            <a:ext cx="4249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OR  I = E/r  = 12/0.05  = 240A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1" grpId="0"/>
      <p:bldP spid="77842" grpId="0"/>
      <p:bldP spid="77843" grpId="0"/>
      <p:bldP spid="7784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7" descr="~AUT0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1989138"/>
            <a:ext cx="5680075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Text Box 8"/>
          <p:cNvSpPr txBox="1">
            <a:spLocks noChangeArrowheads="1"/>
          </p:cNvSpPr>
          <p:nvPr/>
        </p:nvSpPr>
        <p:spPr bwMode="auto">
          <a:xfrm>
            <a:off x="395288" y="404813"/>
            <a:ext cx="7848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A signal generator can be considered as a source of e.m.f. with an internal resistance. </a:t>
            </a:r>
          </a:p>
          <a:p>
            <a:br>
              <a:rPr lang="en-GB">
                <a:solidFill>
                  <a:schemeClr val="accent2"/>
                </a:solidFill>
              </a:rPr>
            </a:br>
            <a:r>
              <a:rPr lang="en-GB">
                <a:solidFill>
                  <a:schemeClr val="accent2"/>
                </a:solidFill>
              </a:rPr>
              <a:t>When testing loudspeakers, a signal generator with an internal resistance of 16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 is set to produce an e.m.f. of 24 V. </a:t>
            </a:r>
          </a:p>
        </p:txBody>
      </p:sp>
      <p:sp>
        <p:nvSpPr>
          <p:cNvPr id="70660" name="Text Box 9"/>
          <p:cNvSpPr txBox="1">
            <a:spLocks noChangeArrowheads="1"/>
          </p:cNvSpPr>
          <p:nvPr/>
        </p:nvSpPr>
        <p:spPr bwMode="auto">
          <a:xfrm>
            <a:off x="395288" y="0"/>
            <a:ext cx="475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i="1">
                <a:solidFill>
                  <a:schemeClr val="accent2"/>
                </a:solidFill>
              </a:rPr>
              <a:t>Example 2</a:t>
            </a:r>
            <a:r>
              <a:rPr lang="en-GB"/>
              <a:t>  </a:t>
            </a:r>
          </a:p>
        </p:txBody>
      </p:sp>
      <p:sp>
        <p:nvSpPr>
          <p:cNvPr id="70661" name="Text Box 10"/>
          <p:cNvSpPr txBox="1">
            <a:spLocks noChangeArrowheads="1"/>
          </p:cNvSpPr>
          <p:nvPr/>
        </p:nvSpPr>
        <p:spPr bwMode="auto">
          <a:xfrm>
            <a:off x="6443663" y="3933825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32 </a:t>
            </a:r>
            <a:r>
              <a:rPr lang="el-GR"/>
              <a:t>Ω</a:t>
            </a:r>
            <a:endParaRPr lang="en-GB"/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539750" y="4941888"/>
            <a:ext cx="5903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(a) Find the current in the loudspeaker 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611188" y="5373688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(b) Calculate the voltage across the loudspeaker.</a:t>
            </a:r>
          </a:p>
        </p:txBody>
      </p:sp>
      <p:sp>
        <p:nvSpPr>
          <p:cNvPr id="70664" name="Text Box 4"/>
          <p:cNvSpPr txBox="1">
            <a:spLocks noChangeArrowheads="1"/>
          </p:cNvSpPr>
          <p:nvPr/>
        </p:nvSpPr>
        <p:spPr bwMode="auto">
          <a:xfrm>
            <a:off x="611188" y="5732463"/>
            <a:ext cx="698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(c) Calculate the power delivered to the loudspeaker.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11188" y="6165850"/>
            <a:ext cx="8208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(d) Calculate the energy 'lost' inside the signal generator every second</a:t>
            </a:r>
            <a:r>
              <a:rPr lang="en-GB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52"/>
          <p:cNvGrpSpPr>
            <a:grpSpLocks/>
          </p:cNvGrpSpPr>
          <p:nvPr/>
        </p:nvGrpSpPr>
        <p:grpSpPr bwMode="auto">
          <a:xfrm>
            <a:off x="1476375" y="765175"/>
            <a:ext cx="5903913" cy="2998788"/>
            <a:chOff x="930" y="482"/>
            <a:chExt cx="3719" cy="1889"/>
          </a:xfrm>
        </p:grpSpPr>
        <p:grpSp>
          <p:nvGrpSpPr>
            <p:cNvPr id="15368" name="Group 5"/>
            <p:cNvGrpSpPr>
              <a:grpSpLocks/>
            </p:cNvGrpSpPr>
            <p:nvPr/>
          </p:nvGrpSpPr>
          <p:grpSpPr bwMode="auto">
            <a:xfrm>
              <a:off x="1798" y="482"/>
              <a:ext cx="366" cy="291"/>
              <a:chOff x="2208" y="2832"/>
              <a:chExt cx="363" cy="288"/>
            </a:xfrm>
          </p:grpSpPr>
          <p:sp>
            <p:nvSpPr>
              <p:cNvPr id="15408" name="Oval 6"/>
              <p:cNvSpPr>
                <a:spLocks noChangeArrowheads="1"/>
              </p:cNvSpPr>
              <p:nvPr/>
            </p:nvSpPr>
            <p:spPr bwMode="auto">
              <a:xfrm>
                <a:off x="2208" y="283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09" name="Text Box 7"/>
              <p:cNvSpPr txBox="1">
                <a:spLocks noChangeArrowheads="1"/>
              </p:cNvSpPr>
              <p:nvPr/>
            </p:nvSpPr>
            <p:spPr bwMode="auto">
              <a:xfrm>
                <a:off x="2235" y="2871"/>
                <a:ext cx="336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6A</a:t>
                </a:r>
              </a:p>
            </p:txBody>
          </p:sp>
        </p:grpSp>
        <p:sp>
          <p:nvSpPr>
            <p:cNvPr id="15369" name="Oval 9"/>
            <p:cNvSpPr>
              <a:spLocks noChangeArrowheads="1"/>
            </p:cNvSpPr>
            <p:nvPr/>
          </p:nvSpPr>
          <p:spPr bwMode="auto">
            <a:xfrm>
              <a:off x="3651" y="1644"/>
              <a:ext cx="297" cy="29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3640" y="1683"/>
              <a:ext cx="4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20V</a:t>
              </a:r>
            </a:p>
          </p:txBody>
        </p:sp>
        <p:sp>
          <p:nvSpPr>
            <p:cNvPr id="15371" name="Oval 12"/>
            <p:cNvSpPr>
              <a:spLocks noChangeArrowheads="1"/>
            </p:cNvSpPr>
            <p:nvPr/>
          </p:nvSpPr>
          <p:spPr bwMode="auto">
            <a:xfrm>
              <a:off x="2546" y="1644"/>
              <a:ext cx="290" cy="29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2" name="Text Box 13"/>
            <p:cNvSpPr txBox="1">
              <a:spLocks noChangeArrowheads="1"/>
            </p:cNvSpPr>
            <p:nvPr/>
          </p:nvSpPr>
          <p:spPr bwMode="auto">
            <a:xfrm>
              <a:off x="2517" y="1683"/>
              <a:ext cx="4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20V</a:t>
              </a:r>
            </a:p>
          </p:txBody>
        </p:sp>
        <p:sp>
          <p:nvSpPr>
            <p:cNvPr id="15373" name="Oval 15"/>
            <p:cNvSpPr>
              <a:spLocks noChangeArrowheads="1"/>
            </p:cNvSpPr>
            <p:nvPr/>
          </p:nvSpPr>
          <p:spPr bwMode="auto">
            <a:xfrm>
              <a:off x="975" y="1305"/>
              <a:ext cx="290" cy="29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4" name="Text Box 16"/>
            <p:cNvSpPr txBox="1">
              <a:spLocks noChangeArrowheads="1"/>
            </p:cNvSpPr>
            <p:nvPr/>
          </p:nvSpPr>
          <p:spPr bwMode="auto">
            <a:xfrm>
              <a:off x="930" y="1344"/>
              <a:ext cx="4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20V</a:t>
              </a:r>
            </a:p>
          </p:txBody>
        </p:sp>
        <p:grpSp>
          <p:nvGrpSpPr>
            <p:cNvPr id="15375" name="Group 17"/>
            <p:cNvGrpSpPr>
              <a:grpSpLocks/>
            </p:cNvGrpSpPr>
            <p:nvPr/>
          </p:nvGrpSpPr>
          <p:grpSpPr bwMode="auto">
            <a:xfrm>
              <a:off x="4047" y="821"/>
              <a:ext cx="366" cy="291"/>
              <a:chOff x="2208" y="2832"/>
              <a:chExt cx="363" cy="288"/>
            </a:xfrm>
          </p:grpSpPr>
          <p:sp>
            <p:nvSpPr>
              <p:cNvPr id="15406" name="Oval 18"/>
              <p:cNvSpPr>
                <a:spLocks noChangeArrowheads="1"/>
              </p:cNvSpPr>
              <p:nvPr/>
            </p:nvSpPr>
            <p:spPr bwMode="auto">
              <a:xfrm>
                <a:off x="2208" y="283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07" name="Text Box 19"/>
              <p:cNvSpPr txBox="1">
                <a:spLocks noChangeArrowheads="1"/>
              </p:cNvSpPr>
              <p:nvPr/>
            </p:nvSpPr>
            <p:spPr bwMode="auto">
              <a:xfrm>
                <a:off x="2235" y="2871"/>
                <a:ext cx="336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4A</a:t>
                </a:r>
              </a:p>
            </p:txBody>
          </p:sp>
        </p:grpSp>
        <p:grpSp>
          <p:nvGrpSpPr>
            <p:cNvPr id="15376" name="Group 20"/>
            <p:cNvGrpSpPr>
              <a:grpSpLocks/>
            </p:cNvGrpSpPr>
            <p:nvPr/>
          </p:nvGrpSpPr>
          <p:grpSpPr bwMode="auto">
            <a:xfrm>
              <a:off x="2933" y="821"/>
              <a:ext cx="366" cy="291"/>
              <a:chOff x="2208" y="2832"/>
              <a:chExt cx="363" cy="288"/>
            </a:xfrm>
          </p:grpSpPr>
          <p:sp>
            <p:nvSpPr>
              <p:cNvPr id="15404" name="Oval 21"/>
              <p:cNvSpPr>
                <a:spLocks noChangeArrowheads="1"/>
              </p:cNvSpPr>
              <p:nvPr/>
            </p:nvSpPr>
            <p:spPr bwMode="auto">
              <a:xfrm>
                <a:off x="2208" y="283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05" name="Text Box 22"/>
              <p:cNvSpPr txBox="1">
                <a:spLocks noChangeArrowheads="1"/>
              </p:cNvSpPr>
              <p:nvPr/>
            </p:nvSpPr>
            <p:spPr bwMode="auto">
              <a:xfrm>
                <a:off x="2235" y="2871"/>
                <a:ext cx="336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/>
                  <a:t>2A</a:t>
                </a:r>
              </a:p>
            </p:txBody>
          </p:sp>
        </p:grpSp>
        <p:sp>
          <p:nvSpPr>
            <p:cNvPr id="15377" name="Rectangle 23"/>
            <p:cNvSpPr>
              <a:spLocks noChangeArrowheads="1"/>
            </p:cNvSpPr>
            <p:nvPr/>
          </p:nvSpPr>
          <p:spPr bwMode="auto">
            <a:xfrm>
              <a:off x="3009" y="1548"/>
              <a:ext cx="145" cy="5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8" name="Rectangle 24"/>
            <p:cNvSpPr>
              <a:spLocks noChangeArrowheads="1"/>
            </p:cNvSpPr>
            <p:nvPr/>
          </p:nvSpPr>
          <p:spPr bwMode="auto">
            <a:xfrm>
              <a:off x="4122" y="1548"/>
              <a:ext cx="145" cy="5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9" name="Line 25"/>
            <p:cNvSpPr>
              <a:spLocks noChangeShapeType="1"/>
            </p:cNvSpPr>
            <p:nvPr/>
          </p:nvSpPr>
          <p:spPr bwMode="auto">
            <a:xfrm>
              <a:off x="2089" y="627"/>
              <a:ext cx="20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80" name="Line 26"/>
            <p:cNvSpPr>
              <a:spLocks noChangeShapeType="1"/>
            </p:cNvSpPr>
            <p:nvPr/>
          </p:nvSpPr>
          <p:spPr bwMode="auto">
            <a:xfrm>
              <a:off x="3057" y="627"/>
              <a:ext cx="0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81" name="Line 27"/>
            <p:cNvSpPr>
              <a:spLocks noChangeShapeType="1"/>
            </p:cNvSpPr>
            <p:nvPr/>
          </p:nvSpPr>
          <p:spPr bwMode="auto">
            <a:xfrm>
              <a:off x="3057" y="1112"/>
              <a:ext cx="0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82" name="Line 28"/>
            <p:cNvSpPr>
              <a:spLocks noChangeShapeType="1"/>
            </p:cNvSpPr>
            <p:nvPr/>
          </p:nvSpPr>
          <p:spPr bwMode="auto">
            <a:xfrm>
              <a:off x="4171" y="627"/>
              <a:ext cx="0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83" name="Line 29"/>
            <p:cNvSpPr>
              <a:spLocks noChangeShapeType="1"/>
            </p:cNvSpPr>
            <p:nvPr/>
          </p:nvSpPr>
          <p:spPr bwMode="auto">
            <a:xfrm>
              <a:off x="4171" y="1112"/>
              <a:ext cx="0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84" name="Line 30"/>
            <p:cNvSpPr>
              <a:spLocks noChangeShapeType="1"/>
            </p:cNvSpPr>
            <p:nvPr/>
          </p:nvSpPr>
          <p:spPr bwMode="auto">
            <a:xfrm>
              <a:off x="4171" y="2080"/>
              <a:ext cx="0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85" name="Line 31"/>
            <p:cNvSpPr>
              <a:spLocks noChangeShapeType="1"/>
            </p:cNvSpPr>
            <p:nvPr/>
          </p:nvSpPr>
          <p:spPr bwMode="auto">
            <a:xfrm>
              <a:off x="3057" y="2080"/>
              <a:ext cx="0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86" name="Line 32"/>
            <p:cNvSpPr>
              <a:spLocks noChangeShapeType="1"/>
            </p:cNvSpPr>
            <p:nvPr/>
          </p:nvSpPr>
          <p:spPr bwMode="auto">
            <a:xfrm flipH="1" flipV="1">
              <a:off x="1459" y="2371"/>
              <a:ext cx="27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87" name="Line 33"/>
            <p:cNvSpPr>
              <a:spLocks noChangeShapeType="1"/>
            </p:cNvSpPr>
            <p:nvPr/>
          </p:nvSpPr>
          <p:spPr bwMode="auto">
            <a:xfrm flipV="1">
              <a:off x="1459" y="1596"/>
              <a:ext cx="0" cy="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88" name="Line 34"/>
            <p:cNvSpPr>
              <a:spLocks noChangeShapeType="1"/>
            </p:cNvSpPr>
            <p:nvPr/>
          </p:nvSpPr>
          <p:spPr bwMode="auto">
            <a:xfrm flipV="1">
              <a:off x="1459" y="627"/>
              <a:ext cx="0" cy="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89" name="Line 35"/>
            <p:cNvSpPr>
              <a:spLocks noChangeShapeType="1"/>
            </p:cNvSpPr>
            <p:nvPr/>
          </p:nvSpPr>
          <p:spPr bwMode="auto">
            <a:xfrm>
              <a:off x="1459" y="627"/>
              <a:ext cx="3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90" name="Line 36"/>
            <p:cNvSpPr>
              <a:spLocks noChangeShapeType="1"/>
            </p:cNvSpPr>
            <p:nvPr/>
          </p:nvSpPr>
          <p:spPr bwMode="auto">
            <a:xfrm flipV="1">
              <a:off x="1120" y="1160"/>
              <a:ext cx="0" cy="1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91" name="Line 37"/>
            <p:cNvSpPr>
              <a:spLocks noChangeShapeType="1"/>
            </p:cNvSpPr>
            <p:nvPr/>
          </p:nvSpPr>
          <p:spPr bwMode="auto">
            <a:xfrm>
              <a:off x="1120" y="1596"/>
              <a:ext cx="0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92" name="Line 38"/>
            <p:cNvSpPr>
              <a:spLocks noChangeShapeType="1"/>
            </p:cNvSpPr>
            <p:nvPr/>
          </p:nvSpPr>
          <p:spPr bwMode="auto">
            <a:xfrm>
              <a:off x="1120" y="1790"/>
              <a:ext cx="3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93" name="Line 39"/>
            <p:cNvSpPr>
              <a:spLocks noChangeShapeType="1"/>
            </p:cNvSpPr>
            <p:nvPr/>
          </p:nvSpPr>
          <p:spPr bwMode="auto">
            <a:xfrm>
              <a:off x="1120" y="1160"/>
              <a:ext cx="3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94" name="Line 40"/>
            <p:cNvSpPr>
              <a:spLocks noChangeShapeType="1"/>
            </p:cNvSpPr>
            <p:nvPr/>
          </p:nvSpPr>
          <p:spPr bwMode="auto">
            <a:xfrm flipV="1">
              <a:off x="2670" y="1402"/>
              <a:ext cx="0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95" name="Line 41"/>
            <p:cNvSpPr>
              <a:spLocks noChangeShapeType="1"/>
            </p:cNvSpPr>
            <p:nvPr/>
          </p:nvSpPr>
          <p:spPr bwMode="auto">
            <a:xfrm>
              <a:off x="2670" y="1935"/>
              <a:ext cx="0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96" name="Line 42"/>
            <p:cNvSpPr>
              <a:spLocks noChangeShapeType="1"/>
            </p:cNvSpPr>
            <p:nvPr/>
          </p:nvSpPr>
          <p:spPr bwMode="auto">
            <a:xfrm>
              <a:off x="2670" y="1402"/>
              <a:ext cx="3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97" name="Line 43"/>
            <p:cNvSpPr>
              <a:spLocks noChangeShapeType="1"/>
            </p:cNvSpPr>
            <p:nvPr/>
          </p:nvSpPr>
          <p:spPr bwMode="auto">
            <a:xfrm>
              <a:off x="2670" y="2177"/>
              <a:ext cx="3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98" name="Line 44"/>
            <p:cNvSpPr>
              <a:spLocks noChangeShapeType="1"/>
            </p:cNvSpPr>
            <p:nvPr/>
          </p:nvSpPr>
          <p:spPr bwMode="auto">
            <a:xfrm flipV="1">
              <a:off x="3783" y="1402"/>
              <a:ext cx="0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99" name="Line 45"/>
            <p:cNvSpPr>
              <a:spLocks noChangeShapeType="1"/>
            </p:cNvSpPr>
            <p:nvPr/>
          </p:nvSpPr>
          <p:spPr bwMode="auto">
            <a:xfrm>
              <a:off x="3783" y="1402"/>
              <a:ext cx="3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00" name="Line 46"/>
            <p:cNvSpPr>
              <a:spLocks noChangeShapeType="1"/>
            </p:cNvSpPr>
            <p:nvPr/>
          </p:nvSpPr>
          <p:spPr bwMode="auto">
            <a:xfrm>
              <a:off x="3783" y="1935"/>
              <a:ext cx="0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01" name="Line 47"/>
            <p:cNvSpPr>
              <a:spLocks noChangeShapeType="1"/>
            </p:cNvSpPr>
            <p:nvPr/>
          </p:nvSpPr>
          <p:spPr bwMode="auto">
            <a:xfrm>
              <a:off x="3783" y="2177"/>
              <a:ext cx="3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02" name="Text Box 48"/>
            <p:cNvSpPr txBox="1">
              <a:spLocks noChangeArrowheads="1"/>
            </p:cNvSpPr>
            <p:nvPr/>
          </p:nvSpPr>
          <p:spPr bwMode="auto">
            <a:xfrm>
              <a:off x="3154" y="1702"/>
              <a:ext cx="4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10</a:t>
              </a:r>
              <a:r>
                <a:rPr lang="el-GR" sz="1800">
                  <a:cs typeface="Arial" charset="0"/>
                </a:rPr>
                <a:t>Ω</a:t>
              </a:r>
              <a:endParaRPr lang="en-GB" sz="1800"/>
            </a:p>
          </p:txBody>
        </p:sp>
        <p:sp>
          <p:nvSpPr>
            <p:cNvPr id="15403" name="Text Box 49"/>
            <p:cNvSpPr txBox="1">
              <a:spLocks noChangeArrowheads="1"/>
            </p:cNvSpPr>
            <p:nvPr/>
          </p:nvSpPr>
          <p:spPr bwMode="auto">
            <a:xfrm>
              <a:off x="4267" y="1693"/>
              <a:ext cx="3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5</a:t>
              </a:r>
              <a:r>
                <a:rPr lang="el-GR" sz="1800">
                  <a:cs typeface="Arial" charset="0"/>
                </a:rPr>
                <a:t>Ω</a:t>
              </a:r>
            </a:p>
          </p:txBody>
        </p:sp>
      </p:grpSp>
      <p:sp>
        <p:nvSpPr>
          <p:cNvPr id="15363" name="Text Box 50"/>
          <p:cNvSpPr txBox="1">
            <a:spLocks noChangeArrowheads="1"/>
          </p:cNvSpPr>
          <p:nvPr/>
        </p:nvSpPr>
        <p:spPr bwMode="auto">
          <a:xfrm>
            <a:off x="395288" y="333375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e.g.</a:t>
            </a:r>
          </a:p>
        </p:txBody>
      </p:sp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323850" y="4149725"/>
            <a:ext cx="82089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As each coulomb of charge can only pass through </a:t>
            </a:r>
            <a:r>
              <a:rPr lang="en-GB" i="1">
                <a:solidFill>
                  <a:schemeClr val="accent2"/>
                </a:solidFill>
              </a:rPr>
              <a:t>one</a:t>
            </a:r>
            <a:r>
              <a:rPr lang="en-GB">
                <a:solidFill>
                  <a:schemeClr val="accent2"/>
                </a:solidFill>
              </a:rPr>
              <a:t> resistor, it gives up all its available energy in that resistor, so the potential difference across each resistor is the same.</a:t>
            </a:r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323850" y="5373688"/>
            <a:ext cx="8064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Check:</a:t>
            </a:r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1692275" y="5408613"/>
            <a:ext cx="439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10</a:t>
            </a:r>
            <a:r>
              <a:rPr lang="el-GR" baseline="-25000">
                <a:cs typeface="Arial" charset="0"/>
              </a:rPr>
              <a:t>Ω</a:t>
            </a:r>
            <a:r>
              <a:rPr lang="en-GB" baseline="-25000">
                <a:cs typeface="Arial" charset="0"/>
              </a:rPr>
              <a:t> </a:t>
            </a:r>
            <a:r>
              <a:rPr lang="en-GB">
                <a:cs typeface="Arial" charset="0"/>
              </a:rPr>
              <a:t>= IR = 2 x 10 = 20V</a:t>
            </a:r>
            <a:endParaRPr lang="el-GR">
              <a:cs typeface="Arial" charset="0"/>
            </a:endParaRP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1692275" y="5984875"/>
            <a:ext cx="439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5</a:t>
            </a:r>
            <a:r>
              <a:rPr lang="el-GR" baseline="-25000">
                <a:cs typeface="Arial" charset="0"/>
              </a:rPr>
              <a:t>Ω</a:t>
            </a:r>
            <a:r>
              <a:rPr lang="en-GB" baseline="-25000">
                <a:cs typeface="Arial" charset="0"/>
              </a:rPr>
              <a:t>   </a:t>
            </a:r>
            <a:r>
              <a:rPr lang="en-GB">
                <a:cs typeface="Arial" charset="0"/>
              </a:rPr>
              <a:t>= IR =  4 x 5  = 20V</a:t>
            </a:r>
            <a:endParaRPr lang="el-GR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1" grpId="0"/>
      <p:bldP spid="12342" grpId="0"/>
      <p:bldP spid="12343" grpId="0"/>
      <p:bldP spid="1234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5903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(a) Find the current in the loudspeaker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47813" y="1196975"/>
            <a:ext cx="3384550" cy="854075"/>
            <a:chOff x="975" y="754"/>
            <a:chExt cx="2132" cy="538"/>
          </a:xfrm>
        </p:grpSpPr>
        <p:sp>
          <p:nvSpPr>
            <p:cNvPr id="71698" name="Text Box 5"/>
            <p:cNvSpPr txBox="1">
              <a:spLocks noChangeArrowheads="1"/>
            </p:cNvSpPr>
            <p:nvPr/>
          </p:nvSpPr>
          <p:spPr bwMode="auto">
            <a:xfrm>
              <a:off x="975" y="890"/>
              <a:ext cx="4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I  = </a:t>
              </a:r>
            </a:p>
          </p:txBody>
        </p:sp>
        <p:grpSp>
          <p:nvGrpSpPr>
            <p:cNvPr id="71699" name="Group 8"/>
            <p:cNvGrpSpPr>
              <a:grpSpLocks/>
            </p:cNvGrpSpPr>
            <p:nvPr/>
          </p:nvGrpSpPr>
          <p:grpSpPr bwMode="auto">
            <a:xfrm>
              <a:off x="1338" y="754"/>
              <a:ext cx="1769" cy="538"/>
              <a:chOff x="1429" y="799"/>
              <a:chExt cx="1769" cy="538"/>
            </a:xfrm>
          </p:grpSpPr>
          <p:sp>
            <p:nvSpPr>
              <p:cNvPr id="71700" name="Text Box 6"/>
              <p:cNvSpPr txBox="1">
                <a:spLocks noChangeArrowheads="1"/>
              </p:cNvSpPr>
              <p:nvPr/>
            </p:nvSpPr>
            <p:spPr bwMode="auto">
              <a:xfrm>
                <a:off x="1429" y="799"/>
                <a:ext cx="1769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Total voltage supplied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    Total resistance</a:t>
                </a:r>
              </a:p>
            </p:txBody>
          </p:sp>
          <p:sp>
            <p:nvSpPr>
              <p:cNvPr id="71701" name="Line 7"/>
              <p:cNvSpPr>
                <a:spLocks noChangeShapeType="1"/>
              </p:cNvSpPr>
              <p:nvPr/>
            </p:nvSpPr>
            <p:spPr bwMode="auto">
              <a:xfrm>
                <a:off x="1474" y="1071"/>
                <a:ext cx="15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003800" y="1206500"/>
            <a:ext cx="1584325" cy="854075"/>
            <a:chOff x="3288" y="799"/>
            <a:chExt cx="998" cy="538"/>
          </a:xfrm>
        </p:grpSpPr>
        <p:sp>
          <p:nvSpPr>
            <p:cNvPr id="71695" name="Text Box 10"/>
            <p:cNvSpPr txBox="1">
              <a:spLocks noChangeArrowheads="1"/>
            </p:cNvSpPr>
            <p:nvPr/>
          </p:nvSpPr>
          <p:spPr bwMode="auto">
            <a:xfrm>
              <a:off x="3288" y="935"/>
              <a:ext cx="3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71696" name="Text Box 11"/>
            <p:cNvSpPr txBox="1">
              <a:spLocks noChangeArrowheads="1"/>
            </p:cNvSpPr>
            <p:nvPr/>
          </p:nvSpPr>
          <p:spPr bwMode="auto">
            <a:xfrm>
              <a:off x="3515" y="799"/>
              <a:ext cx="771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 E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r + R</a:t>
              </a:r>
            </a:p>
          </p:txBody>
        </p:sp>
        <p:sp>
          <p:nvSpPr>
            <p:cNvPr id="71697" name="Line 12"/>
            <p:cNvSpPr>
              <a:spLocks noChangeShapeType="1"/>
            </p:cNvSpPr>
            <p:nvPr/>
          </p:nvSpPr>
          <p:spPr bwMode="auto">
            <a:xfrm>
              <a:off x="3515" y="1071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003800" y="2133600"/>
            <a:ext cx="1512888" cy="854075"/>
            <a:chOff x="3152" y="1344"/>
            <a:chExt cx="953" cy="538"/>
          </a:xfrm>
        </p:grpSpPr>
        <p:sp>
          <p:nvSpPr>
            <p:cNvPr id="71692" name="Text Box 15"/>
            <p:cNvSpPr txBox="1">
              <a:spLocks noChangeArrowheads="1"/>
            </p:cNvSpPr>
            <p:nvPr/>
          </p:nvSpPr>
          <p:spPr bwMode="auto">
            <a:xfrm>
              <a:off x="3152" y="1486"/>
              <a:ext cx="3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71693" name="Text Box 16"/>
            <p:cNvSpPr txBox="1">
              <a:spLocks noChangeArrowheads="1"/>
            </p:cNvSpPr>
            <p:nvPr/>
          </p:nvSpPr>
          <p:spPr bwMode="auto">
            <a:xfrm>
              <a:off x="3334" y="1344"/>
              <a:ext cx="771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    24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(16 + 32)</a:t>
              </a:r>
            </a:p>
          </p:txBody>
        </p:sp>
        <p:sp>
          <p:nvSpPr>
            <p:cNvPr id="71694" name="Line 18"/>
            <p:cNvSpPr>
              <a:spLocks noChangeShapeType="1"/>
            </p:cNvSpPr>
            <p:nvPr/>
          </p:nvSpPr>
          <p:spPr bwMode="auto">
            <a:xfrm>
              <a:off x="3379" y="1616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6804025" y="2349500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0.5 A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755650" y="3716338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(b) Calculate the voltage across the loudspeaker.</a:t>
            </a:r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1042988" y="4437063"/>
            <a:ext cx="1728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tpd</a:t>
            </a:r>
            <a:r>
              <a:rPr lang="en-GB"/>
              <a:t>  = I R</a:t>
            </a:r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1547813" y="4941888"/>
            <a:ext cx="165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0.5 x 32</a:t>
            </a:r>
          </a:p>
        </p:txBody>
      </p:sp>
      <p:sp>
        <p:nvSpPr>
          <p:cNvPr id="79896" name="Text Box 24"/>
          <p:cNvSpPr txBox="1">
            <a:spLocks noChangeArrowheads="1"/>
          </p:cNvSpPr>
          <p:nvPr/>
        </p:nvSpPr>
        <p:spPr bwMode="auto">
          <a:xfrm>
            <a:off x="1547813" y="5516563"/>
            <a:ext cx="1439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16V</a:t>
            </a:r>
          </a:p>
        </p:txBody>
      </p:sp>
      <p:sp>
        <p:nvSpPr>
          <p:cNvPr id="79897" name="Text Box 25"/>
          <p:cNvSpPr txBox="1">
            <a:spLocks noChangeArrowheads="1"/>
          </p:cNvSpPr>
          <p:nvPr/>
        </p:nvSpPr>
        <p:spPr bwMode="auto">
          <a:xfrm>
            <a:off x="3636963" y="4494213"/>
            <a:ext cx="34559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OR V</a:t>
            </a:r>
            <a:r>
              <a:rPr lang="en-GB" baseline="-25000"/>
              <a:t>tpd</a:t>
            </a:r>
            <a:r>
              <a:rPr lang="en-GB"/>
              <a:t> = E – Ir</a:t>
            </a:r>
          </a:p>
          <a:p>
            <a:pPr>
              <a:spcBef>
                <a:spcPct val="50000"/>
              </a:spcBef>
            </a:pPr>
            <a:r>
              <a:rPr lang="en-GB"/>
              <a:t>             = 24 – (0.5 x 16)</a:t>
            </a:r>
          </a:p>
          <a:p>
            <a:pPr>
              <a:spcBef>
                <a:spcPct val="50000"/>
              </a:spcBef>
            </a:pPr>
            <a:r>
              <a:rPr lang="en-GB"/>
              <a:t>             = 16V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2" grpId="0"/>
      <p:bldP spid="79893" grpId="0"/>
      <p:bldP spid="79894" grpId="0"/>
      <p:bldP spid="79895" grpId="0"/>
      <p:bldP spid="79896" grpId="0"/>
      <p:bldP spid="79897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4"/>
          <p:cNvSpPr txBox="1">
            <a:spLocks noChangeArrowheads="1"/>
          </p:cNvSpPr>
          <p:nvPr/>
        </p:nvSpPr>
        <p:spPr bwMode="auto">
          <a:xfrm>
            <a:off x="539750" y="476250"/>
            <a:ext cx="698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(c) Calculate the power delivered to the loudspeaker. 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187450" y="1125538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  =  I V</a:t>
            </a:r>
            <a:r>
              <a:rPr lang="en-GB" baseline="-25000"/>
              <a:t>tpd</a:t>
            </a:r>
            <a:endParaRPr lang="en-GB"/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1476375" y="1557338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0.5 x 16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1476375" y="2060575"/>
            <a:ext cx="1366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8.0 W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3419475" y="1125538"/>
            <a:ext cx="38893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OR   P = I</a:t>
            </a:r>
            <a:r>
              <a:rPr lang="en-GB" baseline="30000"/>
              <a:t>2</a:t>
            </a:r>
            <a:r>
              <a:rPr lang="en-GB"/>
              <a:t>R</a:t>
            </a:r>
          </a:p>
          <a:p>
            <a:pPr>
              <a:spcBef>
                <a:spcPct val="50000"/>
              </a:spcBef>
            </a:pPr>
            <a:r>
              <a:rPr lang="en-GB"/>
              <a:t>            = 0.5</a:t>
            </a:r>
            <a:r>
              <a:rPr lang="en-GB" baseline="30000"/>
              <a:t>2</a:t>
            </a:r>
            <a:r>
              <a:rPr lang="en-GB"/>
              <a:t> x 32</a:t>
            </a:r>
          </a:p>
          <a:p>
            <a:pPr>
              <a:spcBef>
                <a:spcPct val="50000"/>
              </a:spcBef>
            </a:pPr>
            <a:r>
              <a:rPr lang="en-GB"/>
              <a:t>            = 8.0 W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539750" y="3284538"/>
            <a:ext cx="8208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(d) Calculate the energy 'lost' inside the signal generator every second</a:t>
            </a:r>
            <a:r>
              <a:rPr lang="en-GB"/>
              <a:t> 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900113" y="4076700"/>
            <a:ext cx="6335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W  =  I t V    where V  =  lost volts   =  V across r  = Ir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900113" y="4724400"/>
            <a:ext cx="6481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W  =  It x Ir  =  0.5 x 1 x 0.5 x 16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900113" y="5373688"/>
            <a:ext cx="1871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W  =  4.0 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/>
      <p:bldP spid="80902" grpId="0"/>
      <p:bldP spid="80903" grpId="0"/>
      <p:bldP spid="80904" grpId="0"/>
      <p:bldP spid="80905" grpId="0"/>
      <p:bldP spid="80906" grpId="0"/>
      <p:bldP spid="80907" grpId="0"/>
      <p:bldP spid="80908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4" descr="~AUT0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549275"/>
            <a:ext cx="4211637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1" name="Text Box 5"/>
          <p:cNvSpPr txBox="1">
            <a:spLocks noChangeArrowheads="1"/>
          </p:cNvSpPr>
          <p:nvPr/>
        </p:nvSpPr>
        <p:spPr bwMode="auto">
          <a:xfrm>
            <a:off x="250825" y="0"/>
            <a:ext cx="3455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i="1">
                <a:solidFill>
                  <a:schemeClr val="accent2"/>
                </a:solidFill>
              </a:rPr>
              <a:t>Example 3</a:t>
            </a:r>
            <a:r>
              <a:rPr lang="en-GB"/>
              <a:t>    </a:t>
            </a:r>
          </a:p>
        </p:txBody>
      </p:sp>
      <p:sp>
        <p:nvSpPr>
          <p:cNvPr id="73732" name="Text Box 6"/>
          <p:cNvSpPr txBox="1">
            <a:spLocks noChangeArrowheads="1"/>
          </p:cNvSpPr>
          <p:nvPr/>
        </p:nvSpPr>
        <p:spPr bwMode="auto">
          <a:xfrm>
            <a:off x="0" y="549275"/>
            <a:ext cx="475297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The circuit shown includes a cell with an e.m.f. of 1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60 V and internal resistance </a:t>
            </a:r>
            <a:r>
              <a:rPr lang="en-GB" i="1">
                <a:solidFill>
                  <a:schemeClr val="accent2"/>
                </a:solidFill>
              </a:rPr>
              <a:t>r</a:t>
            </a:r>
            <a:r>
              <a:rPr lang="en-GB">
                <a:solidFill>
                  <a:schemeClr val="accent2"/>
                </a:solidFill>
              </a:rPr>
              <a:t>. 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The following readings are taken from the meters;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     reading on the ammeter       = 0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04 A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     reading on the voltmeter V1 = 1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20 V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     reading on the voltmeter V2 = 0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30 V </a:t>
            </a:r>
          </a:p>
        </p:txBody>
      </p:sp>
      <p:sp>
        <p:nvSpPr>
          <p:cNvPr id="73733" name="Text Box 4"/>
          <p:cNvSpPr txBox="1">
            <a:spLocks noChangeArrowheads="1"/>
          </p:cNvSpPr>
          <p:nvPr/>
        </p:nvSpPr>
        <p:spPr bwMode="auto">
          <a:xfrm>
            <a:off x="323850" y="4149725"/>
            <a:ext cx="712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(a) Calculate the value of the lost volts in the circuit.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23850" y="4652963"/>
            <a:ext cx="6264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(b) Calculate the internal resistance, </a:t>
            </a:r>
            <a:r>
              <a:rPr lang="en-GB" i="1">
                <a:solidFill>
                  <a:schemeClr val="accent2"/>
                </a:solidFill>
              </a:rPr>
              <a:t>r</a:t>
            </a:r>
            <a:r>
              <a:rPr lang="en-GB">
                <a:solidFill>
                  <a:schemeClr val="accent2"/>
                </a:solidFill>
              </a:rPr>
              <a:t>, of the cell.</a:t>
            </a:r>
          </a:p>
        </p:txBody>
      </p:sp>
      <p:sp>
        <p:nvSpPr>
          <p:cNvPr id="73735" name="Text Box 4"/>
          <p:cNvSpPr txBox="1">
            <a:spLocks noChangeArrowheads="1"/>
          </p:cNvSpPr>
          <p:nvPr/>
        </p:nvSpPr>
        <p:spPr bwMode="auto">
          <a:xfrm>
            <a:off x="323850" y="5084763"/>
            <a:ext cx="82089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(c) The resistance of the variable resistor is altered so that the reading on the ammeter is 0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02 A. </a:t>
            </a:r>
          </a:p>
          <a:p>
            <a:r>
              <a:rPr lang="en-GB">
                <a:solidFill>
                  <a:schemeClr val="accent2"/>
                </a:solidFill>
              </a:rPr>
              <a:t>What is the resistance of the variable resistor now?</a:t>
            </a:r>
          </a:p>
        </p:txBody>
      </p:sp>
      <p:sp>
        <p:nvSpPr>
          <p:cNvPr id="73736" name="Text Box 4"/>
          <p:cNvSpPr txBox="1">
            <a:spLocks noChangeArrowheads="1"/>
          </p:cNvSpPr>
          <p:nvPr/>
        </p:nvSpPr>
        <p:spPr bwMode="auto">
          <a:xfrm>
            <a:off x="323850" y="6156325"/>
            <a:ext cx="7991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(d) The resistance, </a:t>
            </a:r>
            <a:r>
              <a:rPr lang="en-GB" i="1">
                <a:solidFill>
                  <a:schemeClr val="accent2"/>
                </a:solidFill>
              </a:rPr>
              <a:t>R</a:t>
            </a:r>
            <a:r>
              <a:rPr lang="en-GB">
                <a:solidFill>
                  <a:schemeClr val="accent2"/>
                </a:solidFill>
              </a:rPr>
              <a:t>, of the variable resistor is now decreased. What effect has this on the terminal potential difference, </a:t>
            </a:r>
            <a:r>
              <a:rPr lang="en-GB" i="1">
                <a:solidFill>
                  <a:schemeClr val="accent2"/>
                </a:solidFill>
              </a:rPr>
              <a:t>Vt.p.d.</a:t>
            </a:r>
            <a:r>
              <a:rPr lang="en-GB">
                <a:solidFill>
                  <a:schemeClr val="accent2"/>
                </a:solidFill>
              </a:rPr>
              <a:t> of the cell?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712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(a) Calculate the value of the lost volts in the circuit.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395288" y="3068638"/>
            <a:ext cx="6264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(b) Calculate the internal resistance, </a:t>
            </a:r>
            <a:r>
              <a:rPr lang="en-GB" i="1">
                <a:solidFill>
                  <a:schemeClr val="accent2"/>
                </a:solidFill>
              </a:rPr>
              <a:t>r</a:t>
            </a:r>
            <a:r>
              <a:rPr lang="en-GB">
                <a:solidFill>
                  <a:schemeClr val="accent2"/>
                </a:solidFill>
              </a:rPr>
              <a:t>, of the cell.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755650" y="1125538"/>
            <a:ext cx="705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tpd </a:t>
            </a:r>
            <a:r>
              <a:rPr lang="en-GB"/>
              <a:t>= V</a:t>
            </a:r>
            <a:r>
              <a:rPr lang="en-GB" baseline="-25000"/>
              <a:t>1</a:t>
            </a:r>
            <a:r>
              <a:rPr lang="en-GB"/>
              <a:t> + V</a:t>
            </a:r>
            <a:r>
              <a:rPr lang="en-GB" baseline="-25000"/>
              <a:t>2</a:t>
            </a:r>
            <a:r>
              <a:rPr lang="en-GB"/>
              <a:t>  =  1.20 + 0.30  =  1.50V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684213" y="1773238"/>
            <a:ext cx="6911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Lost volts  =  E – V</a:t>
            </a:r>
            <a:r>
              <a:rPr lang="en-GB" baseline="-25000"/>
              <a:t>tpd</a:t>
            </a:r>
            <a:r>
              <a:rPr lang="en-GB"/>
              <a:t>  =  1.60 – 1.50  =  0.10V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755650" y="3860800"/>
            <a:ext cx="568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Lost volts  =  Ir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00113" y="4519613"/>
            <a:ext cx="2592387" cy="854075"/>
            <a:chOff x="521" y="2750"/>
            <a:chExt cx="1633" cy="538"/>
          </a:xfrm>
        </p:grpSpPr>
        <p:sp>
          <p:nvSpPr>
            <p:cNvPr id="74765" name="Text Box 9"/>
            <p:cNvSpPr txBox="1">
              <a:spLocks noChangeArrowheads="1"/>
            </p:cNvSpPr>
            <p:nvPr/>
          </p:nvSpPr>
          <p:spPr bwMode="auto">
            <a:xfrm>
              <a:off x="521" y="2886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r =</a:t>
              </a:r>
            </a:p>
          </p:txBody>
        </p:sp>
        <p:sp>
          <p:nvSpPr>
            <p:cNvPr id="74766" name="Text Box 10"/>
            <p:cNvSpPr txBox="1">
              <a:spLocks noChangeArrowheads="1"/>
            </p:cNvSpPr>
            <p:nvPr/>
          </p:nvSpPr>
          <p:spPr bwMode="auto">
            <a:xfrm>
              <a:off x="930" y="2750"/>
              <a:ext cx="1224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Lost volts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       I</a:t>
              </a:r>
            </a:p>
          </p:txBody>
        </p:sp>
        <p:sp>
          <p:nvSpPr>
            <p:cNvPr id="74767" name="Line 11"/>
            <p:cNvSpPr>
              <a:spLocks noChangeShapeType="1"/>
            </p:cNvSpPr>
            <p:nvPr/>
          </p:nvSpPr>
          <p:spPr bwMode="auto">
            <a:xfrm>
              <a:off x="839" y="3022"/>
              <a:ext cx="9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276600" y="4437063"/>
            <a:ext cx="1747838" cy="854075"/>
            <a:chOff x="2064" y="2704"/>
            <a:chExt cx="1101" cy="538"/>
          </a:xfrm>
        </p:grpSpPr>
        <p:sp>
          <p:nvSpPr>
            <p:cNvPr id="74762" name="Text Box 13"/>
            <p:cNvSpPr txBox="1">
              <a:spLocks noChangeArrowheads="1"/>
            </p:cNvSpPr>
            <p:nvPr/>
          </p:nvSpPr>
          <p:spPr bwMode="auto">
            <a:xfrm>
              <a:off x="2064" y="2879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=</a:t>
              </a:r>
            </a:p>
          </p:txBody>
        </p:sp>
        <p:sp>
          <p:nvSpPr>
            <p:cNvPr id="74763" name="Text Box 14"/>
            <p:cNvSpPr txBox="1">
              <a:spLocks noChangeArrowheads="1"/>
            </p:cNvSpPr>
            <p:nvPr/>
          </p:nvSpPr>
          <p:spPr bwMode="auto">
            <a:xfrm>
              <a:off x="2349" y="2704"/>
              <a:ext cx="81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0.10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0.04</a:t>
              </a:r>
            </a:p>
          </p:txBody>
        </p:sp>
        <p:sp>
          <p:nvSpPr>
            <p:cNvPr id="74764" name="Line 15"/>
            <p:cNvSpPr>
              <a:spLocks noChangeShapeType="1"/>
            </p:cNvSpPr>
            <p:nvPr/>
          </p:nvSpPr>
          <p:spPr bwMode="auto">
            <a:xfrm>
              <a:off x="2349" y="2976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4787900" y="4725988"/>
            <a:ext cx="122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2.5 </a:t>
            </a:r>
            <a:r>
              <a:rPr lang="el-GR">
                <a:cs typeface="Arial" charset="0"/>
              </a:rPr>
              <a:t>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0" grpId="0"/>
      <p:bldP spid="82951" grpId="0"/>
      <p:bldP spid="82961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82089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(c) The resistance of the variable resistor is altered so that the reading on the ammeter is 0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02 A. </a:t>
            </a:r>
          </a:p>
          <a:p>
            <a:r>
              <a:rPr lang="en-GB">
                <a:solidFill>
                  <a:schemeClr val="accent2"/>
                </a:solidFill>
              </a:rPr>
              <a:t>What is the resistance of the variable resistor now?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55650" y="1628775"/>
            <a:ext cx="1439863" cy="854075"/>
            <a:chOff x="567" y="981"/>
            <a:chExt cx="907" cy="538"/>
          </a:xfrm>
        </p:grpSpPr>
        <p:sp>
          <p:nvSpPr>
            <p:cNvPr id="75803" name="Text Box 6"/>
            <p:cNvSpPr txBox="1">
              <a:spLocks noChangeArrowheads="1"/>
            </p:cNvSpPr>
            <p:nvPr/>
          </p:nvSpPr>
          <p:spPr bwMode="auto">
            <a:xfrm>
              <a:off x="567" y="1117"/>
              <a:ext cx="72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I =</a:t>
              </a:r>
            </a:p>
          </p:txBody>
        </p:sp>
        <p:sp>
          <p:nvSpPr>
            <p:cNvPr id="75804" name="Text Box 7"/>
            <p:cNvSpPr txBox="1">
              <a:spLocks noChangeArrowheads="1"/>
            </p:cNvSpPr>
            <p:nvPr/>
          </p:nvSpPr>
          <p:spPr bwMode="auto">
            <a:xfrm>
              <a:off x="884" y="981"/>
              <a:ext cx="590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  E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r + R</a:t>
              </a:r>
            </a:p>
          </p:txBody>
        </p:sp>
        <p:sp>
          <p:nvSpPr>
            <p:cNvPr id="75805" name="Line 8"/>
            <p:cNvSpPr>
              <a:spLocks noChangeShapeType="1"/>
            </p:cNvSpPr>
            <p:nvPr/>
          </p:nvSpPr>
          <p:spPr bwMode="auto">
            <a:xfrm>
              <a:off x="884" y="1253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68538" y="1628775"/>
            <a:ext cx="2663825" cy="854075"/>
            <a:chOff x="1429" y="1026"/>
            <a:chExt cx="1678" cy="538"/>
          </a:xfrm>
        </p:grpSpPr>
        <p:sp>
          <p:nvSpPr>
            <p:cNvPr id="75799" name="Text Box 10"/>
            <p:cNvSpPr txBox="1">
              <a:spLocks noChangeArrowheads="1"/>
            </p:cNvSpPr>
            <p:nvPr/>
          </p:nvSpPr>
          <p:spPr bwMode="auto">
            <a:xfrm>
              <a:off x="1429" y="1162"/>
              <a:ext cx="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ym typeface="Symbol" pitchFamily="18" charset="2"/>
                </a:rPr>
                <a:t></a:t>
              </a:r>
            </a:p>
          </p:txBody>
        </p:sp>
        <p:sp>
          <p:nvSpPr>
            <p:cNvPr id="75800" name="Text Box 12"/>
            <p:cNvSpPr txBox="1">
              <a:spLocks noChangeArrowheads="1"/>
            </p:cNvSpPr>
            <p:nvPr/>
          </p:nvSpPr>
          <p:spPr bwMode="auto">
            <a:xfrm>
              <a:off x="1791" y="1162"/>
              <a:ext cx="72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0.02 =</a:t>
              </a:r>
            </a:p>
          </p:txBody>
        </p:sp>
        <p:sp>
          <p:nvSpPr>
            <p:cNvPr id="75801" name="Text Box 13"/>
            <p:cNvSpPr txBox="1">
              <a:spLocks noChangeArrowheads="1"/>
            </p:cNvSpPr>
            <p:nvPr/>
          </p:nvSpPr>
          <p:spPr bwMode="auto">
            <a:xfrm>
              <a:off x="2381" y="1026"/>
              <a:ext cx="72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 1.60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2.5 + R</a:t>
              </a:r>
            </a:p>
          </p:txBody>
        </p:sp>
        <p:sp>
          <p:nvSpPr>
            <p:cNvPr id="75802" name="Line 14"/>
            <p:cNvSpPr>
              <a:spLocks noChangeShapeType="1"/>
            </p:cNvSpPr>
            <p:nvPr/>
          </p:nvSpPr>
          <p:spPr bwMode="auto">
            <a:xfrm>
              <a:off x="2381" y="1298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268538" y="2852738"/>
            <a:ext cx="3455987" cy="431800"/>
            <a:chOff x="3288" y="1162"/>
            <a:chExt cx="2177" cy="272"/>
          </a:xfrm>
        </p:grpSpPr>
        <p:sp>
          <p:nvSpPr>
            <p:cNvPr id="75797" name="Text Box 16"/>
            <p:cNvSpPr txBox="1">
              <a:spLocks noChangeArrowheads="1"/>
            </p:cNvSpPr>
            <p:nvPr/>
          </p:nvSpPr>
          <p:spPr bwMode="auto">
            <a:xfrm>
              <a:off x="3288" y="1162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ym typeface="Symbol" pitchFamily="18" charset="2"/>
                </a:rPr>
                <a:t></a:t>
              </a:r>
            </a:p>
          </p:txBody>
        </p:sp>
        <p:sp>
          <p:nvSpPr>
            <p:cNvPr id="75798" name="Text Box 17"/>
            <p:cNvSpPr txBox="1">
              <a:spLocks noChangeArrowheads="1"/>
            </p:cNvSpPr>
            <p:nvPr/>
          </p:nvSpPr>
          <p:spPr bwMode="auto">
            <a:xfrm>
              <a:off x="3651" y="1184"/>
              <a:ext cx="18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0.02 (2.5 + R)  =  1.60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2268538" y="3716338"/>
            <a:ext cx="4248150" cy="431800"/>
            <a:chOff x="476" y="1661"/>
            <a:chExt cx="2676" cy="272"/>
          </a:xfrm>
        </p:grpSpPr>
        <p:sp>
          <p:nvSpPr>
            <p:cNvPr id="75795" name="Text Box 20"/>
            <p:cNvSpPr txBox="1">
              <a:spLocks noChangeArrowheads="1"/>
            </p:cNvSpPr>
            <p:nvPr/>
          </p:nvSpPr>
          <p:spPr bwMode="auto">
            <a:xfrm>
              <a:off x="476" y="1661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ym typeface="Symbol" pitchFamily="18" charset="2"/>
                </a:rPr>
                <a:t></a:t>
              </a:r>
            </a:p>
          </p:txBody>
        </p:sp>
        <p:sp>
          <p:nvSpPr>
            <p:cNvPr id="75796" name="Text Box 21"/>
            <p:cNvSpPr txBox="1">
              <a:spLocks noChangeArrowheads="1"/>
            </p:cNvSpPr>
            <p:nvPr/>
          </p:nvSpPr>
          <p:spPr bwMode="auto">
            <a:xfrm>
              <a:off x="839" y="1683"/>
              <a:ext cx="231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(0.02 x 2.5) + 0.02 R  =  1.60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2268538" y="4437063"/>
            <a:ext cx="4248150" cy="431800"/>
            <a:chOff x="1429" y="2795"/>
            <a:chExt cx="2676" cy="272"/>
          </a:xfrm>
        </p:grpSpPr>
        <p:sp>
          <p:nvSpPr>
            <p:cNvPr id="75793" name="Text Box 24"/>
            <p:cNvSpPr txBox="1">
              <a:spLocks noChangeArrowheads="1"/>
            </p:cNvSpPr>
            <p:nvPr/>
          </p:nvSpPr>
          <p:spPr bwMode="auto">
            <a:xfrm>
              <a:off x="1429" y="2795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ym typeface="Symbol" pitchFamily="18" charset="2"/>
                </a:rPr>
                <a:t></a:t>
              </a:r>
            </a:p>
          </p:txBody>
        </p:sp>
        <p:sp>
          <p:nvSpPr>
            <p:cNvPr id="75794" name="Text Box 25"/>
            <p:cNvSpPr txBox="1">
              <a:spLocks noChangeArrowheads="1"/>
            </p:cNvSpPr>
            <p:nvPr/>
          </p:nvSpPr>
          <p:spPr bwMode="auto">
            <a:xfrm>
              <a:off x="1792" y="2817"/>
              <a:ext cx="231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0.02 R  =  1.60 – 0.05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2268538" y="4941888"/>
            <a:ext cx="2159000" cy="854075"/>
            <a:chOff x="1429" y="3113"/>
            <a:chExt cx="1360" cy="538"/>
          </a:xfrm>
        </p:grpSpPr>
        <p:sp>
          <p:nvSpPr>
            <p:cNvPr id="75789" name="Text Box 26"/>
            <p:cNvSpPr txBox="1">
              <a:spLocks noChangeArrowheads="1"/>
            </p:cNvSpPr>
            <p:nvPr/>
          </p:nvSpPr>
          <p:spPr bwMode="auto">
            <a:xfrm>
              <a:off x="1429" y="3271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ym typeface="Symbol" pitchFamily="18" charset="2"/>
                </a:rPr>
                <a:t></a:t>
              </a:r>
            </a:p>
          </p:txBody>
        </p:sp>
        <p:sp>
          <p:nvSpPr>
            <p:cNvPr id="75790" name="Text Box 27"/>
            <p:cNvSpPr txBox="1">
              <a:spLocks noChangeArrowheads="1"/>
            </p:cNvSpPr>
            <p:nvPr/>
          </p:nvSpPr>
          <p:spPr bwMode="auto">
            <a:xfrm>
              <a:off x="1791" y="3294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R  =</a:t>
              </a:r>
            </a:p>
          </p:txBody>
        </p:sp>
        <p:sp>
          <p:nvSpPr>
            <p:cNvPr id="75791" name="Text Box 29"/>
            <p:cNvSpPr txBox="1">
              <a:spLocks noChangeArrowheads="1"/>
            </p:cNvSpPr>
            <p:nvPr/>
          </p:nvSpPr>
          <p:spPr bwMode="auto">
            <a:xfrm>
              <a:off x="2200" y="3113"/>
              <a:ext cx="589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1.55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0.02</a:t>
              </a:r>
            </a:p>
          </p:txBody>
        </p:sp>
        <p:sp>
          <p:nvSpPr>
            <p:cNvPr id="75792" name="Line 30"/>
            <p:cNvSpPr>
              <a:spLocks noChangeShapeType="1"/>
            </p:cNvSpPr>
            <p:nvPr/>
          </p:nvSpPr>
          <p:spPr bwMode="auto">
            <a:xfrm>
              <a:off x="2200" y="3385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4000" name="Text Box 32"/>
          <p:cNvSpPr txBox="1">
            <a:spLocks noChangeArrowheads="1"/>
          </p:cNvSpPr>
          <p:nvPr/>
        </p:nvSpPr>
        <p:spPr bwMode="auto">
          <a:xfrm>
            <a:off x="4427538" y="5229225"/>
            <a:ext cx="1439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 77.5</a:t>
            </a:r>
          </a:p>
        </p:txBody>
      </p: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2268538" y="5911850"/>
            <a:ext cx="5111750" cy="434975"/>
            <a:chOff x="1429" y="3724"/>
            <a:chExt cx="3220" cy="274"/>
          </a:xfrm>
        </p:grpSpPr>
        <p:sp>
          <p:nvSpPr>
            <p:cNvPr id="75787" name="Text Box 33"/>
            <p:cNvSpPr txBox="1">
              <a:spLocks noChangeArrowheads="1"/>
            </p:cNvSpPr>
            <p:nvPr/>
          </p:nvSpPr>
          <p:spPr bwMode="auto">
            <a:xfrm>
              <a:off x="1429" y="3724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ym typeface="Symbol" pitchFamily="18" charset="2"/>
                </a:rPr>
                <a:t></a:t>
              </a:r>
            </a:p>
          </p:txBody>
        </p:sp>
        <p:sp>
          <p:nvSpPr>
            <p:cNvPr id="75788" name="Text Box 34"/>
            <p:cNvSpPr txBox="1">
              <a:spLocks noChangeArrowheads="1"/>
            </p:cNvSpPr>
            <p:nvPr/>
          </p:nvSpPr>
          <p:spPr bwMode="auto">
            <a:xfrm>
              <a:off x="1746" y="3748"/>
              <a:ext cx="29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Variable  R  = 77.5 – 30  =  47.5</a:t>
              </a:r>
              <a:r>
                <a:rPr lang="el-GR">
                  <a:cs typeface="Arial" charset="0"/>
                </a:rPr>
                <a:t>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00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4"/>
          <p:cNvSpPr txBox="1">
            <a:spLocks noChangeArrowheads="1"/>
          </p:cNvSpPr>
          <p:nvPr/>
        </p:nvSpPr>
        <p:spPr bwMode="auto">
          <a:xfrm>
            <a:off x="539750" y="549275"/>
            <a:ext cx="7991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(d) The resistance, </a:t>
            </a:r>
            <a:r>
              <a:rPr lang="en-GB" i="1">
                <a:solidFill>
                  <a:schemeClr val="accent2"/>
                </a:solidFill>
              </a:rPr>
              <a:t>R</a:t>
            </a:r>
            <a:r>
              <a:rPr lang="en-GB">
                <a:solidFill>
                  <a:schemeClr val="accent2"/>
                </a:solidFill>
              </a:rPr>
              <a:t>, of the variable resistor is now decreased. What effect has this on the terminal potential difference, </a:t>
            </a:r>
            <a:r>
              <a:rPr lang="en-GB" i="1">
                <a:solidFill>
                  <a:schemeClr val="accent2"/>
                </a:solidFill>
              </a:rPr>
              <a:t>Vt.p.d.</a:t>
            </a:r>
            <a:r>
              <a:rPr lang="en-GB">
                <a:solidFill>
                  <a:schemeClr val="accent2"/>
                </a:solidFill>
              </a:rPr>
              <a:t> of the cell?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1331913" y="1773238"/>
            <a:ext cx="1871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tpd</a:t>
            </a:r>
            <a:r>
              <a:rPr lang="en-GB"/>
              <a:t>  =  E - Ir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1258888" y="2492375"/>
            <a:ext cx="439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ym typeface="Symbol" pitchFamily="18" charset="2"/>
              </a:rPr>
              <a:t></a:t>
            </a:r>
            <a:r>
              <a:rPr lang="en-GB"/>
              <a:t>   If R decreases then I increases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1258888" y="3248025"/>
            <a:ext cx="4608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ym typeface="Symbol" pitchFamily="18" charset="2"/>
              </a:rPr>
              <a:t>   Ir increases ( E = constant)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1258888" y="4005263"/>
            <a:ext cx="5329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ym typeface="Symbol" pitchFamily="18" charset="2"/>
              </a:rPr>
              <a:t>   V</a:t>
            </a:r>
            <a:r>
              <a:rPr lang="en-GB" baseline="-25000">
                <a:sym typeface="Symbol" pitchFamily="18" charset="2"/>
              </a:rPr>
              <a:t>tpd </a:t>
            </a:r>
            <a:r>
              <a:rPr lang="en-GB">
                <a:sym typeface="Symbol" pitchFamily="18" charset="2"/>
              </a:rPr>
              <a:t> decreases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/>
      <p:bldP spid="86022" grpId="0"/>
      <p:bldP spid="86023" grpId="0"/>
      <p:bldP spid="86024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4"/>
          <p:cNvSpPr txBox="1">
            <a:spLocks noChangeArrowheads="1"/>
          </p:cNvSpPr>
          <p:nvPr/>
        </p:nvSpPr>
        <p:spPr bwMode="auto">
          <a:xfrm>
            <a:off x="539750" y="439738"/>
            <a:ext cx="540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i="1">
                <a:solidFill>
                  <a:schemeClr val="accent2"/>
                </a:solidFill>
              </a:rPr>
              <a:t>Example 4</a:t>
            </a:r>
            <a:r>
              <a:rPr lang="en-GB"/>
              <a:t>      Page 26</a:t>
            </a:r>
          </a:p>
        </p:txBody>
      </p:sp>
      <p:sp>
        <p:nvSpPr>
          <p:cNvPr id="77827" name="Text Box 5"/>
          <p:cNvSpPr txBox="1">
            <a:spLocks noChangeArrowheads="1"/>
          </p:cNvSpPr>
          <p:nvPr/>
        </p:nvSpPr>
        <p:spPr bwMode="auto">
          <a:xfrm>
            <a:off x="539750" y="4959350"/>
            <a:ext cx="7777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A second 4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0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 resistor is connected in parallel with the first.  </a:t>
            </a:r>
          </a:p>
          <a:p>
            <a:r>
              <a:rPr lang="en-GB">
                <a:solidFill>
                  <a:schemeClr val="accent2"/>
                </a:solidFill>
              </a:rPr>
              <a:t>What is the new current and the new t.p.d.?</a:t>
            </a:r>
            <a:r>
              <a:rPr lang="en-GB"/>
              <a:t> </a:t>
            </a:r>
          </a:p>
        </p:txBody>
      </p:sp>
      <p:grpSp>
        <p:nvGrpSpPr>
          <p:cNvPr id="77828" name="Group 23"/>
          <p:cNvGrpSpPr>
            <a:grpSpLocks/>
          </p:cNvGrpSpPr>
          <p:nvPr/>
        </p:nvGrpSpPr>
        <p:grpSpPr bwMode="auto">
          <a:xfrm>
            <a:off x="1835150" y="1701800"/>
            <a:ext cx="5976938" cy="2303463"/>
            <a:chOff x="1292" y="890"/>
            <a:chExt cx="3765" cy="1451"/>
          </a:xfrm>
        </p:grpSpPr>
        <p:sp>
          <p:nvSpPr>
            <p:cNvPr id="77829" name="Rectangle 6"/>
            <p:cNvSpPr>
              <a:spLocks noChangeArrowheads="1"/>
            </p:cNvSpPr>
            <p:nvPr/>
          </p:nvSpPr>
          <p:spPr bwMode="auto">
            <a:xfrm>
              <a:off x="2562" y="2205"/>
              <a:ext cx="454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830" name="Rectangle 7"/>
            <p:cNvSpPr>
              <a:spLocks noChangeArrowheads="1"/>
            </p:cNvSpPr>
            <p:nvPr/>
          </p:nvSpPr>
          <p:spPr bwMode="auto">
            <a:xfrm>
              <a:off x="3016" y="1208"/>
              <a:ext cx="454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831" name="Line 8"/>
            <p:cNvSpPr>
              <a:spLocks noChangeShapeType="1"/>
            </p:cNvSpPr>
            <p:nvPr/>
          </p:nvSpPr>
          <p:spPr bwMode="auto">
            <a:xfrm>
              <a:off x="2562" y="116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832" name="Line 10"/>
            <p:cNvSpPr>
              <a:spLocks noChangeShapeType="1"/>
            </p:cNvSpPr>
            <p:nvPr/>
          </p:nvSpPr>
          <p:spPr bwMode="auto">
            <a:xfrm>
              <a:off x="2653" y="1207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833" name="Line 11"/>
            <p:cNvSpPr>
              <a:spLocks noChangeShapeType="1"/>
            </p:cNvSpPr>
            <p:nvPr/>
          </p:nvSpPr>
          <p:spPr bwMode="auto">
            <a:xfrm>
              <a:off x="2653" y="1298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834" name="Line 12"/>
            <p:cNvSpPr>
              <a:spLocks noChangeShapeType="1"/>
            </p:cNvSpPr>
            <p:nvPr/>
          </p:nvSpPr>
          <p:spPr bwMode="auto">
            <a:xfrm>
              <a:off x="3470" y="1298"/>
              <a:ext cx="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835" name="Line 13"/>
            <p:cNvSpPr>
              <a:spLocks noChangeShapeType="1"/>
            </p:cNvSpPr>
            <p:nvPr/>
          </p:nvSpPr>
          <p:spPr bwMode="auto">
            <a:xfrm flipH="1">
              <a:off x="1292" y="1298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836" name="Line 14"/>
            <p:cNvSpPr>
              <a:spLocks noChangeShapeType="1"/>
            </p:cNvSpPr>
            <p:nvPr/>
          </p:nvSpPr>
          <p:spPr bwMode="auto">
            <a:xfrm>
              <a:off x="1292" y="1298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837" name="Line 15"/>
            <p:cNvSpPr>
              <a:spLocks noChangeShapeType="1"/>
            </p:cNvSpPr>
            <p:nvPr/>
          </p:nvSpPr>
          <p:spPr bwMode="auto">
            <a:xfrm>
              <a:off x="1292" y="2251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838" name="Line 16"/>
            <p:cNvSpPr>
              <a:spLocks noChangeShapeType="1"/>
            </p:cNvSpPr>
            <p:nvPr/>
          </p:nvSpPr>
          <p:spPr bwMode="auto">
            <a:xfrm>
              <a:off x="4195" y="1298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839" name="Line 17"/>
            <p:cNvSpPr>
              <a:spLocks noChangeShapeType="1"/>
            </p:cNvSpPr>
            <p:nvPr/>
          </p:nvSpPr>
          <p:spPr bwMode="auto">
            <a:xfrm>
              <a:off x="4195" y="1706"/>
              <a:ext cx="0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840" name="Line 18"/>
            <p:cNvSpPr>
              <a:spLocks noChangeShapeType="1"/>
            </p:cNvSpPr>
            <p:nvPr/>
          </p:nvSpPr>
          <p:spPr bwMode="auto">
            <a:xfrm>
              <a:off x="3016" y="2251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841" name="Rectangle 19"/>
            <p:cNvSpPr>
              <a:spLocks noChangeArrowheads="1"/>
            </p:cNvSpPr>
            <p:nvPr/>
          </p:nvSpPr>
          <p:spPr bwMode="auto">
            <a:xfrm>
              <a:off x="2109" y="890"/>
              <a:ext cx="1724" cy="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842" name="Text Box 20"/>
            <p:cNvSpPr txBox="1">
              <a:spLocks noChangeArrowheads="1"/>
            </p:cNvSpPr>
            <p:nvPr/>
          </p:nvSpPr>
          <p:spPr bwMode="auto">
            <a:xfrm>
              <a:off x="2562" y="1979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4.0 </a:t>
              </a:r>
              <a:r>
                <a:rPr lang="el-GR" sz="1800">
                  <a:cs typeface="Arial" charset="0"/>
                </a:rPr>
                <a:t>Ω</a:t>
              </a:r>
            </a:p>
          </p:txBody>
        </p:sp>
        <p:sp>
          <p:nvSpPr>
            <p:cNvPr id="77843" name="Text Box 21"/>
            <p:cNvSpPr txBox="1">
              <a:spLocks noChangeArrowheads="1"/>
            </p:cNvSpPr>
            <p:nvPr/>
          </p:nvSpPr>
          <p:spPr bwMode="auto">
            <a:xfrm>
              <a:off x="2291" y="976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E = 1.5 V</a:t>
              </a:r>
            </a:p>
          </p:txBody>
        </p:sp>
        <p:sp>
          <p:nvSpPr>
            <p:cNvPr id="77844" name="Text Box 22"/>
            <p:cNvSpPr txBox="1">
              <a:spLocks noChangeArrowheads="1"/>
            </p:cNvSpPr>
            <p:nvPr/>
          </p:nvSpPr>
          <p:spPr bwMode="auto">
            <a:xfrm>
              <a:off x="4241" y="1616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I = 0.30 A</a:t>
              </a:r>
            </a:p>
          </p:txBody>
        </p:sp>
      </p:grp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4"/>
          <p:cNvSpPr txBox="1">
            <a:spLocks noChangeArrowheads="1"/>
          </p:cNvSpPr>
          <p:nvPr/>
        </p:nvSpPr>
        <p:spPr bwMode="auto">
          <a:xfrm>
            <a:off x="1116013" y="728663"/>
            <a:ext cx="2160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Need r first :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476375" y="1341438"/>
            <a:ext cx="1533525" cy="854075"/>
            <a:chOff x="2322" y="346"/>
            <a:chExt cx="966" cy="538"/>
          </a:xfrm>
        </p:grpSpPr>
        <p:sp>
          <p:nvSpPr>
            <p:cNvPr id="78887" name="Text Box 5"/>
            <p:cNvSpPr txBox="1">
              <a:spLocks noChangeArrowheads="1"/>
            </p:cNvSpPr>
            <p:nvPr/>
          </p:nvSpPr>
          <p:spPr bwMode="auto">
            <a:xfrm>
              <a:off x="2322" y="482"/>
              <a:ext cx="4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I  = </a:t>
              </a:r>
            </a:p>
          </p:txBody>
        </p:sp>
        <p:sp>
          <p:nvSpPr>
            <p:cNvPr id="78888" name="Text Box 6"/>
            <p:cNvSpPr txBox="1">
              <a:spLocks noChangeArrowheads="1"/>
            </p:cNvSpPr>
            <p:nvPr/>
          </p:nvSpPr>
          <p:spPr bwMode="auto">
            <a:xfrm>
              <a:off x="2699" y="346"/>
              <a:ext cx="589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  E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r + R</a:t>
              </a:r>
            </a:p>
          </p:txBody>
        </p:sp>
        <p:sp>
          <p:nvSpPr>
            <p:cNvPr id="78889" name="Line 7"/>
            <p:cNvSpPr>
              <a:spLocks noChangeShapeType="1"/>
            </p:cNvSpPr>
            <p:nvPr/>
          </p:nvSpPr>
          <p:spPr bwMode="auto">
            <a:xfrm>
              <a:off x="2699" y="618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84213" y="2287588"/>
            <a:ext cx="2303462" cy="854075"/>
            <a:chOff x="1565" y="942"/>
            <a:chExt cx="1451" cy="538"/>
          </a:xfrm>
        </p:grpSpPr>
        <p:sp>
          <p:nvSpPr>
            <p:cNvPr id="78883" name="Text Box 9"/>
            <p:cNvSpPr txBox="1">
              <a:spLocks noChangeArrowheads="1"/>
            </p:cNvSpPr>
            <p:nvPr/>
          </p:nvSpPr>
          <p:spPr bwMode="auto">
            <a:xfrm>
              <a:off x="1565" y="1162"/>
              <a:ext cx="6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/>
            </a:p>
          </p:txBody>
        </p:sp>
        <p:sp>
          <p:nvSpPr>
            <p:cNvPr id="78884" name="Text Box 13"/>
            <p:cNvSpPr txBox="1">
              <a:spLocks noChangeArrowheads="1"/>
            </p:cNvSpPr>
            <p:nvPr/>
          </p:nvSpPr>
          <p:spPr bwMode="auto">
            <a:xfrm>
              <a:off x="1837" y="1078"/>
              <a:ext cx="6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0.3 = </a:t>
              </a:r>
            </a:p>
          </p:txBody>
        </p:sp>
        <p:sp>
          <p:nvSpPr>
            <p:cNvPr id="78885" name="Text Box 14"/>
            <p:cNvSpPr txBox="1">
              <a:spLocks noChangeArrowheads="1"/>
            </p:cNvSpPr>
            <p:nvPr/>
          </p:nvSpPr>
          <p:spPr bwMode="auto">
            <a:xfrm>
              <a:off x="2427" y="942"/>
              <a:ext cx="589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1.5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r + 4</a:t>
              </a:r>
            </a:p>
          </p:txBody>
        </p:sp>
        <p:sp>
          <p:nvSpPr>
            <p:cNvPr id="78886" name="Line 15"/>
            <p:cNvSpPr>
              <a:spLocks noChangeShapeType="1"/>
            </p:cNvSpPr>
            <p:nvPr/>
          </p:nvSpPr>
          <p:spPr bwMode="auto">
            <a:xfrm>
              <a:off x="2427" y="1214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755650" y="3357563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0.3 (r + 4)  =  1.5</a:t>
            </a:r>
          </a:p>
        </p:txBody>
      </p: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755650" y="3895725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0.3r + 1.2  =  1.5</a:t>
            </a:r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755650" y="4365625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0.3r  =  1.5 – 1.2  =  0.3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755650" y="4941888"/>
            <a:ext cx="1079500" cy="854075"/>
            <a:chOff x="1610" y="2614"/>
            <a:chExt cx="680" cy="538"/>
          </a:xfrm>
        </p:grpSpPr>
        <p:sp>
          <p:nvSpPr>
            <p:cNvPr id="78879" name="Text Box 20"/>
            <p:cNvSpPr txBox="1">
              <a:spLocks noChangeArrowheads="1"/>
            </p:cNvSpPr>
            <p:nvPr/>
          </p:nvSpPr>
          <p:spPr bwMode="auto">
            <a:xfrm>
              <a:off x="1610" y="2750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r = </a:t>
              </a:r>
            </a:p>
          </p:txBody>
        </p:sp>
        <p:grpSp>
          <p:nvGrpSpPr>
            <p:cNvPr id="78880" name="Group 23"/>
            <p:cNvGrpSpPr>
              <a:grpSpLocks/>
            </p:cNvGrpSpPr>
            <p:nvPr/>
          </p:nvGrpSpPr>
          <p:grpSpPr bwMode="auto">
            <a:xfrm>
              <a:off x="1927" y="2614"/>
              <a:ext cx="363" cy="538"/>
              <a:chOff x="1927" y="2704"/>
              <a:chExt cx="363" cy="538"/>
            </a:xfrm>
          </p:grpSpPr>
          <p:sp>
            <p:nvSpPr>
              <p:cNvPr id="78881" name="Text Box 21"/>
              <p:cNvSpPr txBox="1">
                <a:spLocks noChangeArrowheads="1"/>
              </p:cNvSpPr>
              <p:nvPr/>
            </p:nvSpPr>
            <p:spPr bwMode="auto">
              <a:xfrm>
                <a:off x="1927" y="2704"/>
                <a:ext cx="36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0.3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0.3</a:t>
                </a:r>
              </a:p>
            </p:txBody>
          </p:sp>
          <p:sp>
            <p:nvSpPr>
              <p:cNvPr id="78882" name="Line 22"/>
              <p:cNvSpPr>
                <a:spLocks noChangeShapeType="1"/>
              </p:cNvSpPr>
              <p:nvPr/>
            </p:nvSpPr>
            <p:spPr bwMode="auto">
              <a:xfrm>
                <a:off x="1973" y="2976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87065" name="Text Box 25"/>
          <p:cNvSpPr txBox="1">
            <a:spLocks noChangeArrowheads="1"/>
          </p:cNvSpPr>
          <p:nvPr/>
        </p:nvSpPr>
        <p:spPr bwMode="auto">
          <a:xfrm>
            <a:off x="1908175" y="5157788"/>
            <a:ext cx="208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1</a:t>
            </a:r>
            <a:r>
              <a:rPr lang="el-GR">
                <a:cs typeface="Arial" charset="0"/>
              </a:rPr>
              <a:t>Ω</a:t>
            </a: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4694238" y="692150"/>
            <a:ext cx="2470150" cy="854075"/>
            <a:chOff x="2789" y="533"/>
            <a:chExt cx="1556" cy="538"/>
          </a:xfrm>
        </p:grpSpPr>
        <p:sp>
          <p:nvSpPr>
            <p:cNvPr id="78874" name="Text Box 26"/>
            <p:cNvSpPr txBox="1">
              <a:spLocks noChangeArrowheads="1"/>
            </p:cNvSpPr>
            <p:nvPr/>
          </p:nvSpPr>
          <p:spPr bwMode="auto">
            <a:xfrm>
              <a:off x="2789" y="663"/>
              <a:ext cx="12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New </a:t>
              </a:r>
            </a:p>
          </p:txBody>
        </p:sp>
        <p:grpSp>
          <p:nvGrpSpPr>
            <p:cNvPr id="78875" name="Group 27"/>
            <p:cNvGrpSpPr>
              <a:grpSpLocks/>
            </p:cNvGrpSpPr>
            <p:nvPr/>
          </p:nvGrpSpPr>
          <p:grpSpPr bwMode="auto">
            <a:xfrm>
              <a:off x="3379" y="533"/>
              <a:ext cx="966" cy="538"/>
              <a:chOff x="2322" y="346"/>
              <a:chExt cx="966" cy="538"/>
            </a:xfrm>
          </p:grpSpPr>
          <p:sp>
            <p:nvSpPr>
              <p:cNvPr id="78876" name="Text Box 28"/>
              <p:cNvSpPr txBox="1">
                <a:spLocks noChangeArrowheads="1"/>
              </p:cNvSpPr>
              <p:nvPr/>
            </p:nvSpPr>
            <p:spPr bwMode="auto">
              <a:xfrm>
                <a:off x="2322" y="482"/>
                <a:ext cx="42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I  = </a:t>
                </a:r>
              </a:p>
            </p:txBody>
          </p:sp>
          <p:sp>
            <p:nvSpPr>
              <p:cNvPr id="78877" name="Text Box 29"/>
              <p:cNvSpPr txBox="1">
                <a:spLocks noChangeArrowheads="1"/>
              </p:cNvSpPr>
              <p:nvPr/>
            </p:nvSpPr>
            <p:spPr bwMode="auto">
              <a:xfrm>
                <a:off x="2699" y="346"/>
                <a:ext cx="589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   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r + R</a:t>
                </a:r>
              </a:p>
            </p:txBody>
          </p:sp>
          <p:sp>
            <p:nvSpPr>
              <p:cNvPr id="78878" name="Line 30"/>
              <p:cNvSpPr>
                <a:spLocks noChangeShapeType="1"/>
              </p:cNvSpPr>
              <p:nvPr/>
            </p:nvSpPr>
            <p:spPr bwMode="auto">
              <a:xfrm>
                <a:off x="2699" y="618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4860925" y="1628775"/>
            <a:ext cx="2303463" cy="854075"/>
            <a:chOff x="1565" y="942"/>
            <a:chExt cx="1451" cy="538"/>
          </a:xfrm>
        </p:grpSpPr>
        <p:sp>
          <p:nvSpPr>
            <p:cNvPr id="78870" name="Text Box 33"/>
            <p:cNvSpPr txBox="1">
              <a:spLocks noChangeArrowheads="1"/>
            </p:cNvSpPr>
            <p:nvPr/>
          </p:nvSpPr>
          <p:spPr bwMode="auto">
            <a:xfrm>
              <a:off x="1565" y="1162"/>
              <a:ext cx="6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/>
            </a:p>
          </p:txBody>
        </p:sp>
        <p:sp>
          <p:nvSpPr>
            <p:cNvPr id="78871" name="Text Box 34"/>
            <p:cNvSpPr txBox="1">
              <a:spLocks noChangeArrowheads="1"/>
            </p:cNvSpPr>
            <p:nvPr/>
          </p:nvSpPr>
          <p:spPr bwMode="auto">
            <a:xfrm>
              <a:off x="1837" y="1078"/>
              <a:ext cx="6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   I  = </a:t>
              </a:r>
            </a:p>
          </p:txBody>
        </p:sp>
        <p:sp>
          <p:nvSpPr>
            <p:cNvPr id="78872" name="Text Box 35"/>
            <p:cNvSpPr txBox="1">
              <a:spLocks noChangeArrowheads="1"/>
            </p:cNvSpPr>
            <p:nvPr/>
          </p:nvSpPr>
          <p:spPr bwMode="auto">
            <a:xfrm>
              <a:off x="2427" y="942"/>
              <a:ext cx="589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1.5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1 + R</a:t>
              </a:r>
              <a:r>
                <a:rPr lang="en-GB" baseline="-25000"/>
                <a:t>P</a:t>
              </a:r>
              <a:endParaRPr lang="en-GB"/>
            </a:p>
          </p:txBody>
        </p:sp>
        <p:sp>
          <p:nvSpPr>
            <p:cNvPr id="78873" name="Line 36"/>
            <p:cNvSpPr>
              <a:spLocks noChangeShapeType="1"/>
            </p:cNvSpPr>
            <p:nvPr/>
          </p:nvSpPr>
          <p:spPr bwMode="auto">
            <a:xfrm>
              <a:off x="2427" y="1214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7077" name="Text Box 37"/>
          <p:cNvSpPr txBox="1">
            <a:spLocks noChangeArrowheads="1"/>
          </p:cNvSpPr>
          <p:nvPr/>
        </p:nvSpPr>
        <p:spPr bwMode="auto">
          <a:xfrm>
            <a:off x="7524750" y="1782763"/>
            <a:ext cx="122396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R</a:t>
            </a:r>
            <a:r>
              <a:rPr lang="en-GB" baseline="-25000">
                <a:solidFill>
                  <a:schemeClr val="accent2"/>
                </a:solidFill>
              </a:rPr>
              <a:t>P</a:t>
            </a:r>
            <a:r>
              <a:rPr lang="en-GB">
                <a:solidFill>
                  <a:schemeClr val="accent2"/>
                </a:solidFill>
              </a:rPr>
              <a:t> = 4/2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    = 2</a:t>
            </a:r>
            <a:r>
              <a:rPr lang="el-GR">
                <a:solidFill>
                  <a:schemeClr val="accent2"/>
                </a:solidFill>
                <a:cs typeface="Arial" charset="0"/>
              </a:rPr>
              <a:t>Ω</a:t>
            </a:r>
            <a:r>
              <a:rPr lang="en-GB">
                <a:solidFill>
                  <a:schemeClr val="accent2"/>
                </a:solidFill>
              </a:rPr>
              <a:t> </a:t>
            </a:r>
          </a:p>
        </p:txBody>
      </p: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4859338" y="2503488"/>
            <a:ext cx="2303462" cy="854075"/>
            <a:chOff x="1565" y="942"/>
            <a:chExt cx="1451" cy="538"/>
          </a:xfrm>
        </p:grpSpPr>
        <p:sp>
          <p:nvSpPr>
            <p:cNvPr id="78866" name="Text Box 39"/>
            <p:cNvSpPr txBox="1">
              <a:spLocks noChangeArrowheads="1"/>
            </p:cNvSpPr>
            <p:nvPr/>
          </p:nvSpPr>
          <p:spPr bwMode="auto">
            <a:xfrm>
              <a:off x="1565" y="1162"/>
              <a:ext cx="6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/>
            </a:p>
          </p:txBody>
        </p:sp>
        <p:sp>
          <p:nvSpPr>
            <p:cNvPr id="78867" name="Text Box 40"/>
            <p:cNvSpPr txBox="1">
              <a:spLocks noChangeArrowheads="1"/>
            </p:cNvSpPr>
            <p:nvPr/>
          </p:nvSpPr>
          <p:spPr bwMode="auto">
            <a:xfrm>
              <a:off x="1837" y="1078"/>
              <a:ext cx="6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   I  = </a:t>
              </a:r>
            </a:p>
          </p:txBody>
        </p:sp>
        <p:sp>
          <p:nvSpPr>
            <p:cNvPr id="78868" name="Text Box 41"/>
            <p:cNvSpPr txBox="1">
              <a:spLocks noChangeArrowheads="1"/>
            </p:cNvSpPr>
            <p:nvPr/>
          </p:nvSpPr>
          <p:spPr bwMode="auto">
            <a:xfrm>
              <a:off x="2427" y="942"/>
              <a:ext cx="589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1.5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1 + 2</a:t>
              </a:r>
            </a:p>
          </p:txBody>
        </p:sp>
        <p:sp>
          <p:nvSpPr>
            <p:cNvPr id="78869" name="Line 42"/>
            <p:cNvSpPr>
              <a:spLocks noChangeShapeType="1"/>
            </p:cNvSpPr>
            <p:nvPr/>
          </p:nvSpPr>
          <p:spPr bwMode="auto">
            <a:xfrm>
              <a:off x="2427" y="1214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7083" name="Text Box 43"/>
          <p:cNvSpPr txBox="1">
            <a:spLocks noChangeArrowheads="1"/>
          </p:cNvSpPr>
          <p:nvPr/>
        </p:nvSpPr>
        <p:spPr bwMode="auto">
          <a:xfrm>
            <a:off x="5794375" y="3463925"/>
            <a:ext cx="1225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0.5A</a:t>
            </a:r>
          </a:p>
        </p:txBody>
      </p:sp>
      <p:sp>
        <p:nvSpPr>
          <p:cNvPr id="87084" name="Text Box 44"/>
          <p:cNvSpPr txBox="1">
            <a:spLocks noChangeArrowheads="1"/>
          </p:cNvSpPr>
          <p:nvPr/>
        </p:nvSpPr>
        <p:spPr bwMode="auto">
          <a:xfrm>
            <a:off x="4643438" y="4365625"/>
            <a:ext cx="3743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New   V</a:t>
            </a:r>
            <a:r>
              <a:rPr lang="en-GB" baseline="-25000"/>
              <a:t>tpd</a:t>
            </a:r>
            <a:r>
              <a:rPr lang="en-GB"/>
              <a:t> = I R</a:t>
            </a:r>
          </a:p>
        </p:txBody>
      </p:sp>
      <p:sp>
        <p:nvSpPr>
          <p:cNvPr id="87085" name="Text Box 45"/>
          <p:cNvSpPr txBox="1">
            <a:spLocks noChangeArrowheads="1"/>
          </p:cNvSpPr>
          <p:nvPr/>
        </p:nvSpPr>
        <p:spPr bwMode="auto">
          <a:xfrm>
            <a:off x="5794375" y="4870450"/>
            <a:ext cx="216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0.5 x 2</a:t>
            </a:r>
          </a:p>
        </p:txBody>
      </p:sp>
      <p:sp>
        <p:nvSpPr>
          <p:cNvPr id="87086" name="Text Box 46"/>
          <p:cNvSpPr txBox="1">
            <a:spLocks noChangeArrowheads="1"/>
          </p:cNvSpPr>
          <p:nvPr/>
        </p:nvSpPr>
        <p:spPr bwMode="auto">
          <a:xfrm>
            <a:off x="5794375" y="5373688"/>
            <a:ext cx="165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1.0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7" grpId="0"/>
      <p:bldP spid="87058" grpId="0"/>
      <p:bldP spid="87059" grpId="0"/>
      <p:bldP spid="87065" grpId="0"/>
      <p:bldP spid="87077" grpId="0"/>
      <p:bldP spid="87083" grpId="0"/>
      <p:bldP spid="87084" grpId="0"/>
      <p:bldP spid="87085" grpId="0"/>
      <p:bldP spid="87086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GB">
                <a:solidFill>
                  <a:schemeClr val="accent2"/>
                </a:solidFill>
                <a:latin typeface="Arial" charset="0"/>
              </a:rPr>
              <a:t>Cells in Series and Parallel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4"/>
          <p:cNvSpPr txBox="1">
            <a:spLocks noChangeArrowheads="1"/>
          </p:cNvSpPr>
          <p:nvPr/>
        </p:nvSpPr>
        <p:spPr bwMode="auto">
          <a:xfrm>
            <a:off x="1600200" y="14795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80899" name="Text Box 5"/>
          <p:cNvSpPr txBox="1">
            <a:spLocks noChangeArrowheads="1"/>
          </p:cNvSpPr>
          <p:nvPr/>
        </p:nvSpPr>
        <p:spPr bwMode="auto">
          <a:xfrm>
            <a:off x="468313" y="476250"/>
            <a:ext cx="80645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 dirty="0">
                <a:solidFill>
                  <a:schemeClr val="accent2"/>
                </a:solidFill>
              </a:rPr>
              <a:t>3.2.6 Cells in Series and Parallel</a:t>
            </a:r>
          </a:p>
          <a:p>
            <a:endParaRPr lang="en-GB" b="1" i="1" dirty="0">
              <a:solidFill>
                <a:schemeClr val="accent2"/>
              </a:solidFill>
            </a:endParaRPr>
          </a:p>
          <a:p>
            <a:r>
              <a:rPr lang="en-GB" dirty="0">
                <a:solidFill>
                  <a:schemeClr val="accent2"/>
                </a:solidFill>
              </a:rPr>
              <a:t>If cells are placed in series, the total </a:t>
            </a:r>
            <a:r>
              <a:rPr lang="en-GB" dirty="0" err="1">
                <a:solidFill>
                  <a:schemeClr val="accent2"/>
                </a:solidFill>
              </a:rPr>
              <a:t>e.m.f</a:t>
            </a:r>
            <a:r>
              <a:rPr lang="en-GB" dirty="0">
                <a:solidFill>
                  <a:schemeClr val="accent2"/>
                </a:solidFill>
              </a:rPr>
              <a:t>. is the sum of the individual </a:t>
            </a:r>
            <a:r>
              <a:rPr lang="en-GB" dirty="0" err="1">
                <a:solidFill>
                  <a:schemeClr val="accent2"/>
                </a:solidFill>
              </a:rPr>
              <a:t>e.m.f.’s</a:t>
            </a:r>
            <a:r>
              <a:rPr lang="en-GB" dirty="0">
                <a:solidFill>
                  <a:schemeClr val="accent2"/>
                </a:solidFill>
              </a:rPr>
              <a:t> providing the polarity of the connections is taken into account.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468313" y="1989138"/>
            <a:ext cx="79930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 dirty="0">
                <a:solidFill>
                  <a:schemeClr val="accent2"/>
                </a:solidFill>
              </a:rPr>
              <a:t>Example 1      </a:t>
            </a:r>
            <a:r>
              <a:rPr lang="en-GB" dirty="0"/>
              <a:t>Page 27</a:t>
            </a:r>
          </a:p>
          <a:p>
            <a:r>
              <a:rPr lang="en-GB" dirty="0">
                <a:solidFill>
                  <a:schemeClr val="accent2"/>
                </a:solidFill>
              </a:rPr>
              <a:t>Six identical cells each of </a:t>
            </a:r>
            <a:r>
              <a:rPr lang="en-GB" dirty="0" err="1">
                <a:solidFill>
                  <a:schemeClr val="accent2"/>
                </a:solidFill>
              </a:rPr>
              <a:t>e.m.f</a:t>
            </a:r>
            <a:r>
              <a:rPr lang="en-GB" dirty="0">
                <a:solidFill>
                  <a:schemeClr val="accent2"/>
                </a:solidFill>
              </a:rPr>
              <a:t>. 2 V and internal resistance 0</a:t>
            </a:r>
            <a:r>
              <a:rPr lang="en-GB" dirty="0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 dirty="0">
                <a:solidFill>
                  <a:schemeClr val="accent2"/>
                </a:solidFill>
              </a:rPr>
              <a:t>5 </a:t>
            </a:r>
            <a:r>
              <a:rPr lang="en-GB" dirty="0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 dirty="0">
                <a:solidFill>
                  <a:schemeClr val="accent2"/>
                </a:solidFill>
              </a:rPr>
              <a:t> are connected in </a:t>
            </a:r>
            <a:r>
              <a:rPr lang="en-GB" b="1" i="1" dirty="0">
                <a:solidFill>
                  <a:schemeClr val="accent2"/>
                </a:solidFill>
              </a:rPr>
              <a:t>series</a:t>
            </a:r>
            <a:r>
              <a:rPr lang="en-GB" dirty="0">
                <a:solidFill>
                  <a:schemeClr val="accent2"/>
                </a:solidFill>
              </a:rPr>
              <a:t>.</a:t>
            </a:r>
          </a:p>
          <a:p>
            <a:r>
              <a:rPr lang="en-GB" dirty="0">
                <a:solidFill>
                  <a:schemeClr val="accent2"/>
                </a:solidFill>
              </a:rPr>
              <a:t>(a) What is the overall </a:t>
            </a:r>
            <a:r>
              <a:rPr lang="en-GB" dirty="0" err="1">
                <a:solidFill>
                  <a:schemeClr val="accent2"/>
                </a:solidFill>
              </a:rPr>
              <a:t>e.m.f</a:t>
            </a:r>
            <a:r>
              <a:rPr lang="en-GB" dirty="0">
                <a:solidFill>
                  <a:schemeClr val="accent2"/>
                </a:solidFill>
              </a:rPr>
              <a:t>. and internal resistance?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042988" y="3357563"/>
            <a:ext cx="4392612" cy="942975"/>
            <a:chOff x="657" y="2296"/>
            <a:chExt cx="2767" cy="594"/>
          </a:xfrm>
        </p:grpSpPr>
        <p:grpSp>
          <p:nvGrpSpPr>
            <p:cNvPr id="80907" name="Group 11"/>
            <p:cNvGrpSpPr>
              <a:grpSpLocks/>
            </p:cNvGrpSpPr>
            <p:nvPr/>
          </p:nvGrpSpPr>
          <p:grpSpPr bwMode="auto">
            <a:xfrm>
              <a:off x="703" y="2387"/>
              <a:ext cx="726" cy="272"/>
              <a:chOff x="703" y="2387"/>
              <a:chExt cx="726" cy="272"/>
            </a:xfrm>
          </p:grpSpPr>
          <p:sp>
            <p:nvSpPr>
              <p:cNvPr id="80920" name="Rectangle 7"/>
              <p:cNvSpPr>
                <a:spLocks noChangeArrowheads="1"/>
              </p:cNvSpPr>
              <p:nvPr/>
            </p:nvSpPr>
            <p:spPr bwMode="auto">
              <a:xfrm>
                <a:off x="703" y="2524"/>
                <a:ext cx="317" cy="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0921" name="Line 9"/>
              <p:cNvSpPr>
                <a:spLocks noChangeShapeType="1"/>
              </p:cNvSpPr>
              <p:nvPr/>
            </p:nvSpPr>
            <p:spPr bwMode="auto">
              <a:xfrm>
                <a:off x="1429" y="2387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922" name="Line 10"/>
              <p:cNvSpPr>
                <a:spLocks noChangeShapeType="1"/>
              </p:cNvSpPr>
              <p:nvPr/>
            </p:nvSpPr>
            <p:spPr bwMode="auto">
              <a:xfrm>
                <a:off x="1338" y="2478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0908" name="Group 12"/>
            <p:cNvGrpSpPr>
              <a:grpSpLocks/>
            </p:cNvGrpSpPr>
            <p:nvPr/>
          </p:nvGrpSpPr>
          <p:grpSpPr bwMode="auto">
            <a:xfrm>
              <a:off x="2381" y="2387"/>
              <a:ext cx="726" cy="272"/>
              <a:chOff x="703" y="2387"/>
              <a:chExt cx="726" cy="272"/>
            </a:xfrm>
          </p:grpSpPr>
          <p:sp>
            <p:nvSpPr>
              <p:cNvPr id="80917" name="Rectangle 13"/>
              <p:cNvSpPr>
                <a:spLocks noChangeArrowheads="1"/>
              </p:cNvSpPr>
              <p:nvPr/>
            </p:nvSpPr>
            <p:spPr bwMode="auto">
              <a:xfrm>
                <a:off x="703" y="2524"/>
                <a:ext cx="317" cy="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0918" name="Line 14"/>
              <p:cNvSpPr>
                <a:spLocks noChangeShapeType="1"/>
              </p:cNvSpPr>
              <p:nvPr/>
            </p:nvSpPr>
            <p:spPr bwMode="auto">
              <a:xfrm>
                <a:off x="1429" y="2387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919" name="Line 15"/>
              <p:cNvSpPr>
                <a:spLocks noChangeShapeType="1"/>
              </p:cNvSpPr>
              <p:nvPr/>
            </p:nvSpPr>
            <p:spPr bwMode="auto">
              <a:xfrm>
                <a:off x="1338" y="2478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0909" name="Line 16"/>
            <p:cNvSpPr>
              <a:spLocks noChangeShapeType="1"/>
            </p:cNvSpPr>
            <p:nvPr/>
          </p:nvSpPr>
          <p:spPr bwMode="auto">
            <a:xfrm>
              <a:off x="1429" y="2568"/>
              <a:ext cx="9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910" name="Line 17"/>
            <p:cNvSpPr>
              <a:spLocks noChangeShapeType="1"/>
            </p:cNvSpPr>
            <p:nvPr/>
          </p:nvSpPr>
          <p:spPr bwMode="auto">
            <a:xfrm>
              <a:off x="1020" y="2568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911" name="Line 18"/>
            <p:cNvSpPr>
              <a:spLocks noChangeShapeType="1"/>
            </p:cNvSpPr>
            <p:nvPr/>
          </p:nvSpPr>
          <p:spPr bwMode="auto">
            <a:xfrm>
              <a:off x="2699" y="2568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912" name="Line 19"/>
            <p:cNvSpPr>
              <a:spLocks noChangeShapeType="1"/>
            </p:cNvSpPr>
            <p:nvPr/>
          </p:nvSpPr>
          <p:spPr bwMode="auto">
            <a:xfrm>
              <a:off x="3107" y="2568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913" name="Text Box 20"/>
            <p:cNvSpPr txBox="1">
              <a:spLocks noChangeArrowheads="1"/>
            </p:cNvSpPr>
            <p:nvPr/>
          </p:nvSpPr>
          <p:spPr bwMode="auto">
            <a:xfrm>
              <a:off x="1202" y="2659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2V</a:t>
              </a:r>
            </a:p>
          </p:txBody>
        </p:sp>
        <p:sp>
          <p:nvSpPr>
            <p:cNvPr id="80914" name="Text Box 21"/>
            <p:cNvSpPr txBox="1">
              <a:spLocks noChangeArrowheads="1"/>
            </p:cNvSpPr>
            <p:nvPr/>
          </p:nvSpPr>
          <p:spPr bwMode="auto">
            <a:xfrm>
              <a:off x="2925" y="2659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2V</a:t>
              </a:r>
            </a:p>
          </p:txBody>
        </p:sp>
        <p:sp>
          <p:nvSpPr>
            <p:cNvPr id="80915" name="Text Box 22"/>
            <p:cNvSpPr txBox="1">
              <a:spLocks noChangeArrowheads="1"/>
            </p:cNvSpPr>
            <p:nvPr/>
          </p:nvSpPr>
          <p:spPr bwMode="auto">
            <a:xfrm>
              <a:off x="657" y="2296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0.5 </a:t>
              </a:r>
              <a:r>
                <a:rPr lang="el-GR" sz="1800">
                  <a:cs typeface="Arial" charset="0"/>
                </a:rPr>
                <a:t>Ω</a:t>
              </a:r>
            </a:p>
          </p:txBody>
        </p:sp>
        <p:sp>
          <p:nvSpPr>
            <p:cNvPr id="80916" name="Text Box 23"/>
            <p:cNvSpPr txBox="1">
              <a:spLocks noChangeArrowheads="1"/>
            </p:cNvSpPr>
            <p:nvPr/>
          </p:nvSpPr>
          <p:spPr bwMode="auto">
            <a:xfrm>
              <a:off x="2290" y="2296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0.5 </a:t>
              </a:r>
              <a:r>
                <a:rPr lang="el-GR" sz="1800">
                  <a:cs typeface="Arial" charset="0"/>
                </a:rPr>
                <a:t>Ω</a:t>
              </a:r>
            </a:p>
          </p:txBody>
        </p:sp>
      </p:grpSp>
      <p:sp>
        <p:nvSpPr>
          <p:cNvPr id="88089" name="Text Box 25"/>
          <p:cNvSpPr txBox="1">
            <a:spLocks noChangeArrowheads="1"/>
          </p:cNvSpPr>
          <p:nvPr/>
        </p:nvSpPr>
        <p:spPr bwMode="auto">
          <a:xfrm>
            <a:off x="1042988" y="4437063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  =  2 x 6  =  12V</a:t>
            </a:r>
          </a:p>
        </p:txBody>
      </p:sp>
      <p:sp>
        <p:nvSpPr>
          <p:cNvPr id="88090" name="Text Box 26"/>
          <p:cNvSpPr txBox="1">
            <a:spLocks noChangeArrowheads="1"/>
          </p:cNvSpPr>
          <p:nvPr/>
        </p:nvSpPr>
        <p:spPr bwMode="auto">
          <a:xfrm>
            <a:off x="1042988" y="5084763"/>
            <a:ext cx="2520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r  =  0.5 x 6  =  3</a:t>
            </a:r>
            <a:r>
              <a:rPr lang="el-GR" dirty="0">
                <a:cs typeface="Arial" charset="0"/>
              </a:rPr>
              <a:t>Ω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4283075" y="4581525"/>
            <a:ext cx="3384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Each coulomb of charge passes through every cell.</a:t>
            </a:r>
          </a:p>
        </p:txBody>
      </p:sp>
      <p:sp>
        <p:nvSpPr>
          <p:cNvPr id="88092" name="Text Box 28"/>
          <p:cNvSpPr txBox="1">
            <a:spLocks noChangeArrowheads="1"/>
          </p:cNvSpPr>
          <p:nvPr/>
        </p:nvSpPr>
        <p:spPr bwMode="auto">
          <a:xfrm>
            <a:off x="539750" y="5661025"/>
            <a:ext cx="4608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(b) What is the short circuit current?</a:t>
            </a:r>
          </a:p>
        </p:txBody>
      </p:sp>
      <p:sp>
        <p:nvSpPr>
          <p:cNvPr id="88093" name="Text Box 29"/>
          <p:cNvSpPr txBox="1">
            <a:spLocks noChangeArrowheads="1"/>
          </p:cNvSpPr>
          <p:nvPr/>
        </p:nvSpPr>
        <p:spPr bwMode="auto">
          <a:xfrm>
            <a:off x="1042988" y="6165850"/>
            <a:ext cx="4824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  =  E/r  =  12/3  =  4A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0" grpId="0"/>
      <p:bldP spid="88089" grpId="0"/>
      <p:bldP spid="88090" grpId="0"/>
      <p:bldP spid="88091" grpId="0"/>
      <p:bldP spid="88092" grpId="0"/>
      <p:bldP spid="880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4"/>
          <p:cNvSpPr txBox="1">
            <a:spLocks noChangeArrowheads="1"/>
          </p:cNvSpPr>
          <p:nvPr/>
        </p:nvSpPr>
        <p:spPr bwMode="auto">
          <a:xfrm>
            <a:off x="1116013" y="2708275"/>
            <a:ext cx="6842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400">
                <a:solidFill>
                  <a:schemeClr val="accent2"/>
                </a:solidFill>
              </a:rPr>
              <a:t>Combinations of Resistors</a:t>
            </a:r>
          </a:p>
        </p:txBody>
      </p:sp>
    </p:spTree>
    <p:extLst>
      <p:ext uri="{BB962C8B-B14F-4D97-AF65-F5344CB8AC3E}">
        <p14:creationId xmlns:p14="http://schemas.microsoft.com/office/powerpoint/2010/main" val="276088352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74898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>
                <a:solidFill>
                  <a:schemeClr val="accent2"/>
                </a:solidFill>
              </a:rPr>
              <a:t>Example 2       </a:t>
            </a:r>
            <a:r>
              <a:rPr lang="en-GB"/>
              <a:t>Page 27</a:t>
            </a:r>
          </a:p>
          <a:p>
            <a:endParaRPr lang="en-GB"/>
          </a:p>
          <a:p>
            <a:r>
              <a:rPr lang="en-GB">
                <a:solidFill>
                  <a:schemeClr val="accent2"/>
                </a:solidFill>
              </a:rPr>
              <a:t>Four identical cells each of e.m.f. 3 V and internal resistance 1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 are connected in </a:t>
            </a:r>
            <a:r>
              <a:rPr lang="en-GB" b="1" i="1">
                <a:solidFill>
                  <a:schemeClr val="accent2"/>
                </a:solidFill>
              </a:rPr>
              <a:t>parallel</a:t>
            </a:r>
            <a:r>
              <a:rPr lang="en-GB">
                <a:solidFill>
                  <a:schemeClr val="accent2"/>
                </a:solidFill>
              </a:rPr>
              <a:t>.</a:t>
            </a:r>
          </a:p>
          <a:p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(a) What is the overall e.m.f. and internal resistance?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828675" y="3213100"/>
            <a:ext cx="2447925" cy="1800225"/>
            <a:chOff x="295" y="1842"/>
            <a:chExt cx="1542" cy="1134"/>
          </a:xfrm>
        </p:grpSpPr>
        <p:sp>
          <p:nvSpPr>
            <p:cNvPr id="81929" name="Rectangle 5"/>
            <p:cNvSpPr>
              <a:spLocks noChangeArrowheads="1"/>
            </p:cNvSpPr>
            <p:nvPr/>
          </p:nvSpPr>
          <p:spPr bwMode="auto">
            <a:xfrm>
              <a:off x="793" y="1888"/>
              <a:ext cx="227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30" name="Rectangle 6"/>
            <p:cNvSpPr>
              <a:spLocks noChangeArrowheads="1"/>
            </p:cNvSpPr>
            <p:nvPr/>
          </p:nvSpPr>
          <p:spPr bwMode="auto">
            <a:xfrm>
              <a:off x="793" y="2205"/>
              <a:ext cx="227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31" name="Rectangle 7"/>
            <p:cNvSpPr>
              <a:spLocks noChangeArrowheads="1"/>
            </p:cNvSpPr>
            <p:nvPr/>
          </p:nvSpPr>
          <p:spPr bwMode="auto">
            <a:xfrm>
              <a:off x="793" y="2523"/>
              <a:ext cx="227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32" name="Rectangle 8"/>
            <p:cNvSpPr>
              <a:spLocks noChangeArrowheads="1"/>
            </p:cNvSpPr>
            <p:nvPr/>
          </p:nvSpPr>
          <p:spPr bwMode="auto">
            <a:xfrm>
              <a:off x="793" y="2840"/>
              <a:ext cx="227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33" name="Line 9"/>
            <p:cNvSpPr>
              <a:spLocks noChangeShapeType="1"/>
            </p:cNvSpPr>
            <p:nvPr/>
          </p:nvSpPr>
          <p:spPr bwMode="auto">
            <a:xfrm>
              <a:off x="1202" y="188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34" name="Line 10"/>
            <p:cNvSpPr>
              <a:spLocks noChangeShapeType="1"/>
            </p:cNvSpPr>
            <p:nvPr/>
          </p:nvSpPr>
          <p:spPr bwMode="auto">
            <a:xfrm>
              <a:off x="1202" y="2205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35" name="Line 11"/>
            <p:cNvSpPr>
              <a:spLocks noChangeShapeType="1"/>
            </p:cNvSpPr>
            <p:nvPr/>
          </p:nvSpPr>
          <p:spPr bwMode="auto">
            <a:xfrm>
              <a:off x="1202" y="252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36" name="Line 12"/>
            <p:cNvSpPr>
              <a:spLocks noChangeShapeType="1"/>
            </p:cNvSpPr>
            <p:nvPr/>
          </p:nvSpPr>
          <p:spPr bwMode="auto">
            <a:xfrm>
              <a:off x="1202" y="284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37" name="Line 13"/>
            <p:cNvSpPr>
              <a:spLocks noChangeShapeType="1"/>
            </p:cNvSpPr>
            <p:nvPr/>
          </p:nvSpPr>
          <p:spPr bwMode="auto">
            <a:xfrm>
              <a:off x="1292" y="184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38" name="Line 14"/>
            <p:cNvSpPr>
              <a:spLocks noChangeShapeType="1"/>
            </p:cNvSpPr>
            <p:nvPr/>
          </p:nvSpPr>
          <p:spPr bwMode="auto">
            <a:xfrm>
              <a:off x="1292" y="2160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39" name="Line 15"/>
            <p:cNvSpPr>
              <a:spLocks noChangeShapeType="1"/>
            </p:cNvSpPr>
            <p:nvPr/>
          </p:nvSpPr>
          <p:spPr bwMode="auto">
            <a:xfrm>
              <a:off x="1292" y="2478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40" name="Line 16"/>
            <p:cNvSpPr>
              <a:spLocks noChangeShapeType="1"/>
            </p:cNvSpPr>
            <p:nvPr/>
          </p:nvSpPr>
          <p:spPr bwMode="auto">
            <a:xfrm>
              <a:off x="1292" y="2794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41" name="Line 17"/>
            <p:cNvSpPr>
              <a:spLocks noChangeShapeType="1"/>
            </p:cNvSpPr>
            <p:nvPr/>
          </p:nvSpPr>
          <p:spPr bwMode="auto">
            <a:xfrm>
              <a:off x="1020" y="1933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42" name="Line 18"/>
            <p:cNvSpPr>
              <a:spLocks noChangeShapeType="1"/>
            </p:cNvSpPr>
            <p:nvPr/>
          </p:nvSpPr>
          <p:spPr bwMode="auto">
            <a:xfrm>
              <a:off x="1020" y="225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43" name="Line 19"/>
            <p:cNvSpPr>
              <a:spLocks noChangeShapeType="1"/>
            </p:cNvSpPr>
            <p:nvPr/>
          </p:nvSpPr>
          <p:spPr bwMode="auto">
            <a:xfrm>
              <a:off x="1020" y="256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44" name="Line 20"/>
            <p:cNvSpPr>
              <a:spLocks noChangeShapeType="1"/>
            </p:cNvSpPr>
            <p:nvPr/>
          </p:nvSpPr>
          <p:spPr bwMode="auto">
            <a:xfrm>
              <a:off x="1020" y="2886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45" name="Line 22"/>
            <p:cNvSpPr>
              <a:spLocks noChangeShapeType="1"/>
            </p:cNvSpPr>
            <p:nvPr/>
          </p:nvSpPr>
          <p:spPr bwMode="auto">
            <a:xfrm flipH="1">
              <a:off x="657" y="1933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46" name="Line 23"/>
            <p:cNvSpPr>
              <a:spLocks noChangeShapeType="1"/>
            </p:cNvSpPr>
            <p:nvPr/>
          </p:nvSpPr>
          <p:spPr bwMode="auto">
            <a:xfrm flipH="1">
              <a:off x="657" y="2251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47" name="Line 24"/>
            <p:cNvSpPr>
              <a:spLocks noChangeShapeType="1"/>
            </p:cNvSpPr>
            <p:nvPr/>
          </p:nvSpPr>
          <p:spPr bwMode="auto">
            <a:xfrm flipH="1">
              <a:off x="657" y="2568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48" name="Line 25"/>
            <p:cNvSpPr>
              <a:spLocks noChangeShapeType="1"/>
            </p:cNvSpPr>
            <p:nvPr/>
          </p:nvSpPr>
          <p:spPr bwMode="auto">
            <a:xfrm flipH="1">
              <a:off x="657" y="288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49" name="Line 26"/>
            <p:cNvSpPr>
              <a:spLocks noChangeShapeType="1"/>
            </p:cNvSpPr>
            <p:nvPr/>
          </p:nvSpPr>
          <p:spPr bwMode="auto">
            <a:xfrm flipH="1">
              <a:off x="1293" y="1933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50" name="Line 27"/>
            <p:cNvSpPr>
              <a:spLocks noChangeShapeType="1"/>
            </p:cNvSpPr>
            <p:nvPr/>
          </p:nvSpPr>
          <p:spPr bwMode="auto">
            <a:xfrm flipH="1">
              <a:off x="1292" y="2251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51" name="Line 28"/>
            <p:cNvSpPr>
              <a:spLocks noChangeShapeType="1"/>
            </p:cNvSpPr>
            <p:nvPr/>
          </p:nvSpPr>
          <p:spPr bwMode="auto">
            <a:xfrm flipH="1">
              <a:off x="1293" y="2568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52" name="Line 29"/>
            <p:cNvSpPr>
              <a:spLocks noChangeShapeType="1"/>
            </p:cNvSpPr>
            <p:nvPr/>
          </p:nvSpPr>
          <p:spPr bwMode="auto">
            <a:xfrm flipH="1">
              <a:off x="1293" y="288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53" name="Line 30"/>
            <p:cNvSpPr>
              <a:spLocks noChangeShapeType="1"/>
            </p:cNvSpPr>
            <p:nvPr/>
          </p:nvSpPr>
          <p:spPr bwMode="auto">
            <a:xfrm>
              <a:off x="1429" y="1933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54" name="Line 31"/>
            <p:cNvSpPr>
              <a:spLocks noChangeShapeType="1"/>
            </p:cNvSpPr>
            <p:nvPr/>
          </p:nvSpPr>
          <p:spPr bwMode="auto">
            <a:xfrm>
              <a:off x="657" y="1933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55" name="Line 32"/>
            <p:cNvSpPr>
              <a:spLocks noChangeShapeType="1"/>
            </p:cNvSpPr>
            <p:nvPr/>
          </p:nvSpPr>
          <p:spPr bwMode="auto">
            <a:xfrm flipH="1">
              <a:off x="1429" y="2387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56" name="Line 33"/>
            <p:cNvSpPr>
              <a:spLocks noChangeShapeType="1"/>
            </p:cNvSpPr>
            <p:nvPr/>
          </p:nvSpPr>
          <p:spPr bwMode="auto">
            <a:xfrm>
              <a:off x="295" y="2387"/>
              <a:ext cx="3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0146" name="Text Box 34"/>
          <p:cNvSpPr txBox="1">
            <a:spLocks noChangeArrowheads="1"/>
          </p:cNvSpPr>
          <p:nvPr/>
        </p:nvSpPr>
        <p:spPr bwMode="auto">
          <a:xfrm>
            <a:off x="3906838" y="3141663"/>
            <a:ext cx="952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 = 3V</a:t>
            </a:r>
          </a:p>
        </p:txBody>
      </p:sp>
      <p:sp>
        <p:nvSpPr>
          <p:cNvPr id="90148" name="Text Box 36"/>
          <p:cNvSpPr txBox="1">
            <a:spLocks noChangeArrowheads="1"/>
          </p:cNvSpPr>
          <p:nvPr/>
        </p:nvSpPr>
        <p:spPr bwMode="auto">
          <a:xfrm>
            <a:off x="3851275" y="3716338"/>
            <a:ext cx="3095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</a:t>
            </a:r>
            <a:r>
              <a:rPr lang="en-GB" baseline="-25000"/>
              <a:t>p</a:t>
            </a:r>
            <a:r>
              <a:rPr lang="en-GB"/>
              <a:t>  =  ¼  =  0.25</a:t>
            </a:r>
            <a:r>
              <a:rPr lang="el-GR">
                <a:cs typeface="Arial" charset="0"/>
              </a:rPr>
              <a:t>Ω</a:t>
            </a:r>
          </a:p>
        </p:txBody>
      </p:sp>
      <p:sp>
        <p:nvSpPr>
          <p:cNvPr id="90149" name="Text Box 37"/>
          <p:cNvSpPr txBox="1">
            <a:spLocks noChangeArrowheads="1"/>
          </p:cNvSpPr>
          <p:nvPr/>
        </p:nvSpPr>
        <p:spPr bwMode="auto">
          <a:xfrm>
            <a:off x="3924300" y="4437063"/>
            <a:ext cx="3600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Each coulomb of charge can only pass through 1 cell.</a:t>
            </a:r>
          </a:p>
        </p:txBody>
      </p:sp>
      <p:sp>
        <p:nvSpPr>
          <p:cNvPr id="90150" name="Text Box 38"/>
          <p:cNvSpPr txBox="1">
            <a:spLocks noChangeArrowheads="1"/>
          </p:cNvSpPr>
          <p:nvPr/>
        </p:nvSpPr>
        <p:spPr bwMode="auto">
          <a:xfrm>
            <a:off x="468313" y="5589588"/>
            <a:ext cx="4679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(b) What is the short circuit current?</a:t>
            </a:r>
          </a:p>
        </p:txBody>
      </p:sp>
      <p:sp>
        <p:nvSpPr>
          <p:cNvPr id="90151" name="Text Box 39"/>
          <p:cNvSpPr txBox="1">
            <a:spLocks noChangeArrowheads="1"/>
          </p:cNvSpPr>
          <p:nvPr/>
        </p:nvSpPr>
        <p:spPr bwMode="auto">
          <a:xfrm>
            <a:off x="900113" y="6092825"/>
            <a:ext cx="554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  =  E / r  =  3 / 0.25  =  12A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46" grpId="0"/>
      <p:bldP spid="90148" grpId="0"/>
      <p:bldP spid="90149" grpId="0"/>
      <p:bldP spid="90150" grpId="0"/>
      <p:bldP spid="90151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4"/>
          <p:cNvSpPr txBox="1">
            <a:spLocks noChangeArrowheads="1"/>
          </p:cNvSpPr>
          <p:nvPr/>
        </p:nvSpPr>
        <p:spPr bwMode="auto">
          <a:xfrm>
            <a:off x="684213" y="476250"/>
            <a:ext cx="5759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i="1">
                <a:solidFill>
                  <a:schemeClr val="accent2"/>
                </a:solidFill>
              </a:rPr>
              <a:t>Example 3</a:t>
            </a:r>
            <a:r>
              <a:rPr lang="en-GB"/>
              <a:t>       Page 28</a:t>
            </a:r>
          </a:p>
        </p:txBody>
      </p:sp>
      <p:grpSp>
        <p:nvGrpSpPr>
          <p:cNvPr id="82947" name="Group 35"/>
          <p:cNvGrpSpPr>
            <a:grpSpLocks/>
          </p:cNvGrpSpPr>
          <p:nvPr/>
        </p:nvGrpSpPr>
        <p:grpSpPr bwMode="auto">
          <a:xfrm>
            <a:off x="971550" y="1195388"/>
            <a:ext cx="6553200" cy="2665412"/>
            <a:chOff x="612" y="572"/>
            <a:chExt cx="4128" cy="1679"/>
          </a:xfrm>
        </p:grpSpPr>
        <p:sp>
          <p:nvSpPr>
            <p:cNvPr id="82962" name="Rectangle 5"/>
            <p:cNvSpPr>
              <a:spLocks noChangeArrowheads="1"/>
            </p:cNvSpPr>
            <p:nvPr/>
          </p:nvSpPr>
          <p:spPr bwMode="auto">
            <a:xfrm>
              <a:off x="612" y="1344"/>
              <a:ext cx="9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63" name="Rectangle 6"/>
            <p:cNvSpPr>
              <a:spLocks noChangeArrowheads="1"/>
            </p:cNvSpPr>
            <p:nvPr/>
          </p:nvSpPr>
          <p:spPr bwMode="auto">
            <a:xfrm>
              <a:off x="1338" y="1344"/>
              <a:ext cx="9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64" name="Rectangle 7"/>
            <p:cNvSpPr>
              <a:spLocks noChangeArrowheads="1"/>
            </p:cNvSpPr>
            <p:nvPr/>
          </p:nvSpPr>
          <p:spPr bwMode="auto">
            <a:xfrm rot="5400000">
              <a:off x="2902" y="777"/>
              <a:ext cx="9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65" name="Rectangle 8"/>
            <p:cNvSpPr>
              <a:spLocks noChangeArrowheads="1"/>
            </p:cNvSpPr>
            <p:nvPr/>
          </p:nvSpPr>
          <p:spPr bwMode="auto">
            <a:xfrm rot="5400000">
              <a:off x="3990" y="777"/>
              <a:ext cx="9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66" name="Rectangle 9"/>
            <p:cNvSpPr>
              <a:spLocks noChangeArrowheads="1"/>
            </p:cNvSpPr>
            <p:nvPr/>
          </p:nvSpPr>
          <p:spPr bwMode="auto">
            <a:xfrm rot="5400000">
              <a:off x="4036" y="1865"/>
              <a:ext cx="9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67" name="Line 10"/>
            <p:cNvSpPr>
              <a:spLocks noChangeShapeType="1"/>
            </p:cNvSpPr>
            <p:nvPr/>
          </p:nvSpPr>
          <p:spPr bwMode="auto">
            <a:xfrm>
              <a:off x="2381" y="84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68" name="Line 11"/>
            <p:cNvSpPr>
              <a:spLocks noChangeShapeType="1"/>
            </p:cNvSpPr>
            <p:nvPr/>
          </p:nvSpPr>
          <p:spPr bwMode="auto">
            <a:xfrm>
              <a:off x="2472" y="89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69" name="Line 12"/>
            <p:cNvSpPr>
              <a:spLocks noChangeShapeType="1"/>
            </p:cNvSpPr>
            <p:nvPr/>
          </p:nvSpPr>
          <p:spPr bwMode="auto">
            <a:xfrm>
              <a:off x="3515" y="1933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70" name="Line 13"/>
            <p:cNvSpPr>
              <a:spLocks noChangeShapeType="1"/>
            </p:cNvSpPr>
            <p:nvPr/>
          </p:nvSpPr>
          <p:spPr bwMode="auto">
            <a:xfrm>
              <a:off x="3606" y="197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71" name="Line 14"/>
            <p:cNvSpPr>
              <a:spLocks noChangeShapeType="1"/>
            </p:cNvSpPr>
            <p:nvPr/>
          </p:nvSpPr>
          <p:spPr bwMode="auto">
            <a:xfrm>
              <a:off x="2472" y="935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72" name="Line 15"/>
            <p:cNvSpPr>
              <a:spLocks noChangeShapeType="1"/>
            </p:cNvSpPr>
            <p:nvPr/>
          </p:nvSpPr>
          <p:spPr bwMode="auto">
            <a:xfrm>
              <a:off x="3107" y="935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73" name="Line 16"/>
            <p:cNvSpPr>
              <a:spLocks noChangeShapeType="1"/>
            </p:cNvSpPr>
            <p:nvPr/>
          </p:nvSpPr>
          <p:spPr bwMode="auto">
            <a:xfrm>
              <a:off x="4195" y="935"/>
              <a:ext cx="5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74" name="Line 17"/>
            <p:cNvSpPr>
              <a:spLocks noChangeShapeType="1"/>
            </p:cNvSpPr>
            <p:nvPr/>
          </p:nvSpPr>
          <p:spPr bwMode="auto">
            <a:xfrm>
              <a:off x="4740" y="935"/>
              <a:ext cx="0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75" name="Line 18"/>
            <p:cNvSpPr>
              <a:spLocks noChangeShapeType="1"/>
            </p:cNvSpPr>
            <p:nvPr/>
          </p:nvSpPr>
          <p:spPr bwMode="auto">
            <a:xfrm flipH="1">
              <a:off x="4241" y="2024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76" name="Line 19"/>
            <p:cNvSpPr>
              <a:spLocks noChangeShapeType="1"/>
            </p:cNvSpPr>
            <p:nvPr/>
          </p:nvSpPr>
          <p:spPr bwMode="auto">
            <a:xfrm flipH="1">
              <a:off x="3606" y="2024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77" name="Line 20"/>
            <p:cNvSpPr>
              <a:spLocks noChangeShapeType="1"/>
            </p:cNvSpPr>
            <p:nvPr/>
          </p:nvSpPr>
          <p:spPr bwMode="auto">
            <a:xfrm flipH="1">
              <a:off x="657" y="2024"/>
              <a:ext cx="28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78" name="Line 21"/>
            <p:cNvSpPr>
              <a:spLocks noChangeShapeType="1"/>
            </p:cNvSpPr>
            <p:nvPr/>
          </p:nvSpPr>
          <p:spPr bwMode="auto">
            <a:xfrm flipV="1">
              <a:off x="657" y="1661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79" name="Line 22"/>
            <p:cNvSpPr>
              <a:spLocks noChangeShapeType="1"/>
            </p:cNvSpPr>
            <p:nvPr/>
          </p:nvSpPr>
          <p:spPr bwMode="auto">
            <a:xfrm flipV="1">
              <a:off x="1383" y="1661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80" name="Line 23"/>
            <p:cNvSpPr>
              <a:spLocks noChangeShapeType="1"/>
            </p:cNvSpPr>
            <p:nvPr/>
          </p:nvSpPr>
          <p:spPr bwMode="auto">
            <a:xfrm flipH="1">
              <a:off x="657" y="935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81" name="Line 24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82" name="Line 25"/>
            <p:cNvSpPr>
              <a:spLocks noChangeShapeType="1"/>
            </p:cNvSpPr>
            <p:nvPr/>
          </p:nvSpPr>
          <p:spPr bwMode="auto">
            <a:xfrm>
              <a:off x="1383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83" name="Text Box 26"/>
            <p:cNvSpPr txBox="1">
              <a:spLocks noChangeArrowheads="1"/>
            </p:cNvSpPr>
            <p:nvPr/>
          </p:nvSpPr>
          <p:spPr bwMode="auto">
            <a:xfrm>
              <a:off x="702" y="1389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4.0 </a:t>
              </a:r>
              <a:r>
                <a:rPr lang="el-GR" sz="1800">
                  <a:cs typeface="Arial" charset="0"/>
                </a:rPr>
                <a:t>Ω</a:t>
              </a:r>
            </a:p>
          </p:txBody>
        </p:sp>
        <p:sp>
          <p:nvSpPr>
            <p:cNvPr id="82984" name="Text Box 27"/>
            <p:cNvSpPr txBox="1">
              <a:spLocks noChangeArrowheads="1"/>
            </p:cNvSpPr>
            <p:nvPr/>
          </p:nvSpPr>
          <p:spPr bwMode="auto">
            <a:xfrm>
              <a:off x="1428" y="1389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1.0 </a:t>
              </a:r>
              <a:r>
                <a:rPr lang="el-GR" sz="1800">
                  <a:cs typeface="Arial" charset="0"/>
                </a:rPr>
                <a:t>Ω</a:t>
              </a:r>
            </a:p>
          </p:txBody>
        </p:sp>
        <p:sp>
          <p:nvSpPr>
            <p:cNvPr id="82985" name="Text Box 28"/>
            <p:cNvSpPr txBox="1">
              <a:spLocks noChangeArrowheads="1"/>
            </p:cNvSpPr>
            <p:nvPr/>
          </p:nvSpPr>
          <p:spPr bwMode="auto">
            <a:xfrm>
              <a:off x="2698" y="618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1.0 </a:t>
              </a:r>
              <a:r>
                <a:rPr lang="el-GR" sz="1800">
                  <a:cs typeface="Arial" charset="0"/>
                </a:rPr>
                <a:t>Ω</a:t>
              </a:r>
            </a:p>
          </p:txBody>
        </p:sp>
        <p:sp>
          <p:nvSpPr>
            <p:cNvPr id="82986" name="Text Box 29"/>
            <p:cNvSpPr txBox="1">
              <a:spLocks noChangeArrowheads="1"/>
            </p:cNvSpPr>
            <p:nvPr/>
          </p:nvSpPr>
          <p:spPr bwMode="auto">
            <a:xfrm>
              <a:off x="3832" y="618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5.0 </a:t>
              </a:r>
              <a:r>
                <a:rPr lang="el-GR" sz="1800">
                  <a:cs typeface="Arial" charset="0"/>
                </a:rPr>
                <a:t>Ω</a:t>
              </a:r>
            </a:p>
          </p:txBody>
        </p:sp>
        <p:sp>
          <p:nvSpPr>
            <p:cNvPr id="82987" name="Text Box 30"/>
            <p:cNvSpPr txBox="1">
              <a:spLocks noChangeArrowheads="1"/>
            </p:cNvSpPr>
            <p:nvPr/>
          </p:nvSpPr>
          <p:spPr bwMode="auto">
            <a:xfrm>
              <a:off x="3832" y="1752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1.2 </a:t>
              </a:r>
              <a:r>
                <a:rPr lang="el-GR" sz="1800">
                  <a:cs typeface="Arial" charset="0"/>
                </a:rPr>
                <a:t>Ω</a:t>
              </a:r>
            </a:p>
          </p:txBody>
        </p:sp>
        <p:sp>
          <p:nvSpPr>
            <p:cNvPr id="82988" name="Text Box 31"/>
            <p:cNvSpPr txBox="1">
              <a:spLocks noChangeArrowheads="1"/>
            </p:cNvSpPr>
            <p:nvPr/>
          </p:nvSpPr>
          <p:spPr bwMode="auto">
            <a:xfrm>
              <a:off x="2199" y="618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2.0 </a:t>
              </a:r>
              <a:r>
                <a:rPr lang="en-GB" sz="1800">
                  <a:cs typeface="Arial" charset="0"/>
                </a:rPr>
                <a:t>V </a:t>
              </a:r>
              <a:endParaRPr lang="el-GR" sz="1800">
                <a:cs typeface="Arial" charset="0"/>
              </a:endParaRPr>
            </a:p>
          </p:txBody>
        </p:sp>
        <p:sp>
          <p:nvSpPr>
            <p:cNvPr id="82989" name="Text Box 32"/>
            <p:cNvSpPr txBox="1">
              <a:spLocks noChangeArrowheads="1"/>
            </p:cNvSpPr>
            <p:nvPr/>
          </p:nvSpPr>
          <p:spPr bwMode="auto">
            <a:xfrm>
              <a:off x="3333" y="1702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4.0 </a:t>
              </a:r>
              <a:r>
                <a:rPr lang="en-GB" sz="1800">
                  <a:cs typeface="Arial" charset="0"/>
                </a:rPr>
                <a:t>V </a:t>
              </a:r>
              <a:endParaRPr lang="el-GR" sz="1800">
                <a:cs typeface="Arial" charset="0"/>
              </a:endParaRPr>
            </a:p>
          </p:txBody>
        </p:sp>
        <p:sp>
          <p:nvSpPr>
            <p:cNvPr id="82990" name="Rectangle 33"/>
            <p:cNvSpPr>
              <a:spLocks noChangeArrowheads="1"/>
            </p:cNvSpPr>
            <p:nvPr/>
          </p:nvSpPr>
          <p:spPr bwMode="auto">
            <a:xfrm>
              <a:off x="2109" y="572"/>
              <a:ext cx="1225" cy="5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91" name="Rectangle 34"/>
            <p:cNvSpPr>
              <a:spLocks noChangeArrowheads="1"/>
            </p:cNvSpPr>
            <p:nvPr/>
          </p:nvSpPr>
          <p:spPr bwMode="auto">
            <a:xfrm>
              <a:off x="3152" y="1661"/>
              <a:ext cx="1361" cy="5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91172" name="Text Box 36"/>
          <p:cNvSpPr txBox="1">
            <a:spLocks noChangeArrowheads="1"/>
          </p:cNvSpPr>
          <p:nvPr/>
        </p:nvSpPr>
        <p:spPr bwMode="auto">
          <a:xfrm>
            <a:off x="468313" y="4076700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N.B. cells are wrong way round, E  =  4 – 2 = 2V</a:t>
            </a:r>
          </a:p>
        </p:txBody>
      </p:sp>
      <p:sp>
        <p:nvSpPr>
          <p:cNvPr id="91173" name="Text Box 37"/>
          <p:cNvSpPr txBox="1">
            <a:spLocks noChangeArrowheads="1"/>
          </p:cNvSpPr>
          <p:nvPr/>
        </p:nvSpPr>
        <p:spPr bwMode="auto">
          <a:xfrm>
            <a:off x="468313" y="4652963"/>
            <a:ext cx="4897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Find: </a:t>
            </a:r>
          </a:p>
          <a:p>
            <a:r>
              <a:rPr lang="en-GB">
                <a:solidFill>
                  <a:schemeClr val="accent2"/>
                </a:solidFill>
              </a:rPr>
              <a:t>(a) current in the 5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0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 resistor. </a:t>
            </a: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539750" y="5445125"/>
            <a:ext cx="1533525" cy="854075"/>
            <a:chOff x="2322" y="346"/>
            <a:chExt cx="966" cy="538"/>
          </a:xfrm>
        </p:grpSpPr>
        <p:sp>
          <p:nvSpPr>
            <p:cNvPr id="82959" name="Text Box 40"/>
            <p:cNvSpPr txBox="1">
              <a:spLocks noChangeArrowheads="1"/>
            </p:cNvSpPr>
            <p:nvPr/>
          </p:nvSpPr>
          <p:spPr bwMode="auto">
            <a:xfrm>
              <a:off x="2322" y="482"/>
              <a:ext cx="4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I  = </a:t>
              </a:r>
            </a:p>
          </p:txBody>
        </p:sp>
        <p:sp>
          <p:nvSpPr>
            <p:cNvPr id="82960" name="Text Box 41"/>
            <p:cNvSpPr txBox="1">
              <a:spLocks noChangeArrowheads="1"/>
            </p:cNvSpPr>
            <p:nvPr/>
          </p:nvSpPr>
          <p:spPr bwMode="auto">
            <a:xfrm>
              <a:off x="2699" y="346"/>
              <a:ext cx="589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  E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r + R</a:t>
              </a:r>
            </a:p>
          </p:txBody>
        </p:sp>
        <p:sp>
          <p:nvSpPr>
            <p:cNvPr id="82961" name="Line 42"/>
            <p:cNvSpPr>
              <a:spLocks noChangeShapeType="1"/>
            </p:cNvSpPr>
            <p:nvPr/>
          </p:nvSpPr>
          <p:spPr bwMode="auto">
            <a:xfrm>
              <a:off x="2699" y="618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2124075" y="5445125"/>
            <a:ext cx="2303463" cy="854075"/>
            <a:chOff x="1338" y="3430"/>
            <a:chExt cx="1451" cy="538"/>
          </a:xfrm>
        </p:grpSpPr>
        <p:sp>
          <p:nvSpPr>
            <p:cNvPr id="82956" name="Text Box 44"/>
            <p:cNvSpPr txBox="1">
              <a:spLocks noChangeArrowheads="1"/>
            </p:cNvSpPr>
            <p:nvPr/>
          </p:nvSpPr>
          <p:spPr bwMode="auto">
            <a:xfrm>
              <a:off x="1338" y="3566"/>
              <a:ext cx="4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I  = </a:t>
              </a:r>
            </a:p>
          </p:txBody>
        </p:sp>
        <p:sp>
          <p:nvSpPr>
            <p:cNvPr id="82957" name="Text Box 45"/>
            <p:cNvSpPr txBox="1">
              <a:spLocks noChangeArrowheads="1"/>
            </p:cNvSpPr>
            <p:nvPr/>
          </p:nvSpPr>
          <p:spPr bwMode="auto">
            <a:xfrm>
              <a:off x="1715" y="3430"/>
              <a:ext cx="1074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          2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1+5+1.2+0.8</a:t>
              </a:r>
            </a:p>
          </p:txBody>
        </p:sp>
        <p:sp>
          <p:nvSpPr>
            <p:cNvPr id="82958" name="Line 46"/>
            <p:cNvSpPr>
              <a:spLocks noChangeShapeType="1"/>
            </p:cNvSpPr>
            <p:nvPr/>
          </p:nvSpPr>
          <p:spPr bwMode="auto">
            <a:xfrm>
              <a:off x="1715" y="3702"/>
              <a:ext cx="10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4572000" y="4652963"/>
            <a:ext cx="4176713" cy="757237"/>
            <a:chOff x="2880" y="3067"/>
            <a:chExt cx="2631" cy="477"/>
          </a:xfrm>
        </p:grpSpPr>
        <p:sp>
          <p:nvSpPr>
            <p:cNvPr id="82954" name="Text Box 48"/>
            <p:cNvSpPr txBox="1">
              <a:spLocks noChangeArrowheads="1"/>
            </p:cNvSpPr>
            <p:nvPr/>
          </p:nvSpPr>
          <p:spPr bwMode="auto">
            <a:xfrm>
              <a:off x="2880" y="3067"/>
              <a:ext cx="263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2"/>
                  </a:solidFill>
                </a:rPr>
                <a:t>1/R</a:t>
              </a:r>
              <a:r>
                <a:rPr lang="en-GB" baseline="-25000">
                  <a:solidFill>
                    <a:schemeClr val="accent2"/>
                  </a:solidFill>
                </a:rPr>
                <a:t>P</a:t>
              </a:r>
              <a:r>
                <a:rPr lang="en-GB">
                  <a:solidFill>
                    <a:schemeClr val="accent2"/>
                  </a:solidFill>
                </a:rPr>
                <a:t>  = ¼ + 1/1  = (4+1)/4  = 5/4</a:t>
              </a:r>
            </a:p>
          </p:txBody>
        </p:sp>
        <p:sp>
          <p:nvSpPr>
            <p:cNvPr id="82955" name="Text Box 49"/>
            <p:cNvSpPr txBox="1">
              <a:spLocks noChangeArrowheads="1"/>
            </p:cNvSpPr>
            <p:nvPr/>
          </p:nvSpPr>
          <p:spPr bwMode="auto">
            <a:xfrm>
              <a:off x="3061" y="3294"/>
              <a:ext cx="2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chemeClr val="accent2"/>
                  </a:solidFill>
                </a:rPr>
                <a:t>R</a:t>
              </a:r>
              <a:r>
                <a:rPr lang="en-GB" baseline="-25000">
                  <a:solidFill>
                    <a:schemeClr val="accent2"/>
                  </a:solidFill>
                </a:rPr>
                <a:t>P  </a:t>
              </a:r>
              <a:r>
                <a:rPr lang="en-GB">
                  <a:solidFill>
                    <a:schemeClr val="accent2"/>
                  </a:solidFill>
                </a:rPr>
                <a:t>=  4/5  =  0.8</a:t>
              </a:r>
              <a:r>
                <a:rPr lang="el-GR">
                  <a:solidFill>
                    <a:schemeClr val="accent2"/>
                  </a:solidFill>
                  <a:cs typeface="Arial" charset="0"/>
                </a:rPr>
                <a:t>Ω</a:t>
              </a:r>
            </a:p>
          </p:txBody>
        </p:sp>
      </p:grpSp>
      <p:sp>
        <p:nvSpPr>
          <p:cNvPr id="91187" name="Text Box 51"/>
          <p:cNvSpPr txBox="1">
            <a:spLocks noChangeArrowheads="1"/>
          </p:cNvSpPr>
          <p:nvPr/>
        </p:nvSpPr>
        <p:spPr bwMode="auto">
          <a:xfrm>
            <a:off x="4716463" y="5661025"/>
            <a:ext cx="2519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  =  0.25A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72" grpId="0"/>
      <p:bldP spid="91173" grpId="0"/>
      <p:bldP spid="91187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6480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(b) the p.d. across the 1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0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GB">
                <a:solidFill>
                  <a:schemeClr val="accent2"/>
                </a:solidFill>
              </a:rPr>
              <a:t> external resistor 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547813" y="1268413"/>
            <a:ext cx="439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P</a:t>
            </a:r>
            <a:r>
              <a:rPr lang="en-GB"/>
              <a:t>  =  I</a:t>
            </a:r>
            <a:r>
              <a:rPr lang="en-GB" baseline="-25000"/>
              <a:t>P</a:t>
            </a:r>
            <a:r>
              <a:rPr lang="en-GB"/>
              <a:t> R</a:t>
            </a:r>
            <a:r>
              <a:rPr lang="en-GB" baseline="-25000"/>
              <a:t>P</a:t>
            </a:r>
            <a:endParaRPr lang="en-GB"/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1619250" y="1808163"/>
            <a:ext cx="288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  =  0.25 x 0.8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1620838" y="2349500"/>
            <a:ext cx="417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  =  0.2V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539750" y="3213100"/>
            <a:ext cx="568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(c) t.p.d. of 4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0 V cell 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1476375" y="4076700"/>
            <a:ext cx="4464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tpd</a:t>
            </a:r>
            <a:r>
              <a:rPr lang="en-GB"/>
              <a:t>  =  E - Ir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1476375" y="4652963"/>
            <a:ext cx="3024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tpd</a:t>
            </a:r>
            <a:r>
              <a:rPr lang="en-GB"/>
              <a:t>  =  4 – (0.25 x 1.2)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1476375" y="5300663"/>
            <a:ext cx="3960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tpd</a:t>
            </a:r>
            <a:r>
              <a:rPr lang="en-GB"/>
              <a:t>  =  3.7V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/>
      <p:bldP spid="92167" grpId="0"/>
      <p:bldP spid="92169" grpId="0"/>
      <p:bldP spid="921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77771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3.2.3 Combinations of Resistors</a:t>
            </a:r>
          </a:p>
          <a:p>
            <a:endParaRPr lang="en-GB" b="1" dirty="0">
              <a:solidFill>
                <a:schemeClr val="accent2"/>
              </a:solidFill>
            </a:endParaRPr>
          </a:p>
          <a:p>
            <a:r>
              <a:rPr lang="en-GB" dirty="0">
                <a:solidFill>
                  <a:schemeClr val="accent2"/>
                </a:solidFill>
              </a:rPr>
              <a:t>(A) Resistors in Series</a:t>
            </a:r>
          </a:p>
        </p:txBody>
      </p:sp>
      <p:grpSp>
        <p:nvGrpSpPr>
          <p:cNvPr id="58371" name="Group 25"/>
          <p:cNvGrpSpPr>
            <a:grpSpLocks/>
          </p:cNvGrpSpPr>
          <p:nvPr/>
        </p:nvGrpSpPr>
        <p:grpSpPr bwMode="auto">
          <a:xfrm>
            <a:off x="1619250" y="1628775"/>
            <a:ext cx="4824413" cy="1800225"/>
            <a:chOff x="1020" y="1026"/>
            <a:chExt cx="3039" cy="1134"/>
          </a:xfrm>
        </p:grpSpPr>
        <p:sp>
          <p:nvSpPr>
            <p:cNvPr id="58378" name="Rectangle 5"/>
            <p:cNvSpPr>
              <a:spLocks noChangeArrowheads="1"/>
            </p:cNvSpPr>
            <p:nvPr/>
          </p:nvSpPr>
          <p:spPr bwMode="auto">
            <a:xfrm>
              <a:off x="1429" y="1253"/>
              <a:ext cx="408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8379" name="Rectangle 6"/>
            <p:cNvSpPr>
              <a:spLocks noChangeArrowheads="1"/>
            </p:cNvSpPr>
            <p:nvPr/>
          </p:nvSpPr>
          <p:spPr bwMode="auto">
            <a:xfrm>
              <a:off x="2427" y="1253"/>
              <a:ext cx="408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8380" name="Rectangle 7"/>
            <p:cNvSpPr>
              <a:spLocks noChangeArrowheads="1"/>
            </p:cNvSpPr>
            <p:nvPr/>
          </p:nvSpPr>
          <p:spPr bwMode="auto">
            <a:xfrm>
              <a:off x="3424" y="1253"/>
              <a:ext cx="408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8381" name="Line 8"/>
            <p:cNvSpPr>
              <a:spLocks noChangeShapeType="1"/>
            </p:cNvSpPr>
            <p:nvPr/>
          </p:nvSpPr>
          <p:spPr bwMode="auto">
            <a:xfrm>
              <a:off x="1837" y="1298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8382" name="Line 9"/>
            <p:cNvSpPr>
              <a:spLocks noChangeShapeType="1"/>
            </p:cNvSpPr>
            <p:nvPr/>
          </p:nvSpPr>
          <p:spPr bwMode="auto">
            <a:xfrm flipH="1">
              <a:off x="1202" y="129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8383" name="Line 10"/>
            <p:cNvSpPr>
              <a:spLocks noChangeShapeType="1"/>
            </p:cNvSpPr>
            <p:nvPr/>
          </p:nvSpPr>
          <p:spPr bwMode="auto">
            <a:xfrm>
              <a:off x="2835" y="1298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8384" name="Line 11"/>
            <p:cNvSpPr>
              <a:spLocks noChangeShapeType="1"/>
            </p:cNvSpPr>
            <p:nvPr/>
          </p:nvSpPr>
          <p:spPr bwMode="auto">
            <a:xfrm flipH="1">
              <a:off x="3832" y="129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8385" name="Line 12"/>
            <p:cNvSpPr>
              <a:spLocks noChangeShapeType="1"/>
            </p:cNvSpPr>
            <p:nvPr/>
          </p:nvSpPr>
          <p:spPr bwMode="auto">
            <a:xfrm>
              <a:off x="1202" y="129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8386" name="Line 13"/>
            <p:cNvSpPr>
              <a:spLocks noChangeShapeType="1"/>
            </p:cNvSpPr>
            <p:nvPr/>
          </p:nvSpPr>
          <p:spPr bwMode="auto">
            <a:xfrm>
              <a:off x="4059" y="1298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8387" name="Line 14"/>
            <p:cNvSpPr>
              <a:spLocks noChangeShapeType="1"/>
            </p:cNvSpPr>
            <p:nvPr/>
          </p:nvSpPr>
          <p:spPr bwMode="auto">
            <a:xfrm rot="10800000">
              <a:off x="1202" y="1570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8388" name="Line 15"/>
            <p:cNvSpPr>
              <a:spLocks noChangeShapeType="1"/>
            </p:cNvSpPr>
            <p:nvPr/>
          </p:nvSpPr>
          <p:spPr bwMode="auto">
            <a:xfrm>
              <a:off x="4059" y="1752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8389" name="Line 16"/>
            <p:cNvSpPr>
              <a:spLocks noChangeShapeType="1"/>
            </p:cNvSpPr>
            <p:nvPr/>
          </p:nvSpPr>
          <p:spPr bwMode="auto">
            <a:xfrm>
              <a:off x="1202" y="2024"/>
              <a:ext cx="1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8390" name="Line 17"/>
            <p:cNvSpPr>
              <a:spLocks noChangeShapeType="1"/>
            </p:cNvSpPr>
            <p:nvPr/>
          </p:nvSpPr>
          <p:spPr bwMode="auto">
            <a:xfrm>
              <a:off x="2653" y="2024"/>
              <a:ext cx="14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8391" name="Line 18"/>
            <p:cNvSpPr>
              <a:spLocks noChangeShapeType="1"/>
            </p:cNvSpPr>
            <p:nvPr/>
          </p:nvSpPr>
          <p:spPr bwMode="auto">
            <a:xfrm>
              <a:off x="2562" y="1978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8392" name="Line 19"/>
            <p:cNvSpPr>
              <a:spLocks noChangeShapeType="1"/>
            </p:cNvSpPr>
            <p:nvPr/>
          </p:nvSpPr>
          <p:spPr bwMode="auto">
            <a:xfrm>
              <a:off x="2653" y="1933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8393" name="Text Box 20"/>
            <p:cNvSpPr txBox="1">
              <a:spLocks noChangeArrowheads="1"/>
            </p:cNvSpPr>
            <p:nvPr/>
          </p:nvSpPr>
          <p:spPr bwMode="auto">
            <a:xfrm>
              <a:off x="2381" y="174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v</a:t>
              </a:r>
              <a:r>
                <a:rPr lang="en-GB" sz="1800" baseline="-25000"/>
                <a:t>S</a:t>
              </a:r>
              <a:endParaRPr lang="en-GB" sz="1800"/>
            </a:p>
          </p:txBody>
        </p:sp>
        <p:sp>
          <p:nvSpPr>
            <p:cNvPr id="58394" name="Text Box 21"/>
            <p:cNvSpPr txBox="1">
              <a:spLocks noChangeArrowheads="1"/>
            </p:cNvSpPr>
            <p:nvPr/>
          </p:nvSpPr>
          <p:spPr bwMode="auto">
            <a:xfrm>
              <a:off x="1474" y="1026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  <a:r>
                <a:rPr lang="en-GB" sz="1800" baseline="-25000"/>
                <a:t>1</a:t>
              </a:r>
              <a:endParaRPr lang="en-GB" sz="1800"/>
            </a:p>
          </p:txBody>
        </p:sp>
        <p:sp>
          <p:nvSpPr>
            <p:cNvPr id="2" name="Text Box 22"/>
            <p:cNvSpPr txBox="1">
              <a:spLocks noChangeArrowheads="1"/>
            </p:cNvSpPr>
            <p:nvPr/>
          </p:nvSpPr>
          <p:spPr bwMode="auto">
            <a:xfrm>
              <a:off x="2517" y="1026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  <a:r>
                <a:rPr lang="en-GB" sz="1800" baseline="-25000"/>
                <a:t>2</a:t>
              </a:r>
              <a:endParaRPr lang="en-GB" sz="1800"/>
            </a:p>
          </p:txBody>
        </p:sp>
        <p:sp>
          <p:nvSpPr>
            <p:cNvPr id="3" name="Text Box 23"/>
            <p:cNvSpPr txBox="1">
              <a:spLocks noChangeArrowheads="1"/>
            </p:cNvSpPr>
            <p:nvPr/>
          </p:nvSpPr>
          <p:spPr bwMode="auto">
            <a:xfrm>
              <a:off x="3470" y="1026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R</a:t>
              </a:r>
              <a:r>
                <a:rPr lang="en-GB" sz="1800" baseline="-25000"/>
                <a:t>3</a:t>
              </a:r>
              <a:endParaRPr lang="en-GB" sz="1800"/>
            </a:p>
          </p:txBody>
        </p:sp>
        <p:sp>
          <p:nvSpPr>
            <p:cNvPr id="58397" name="Text Box 24"/>
            <p:cNvSpPr txBox="1">
              <a:spLocks noChangeArrowheads="1"/>
            </p:cNvSpPr>
            <p:nvPr/>
          </p:nvSpPr>
          <p:spPr bwMode="auto">
            <a:xfrm>
              <a:off x="1020" y="1480"/>
              <a:ext cx="1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I</a:t>
              </a:r>
            </a:p>
          </p:txBody>
        </p:sp>
      </p:grpSp>
      <p:sp>
        <p:nvSpPr>
          <p:cNvPr id="58372" name="Text Box 26"/>
          <p:cNvSpPr txBox="1">
            <a:spLocks noChangeArrowheads="1"/>
          </p:cNvSpPr>
          <p:nvPr/>
        </p:nvSpPr>
        <p:spPr bwMode="auto">
          <a:xfrm>
            <a:off x="250825" y="3500438"/>
            <a:ext cx="7777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From conservation of energy applied to resistors in series: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1547813" y="4149725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</a:t>
            </a:r>
            <a:r>
              <a:rPr lang="en-GB" baseline="-25000"/>
              <a:t>S</a:t>
            </a:r>
            <a:r>
              <a:rPr lang="en-GB"/>
              <a:t>  = I R</a:t>
            </a:r>
            <a:r>
              <a:rPr lang="en-GB" baseline="-25000"/>
              <a:t>1</a:t>
            </a:r>
            <a:r>
              <a:rPr lang="en-GB"/>
              <a:t> + I R</a:t>
            </a:r>
            <a:r>
              <a:rPr lang="en-GB" baseline="-25000"/>
              <a:t>2</a:t>
            </a:r>
            <a:r>
              <a:rPr lang="en-GB"/>
              <a:t> + I R</a:t>
            </a:r>
            <a:r>
              <a:rPr lang="en-GB" baseline="-25000"/>
              <a:t>3</a:t>
            </a:r>
            <a:endParaRPr lang="en-GB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1476375" y="4365625"/>
            <a:ext cx="75612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 R</a:t>
            </a:r>
            <a:r>
              <a:rPr lang="en-GB" baseline="-25000"/>
              <a:t>T</a:t>
            </a:r>
            <a:r>
              <a:rPr lang="en-GB"/>
              <a:t> = I R</a:t>
            </a:r>
            <a:r>
              <a:rPr lang="en-GB" baseline="-25000"/>
              <a:t>1</a:t>
            </a:r>
            <a:r>
              <a:rPr lang="en-GB"/>
              <a:t> + I R</a:t>
            </a:r>
            <a:r>
              <a:rPr lang="en-GB" baseline="-25000"/>
              <a:t>2</a:t>
            </a:r>
            <a:r>
              <a:rPr lang="en-GB"/>
              <a:t> + I R</a:t>
            </a:r>
            <a:r>
              <a:rPr lang="en-GB" baseline="-25000"/>
              <a:t>3</a:t>
            </a:r>
            <a:r>
              <a:rPr lang="en-GB"/>
              <a:t>  (R</a:t>
            </a:r>
            <a:r>
              <a:rPr lang="en-GB" baseline="-25000"/>
              <a:t>S</a:t>
            </a:r>
            <a:r>
              <a:rPr lang="en-GB"/>
              <a:t> = equivalent series resistance)</a:t>
            </a:r>
            <a:r>
              <a:rPr lang="en-GB" sz="4400"/>
              <a:t> 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619250" y="5445125"/>
            <a:ext cx="7129463" cy="454025"/>
            <a:chOff x="1020" y="3430"/>
            <a:chExt cx="4491" cy="286"/>
          </a:xfrm>
        </p:grpSpPr>
        <p:sp>
          <p:nvSpPr>
            <p:cNvPr id="58376" name="Text Box 30"/>
            <p:cNvSpPr txBox="1">
              <a:spLocks noChangeArrowheads="1"/>
            </p:cNvSpPr>
            <p:nvPr/>
          </p:nvSpPr>
          <p:spPr bwMode="auto">
            <a:xfrm>
              <a:off x="1020" y="3430"/>
              <a:ext cx="1497" cy="28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R</a:t>
              </a:r>
              <a:r>
                <a:rPr lang="en-GB" baseline="-25000"/>
                <a:t>T</a:t>
              </a:r>
              <a:r>
                <a:rPr lang="en-GB"/>
                <a:t> = R</a:t>
              </a:r>
              <a:r>
                <a:rPr lang="en-GB" baseline="-25000"/>
                <a:t>1</a:t>
              </a:r>
              <a:r>
                <a:rPr lang="en-GB"/>
                <a:t> + R</a:t>
              </a:r>
              <a:r>
                <a:rPr lang="en-GB" baseline="-25000"/>
                <a:t>2</a:t>
              </a:r>
              <a:r>
                <a:rPr lang="en-GB"/>
                <a:t> + R</a:t>
              </a:r>
              <a:r>
                <a:rPr lang="en-GB" baseline="-25000"/>
                <a:t>3</a:t>
              </a:r>
            </a:p>
          </p:txBody>
        </p:sp>
        <p:sp>
          <p:nvSpPr>
            <p:cNvPr id="58377" name="Text Box 31"/>
            <p:cNvSpPr txBox="1">
              <a:spLocks noChangeArrowheads="1"/>
            </p:cNvSpPr>
            <p:nvPr/>
          </p:nvSpPr>
          <p:spPr bwMode="auto">
            <a:xfrm>
              <a:off x="2653" y="3475"/>
              <a:ext cx="28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Since the current in the same everywhere.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697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5" grpId="0"/>
      <p:bldP spid="5839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5793</TotalTime>
  <Words>5751</Words>
  <Application>Microsoft Office PowerPoint</Application>
  <PresentationFormat>On-screen Show (4:3)</PresentationFormat>
  <Paragraphs>965</Paragraphs>
  <Slides>82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8" baseType="lpstr">
      <vt:lpstr>Arial</vt:lpstr>
      <vt:lpstr>Cambria Math</vt:lpstr>
      <vt:lpstr>Symbol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Wheatstone Bridges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E.M.F and Internal Resistance</vt:lpstr>
      <vt:lpstr>What we will cover today: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Cells in Series and Parallel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mckenzie</dc:creator>
  <cp:lastModifiedBy>Sam Marshallsay</cp:lastModifiedBy>
  <cp:revision>147</cp:revision>
  <dcterms:created xsi:type="dcterms:W3CDTF">1601-01-01T00:00:00Z</dcterms:created>
  <dcterms:modified xsi:type="dcterms:W3CDTF">2018-09-20T20:50:34Z</dcterms:modified>
</cp:coreProperties>
</file>