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9" r:id="rId23"/>
    <p:sldId id="328" r:id="rId24"/>
    <p:sldId id="330" r:id="rId25"/>
    <p:sldId id="332" r:id="rId26"/>
    <p:sldId id="331" r:id="rId27"/>
    <p:sldId id="333" r:id="rId28"/>
    <p:sldId id="334" r:id="rId29"/>
    <p:sldId id="335" r:id="rId30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3494" autoAdjust="0"/>
  </p:normalViewPr>
  <p:slideViewPr>
    <p:cSldViewPr>
      <p:cViewPr varScale="1">
        <p:scale>
          <a:sx n="79" d="100"/>
          <a:sy n="79" d="100"/>
        </p:scale>
        <p:origin x="4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205CB29-3037-41AB-A8FA-FD27C9C850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BFF6E-8613-4A85-9032-5F055A3C1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5A00-FCB8-4144-8057-5305717C7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3ECC3-29DE-49AD-B3A5-76071CC1B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55A77-52F5-43FC-9D0C-2D577F59C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33130-885D-4290-8473-CC4C413B7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E4A38-F447-4A88-B786-6FE4CA502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6154F-3978-47BE-99E1-62409671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24671-E100-4E23-9FA1-27EF6E573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3C2B3-DB45-4F9C-9178-0A58DB67A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7E44F-7ABD-4F18-8CA0-026ECD57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C06D6-BA9E-4DAB-AED0-7284F2211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7575BE8-667B-4C3F-AA3A-DCECAD8E3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>
                <a:solidFill>
                  <a:schemeClr val="accent2"/>
                </a:solidFill>
                <a:latin typeface="Arial" charset="0"/>
              </a:rPr>
              <a:t>E.M.F and Internal Resistance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50938" y="260350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The following formulae are useful:</a:t>
            </a:r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To calculate the current drawn from a cell, rearrange </a:t>
            </a:r>
            <a:r>
              <a:rPr lang="en-GB" b="1" i="1">
                <a:solidFill>
                  <a:schemeClr val="accent2"/>
                </a:solidFill>
              </a:rPr>
              <a:t>E = Ir + IR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77050" y="1341438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I (R +r)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124075" y="2205038"/>
            <a:ext cx="2376488" cy="1311275"/>
            <a:chOff x="1338" y="1389"/>
            <a:chExt cx="1497" cy="826"/>
          </a:xfrm>
        </p:grpSpPr>
        <p:graphicFrame>
          <p:nvGraphicFramePr>
            <p:cNvPr id="4099" name="Object 6"/>
            <p:cNvGraphicFramePr>
              <a:graphicFrameLocks noChangeAspect="1"/>
            </p:cNvGraphicFramePr>
            <p:nvPr/>
          </p:nvGraphicFramePr>
          <p:xfrm>
            <a:off x="1338" y="1389"/>
            <a:ext cx="1497" cy="8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3" imgW="1574800" imgH="863600" progId="Equation.3">
                    <p:embed/>
                  </p:oleObj>
                </mc:Choice>
                <mc:Fallback>
                  <p:oleObj name="Equation" r:id="rId3" imgW="1574800" imgH="863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389"/>
                          <a:ext cx="1497" cy="8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2" name="Rectangle 8"/>
            <p:cNvSpPr>
              <a:spLocks noChangeArrowheads="1"/>
            </p:cNvSpPr>
            <p:nvPr/>
          </p:nvSpPr>
          <p:spPr bwMode="auto">
            <a:xfrm>
              <a:off x="1429" y="1389"/>
              <a:ext cx="1360" cy="816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076825" y="2636838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 I  =  V/R )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611188" y="404018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To short circuit the cell, R is set to 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55875" y="4652963"/>
            <a:ext cx="1800225" cy="1528762"/>
            <a:chOff x="1610" y="2931"/>
            <a:chExt cx="1134" cy="963"/>
          </a:xfrm>
        </p:grpSpPr>
        <p:graphicFrame>
          <p:nvGraphicFramePr>
            <p:cNvPr id="4098" name="Object 11"/>
            <p:cNvGraphicFramePr>
              <a:graphicFrameLocks noChangeAspect="1"/>
            </p:cNvGraphicFramePr>
            <p:nvPr/>
          </p:nvGraphicFramePr>
          <p:xfrm>
            <a:off x="1611" y="2931"/>
            <a:ext cx="1088" cy="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5" imgW="990600" imgH="876300" progId="Equation.3">
                    <p:embed/>
                  </p:oleObj>
                </mc:Choice>
                <mc:Fallback>
                  <p:oleObj name="Equation" r:id="rId5" imgW="990600" imgH="8763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1" y="2931"/>
                          <a:ext cx="1088" cy="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1" name="Rectangle 13"/>
            <p:cNvSpPr>
              <a:spLocks noChangeArrowheads="1"/>
            </p:cNvSpPr>
            <p:nvPr/>
          </p:nvSpPr>
          <p:spPr bwMode="auto">
            <a:xfrm>
              <a:off x="1610" y="3022"/>
              <a:ext cx="1134" cy="817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68313" y="5589588"/>
            <a:ext cx="4248150" cy="1044575"/>
            <a:chOff x="295" y="3521"/>
            <a:chExt cx="2676" cy="658"/>
          </a:xfrm>
        </p:grpSpPr>
        <p:sp>
          <p:nvSpPr>
            <p:cNvPr id="4109" name="Line 16"/>
            <p:cNvSpPr>
              <a:spLocks noChangeShapeType="1"/>
            </p:cNvSpPr>
            <p:nvPr/>
          </p:nvSpPr>
          <p:spPr bwMode="auto">
            <a:xfrm flipV="1">
              <a:off x="930" y="3521"/>
              <a:ext cx="86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Text Box 17"/>
            <p:cNvSpPr txBox="1">
              <a:spLocks noChangeArrowheads="1"/>
            </p:cNvSpPr>
            <p:nvPr/>
          </p:nvSpPr>
          <p:spPr bwMode="auto">
            <a:xfrm>
              <a:off x="295" y="3929"/>
              <a:ext cx="26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short circuit (maximum) current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3" grpId="0"/>
      <p:bldP spid="727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8405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GB" b="1" i="1">
                <a:solidFill>
                  <a:schemeClr val="accent2"/>
                </a:solidFill>
              </a:rPr>
              <a:t>We need to look at the equation, , in more detail:</a:t>
            </a:r>
          </a:p>
          <a:p>
            <a:pPr marL="457200" indent="-457200"/>
            <a:endParaRPr lang="en-GB">
              <a:solidFill>
                <a:schemeClr val="accent2"/>
              </a:solidFill>
            </a:endParaRPr>
          </a:p>
          <a:p>
            <a:pPr marL="457200" indent="-457200">
              <a:buFontTx/>
              <a:buAutoNum type="alphaLcParenBoth"/>
            </a:pPr>
            <a:r>
              <a:rPr lang="en-GB">
                <a:solidFill>
                  <a:schemeClr val="accent2"/>
                </a:solidFill>
              </a:rPr>
              <a:t>As I increases, Ir increases and so Vt.p.d. decreases (assuming E = constant.)</a:t>
            </a:r>
          </a:p>
          <a:p>
            <a:pPr marL="457200" indent="-457200">
              <a:buFontTx/>
              <a:buAutoNum type="alphaLcParenBoth"/>
            </a:pPr>
            <a:endParaRPr lang="en-GB">
              <a:solidFill>
                <a:schemeClr val="accent2"/>
              </a:solidFill>
            </a:endParaRP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Ir is called the “lost volts” – it heats up the cell.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2312988" y="3070225"/>
          <a:ext cx="35718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184120" imgH="419040" progId="Equation.3">
                  <p:embed/>
                </p:oleObj>
              </mc:Choice>
              <mc:Fallback>
                <p:oleObj name="Equation" r:id="rId3" imgW="21841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070225"/>
                        <a:ext cx="357187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2124075" y="3068638"/>
            <a:ext cx="3960813" cy="720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3850" y="4583113"/>
            <a:ext cx="8208963" cy="1006475"/>
            <a:chOff x="204" y="2704"/>
            <a:chExt cx="5171" cy="634"/>
          </a:xfrm>
        </p:grpSpPr>
        <p:sp>
          <p:nvSpPr>
            <p:cNvPr id="5129" name="Text Box 8"/>
            <p:cNvSpPr txBox="1">
              <a:spLocks noChangeArrowheads="1"/>
            </p:cNvSpPr>
            <p:nvPr/>
          </p:nvSpPr>
          <p:spPr bwMode="auto">
            <a:xfrm>
              <a:off x="204" y="2704"/>
              <a:ext cx="517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 N.B. If I = 0 then Ir = 0   </a:t>
              </a:r>
              <a:r>
                <a:rPr lang="en-GB">
                  <a:sym typeface="Symbol" pitchFamily="18" charset="2"/>
                </a:rPr>
                <a:t></a:t>
              </a:r>
              <a:r>
                <a:rPr lang="en-GB"/>
                <a:t>    </a:t>
              </a:r>
            </a:p>
            <a:p>
              <a:endParaRPr lang="en-GB" b="1" i="1"/>
            </a:p>
            <a:p>
              <a:r>
                <a:rPr lang="en-GB" b="1" i="1"/>
                <a:t>             </a:t>
              </a:r>
              <a:r>
                <a:rPr lang="en-GB" b="1" i="1">
                  <a:sym typeface="Symbol" pitchFamily="18" charset="2"/>
                </a:rPr>
                <a:t></a:t>
              </a:r>
              <a:r>
                <a:rPr lang="en-GB" b="1" i="1"/>
                <a:t>   Vt.p.d. = E   on open circuit (when no current flows)</a:t>
              </a:r>
            </a:p>
          </p:txBody>
        </p:sp>
        <p:graphicFrame>
          <p:nvGraphicFramePr>
            <p:cNvPr id="5123" name="Object 9"/>
            <p:cNvGraphicFramePr>
              <a:graphicFrameLocks noChangeAspect="1"/>
            </p:cNvGraphicFramePr>
            <p:nvPr/>
          </p:nvGraphicFramePr>
          <p:xfrm>
            <a:off x="2245" y="2704"/>
            <a:ext cx="847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5" imgW="761760" imgH="241200" progId="Equation.3">
                    <p:embed/>
                  </p:oleObj>
                </mc:Choice>
                <mc:Fallback>
                  <p:oleObj name="Equation" r:id="rId5" imgW="761760" imgH="2412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2704"/>
                          <a:ext cx="847" cy="2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6150" name="Group 13"/>
          <p:cNvGrpSpPr>
            <a:grpSpLocks/>
          </p:cNvGrpSpPr>
          <p:nvPr/>
        </p:nvGrpSpPr>
        <p:grpSpPr bwMode="auto">
          <a:xfrm>
            <a:off x="755650" y="333375"/>
            <a:ext cx="3219450" cy="722313"/>
            <a:chOff x="476" y="436"/>
            <a:chExt cx="2028" cy="455"/>
          </a:xfrm>
        </p:grpSpPr>
        <p:graphicFrame>
          <p:nvGraphicFramePr>
            <p:cNvPr id="6147" name="Object 4"/>
            <p:cNvGraphicFramePr>
              <a:graphicFrameLocks noChangeAspect="1"/>
            </p:cNvGraphicFramePr>
            <p:nvPr/>
          </p:nvGraphicFramePr>
          <p:xfrm>
            <a:off x="1215" y="436"/>
            <a:ext cx="1289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3" imgW="1015920" imgH="355320" progId="Equation.3">
                    <p:embed/>
                  </p:oleObj>
                </mc:Choice>
                <mc:Fallback>
                  <p:oleObj name="Equation" r:id="rId3" imgW="1015920" imgH="3553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5" y="436"/>
                          <a:ext cx="1289" cy="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5" name="Text Box 8"/>
            <p:cNvSpPr txBox="1">
              <a:spLocks noChangeArrowheads="1"/>
            </p:cNvSpPr>
            <p:nvPr/>
          </p:nvSpPr>
          <p:spPr bwMode="auto">
            <a:xfrm>
              <a:off x="476" y="482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(b)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00113" y="1196975"/>
            <a:ext cx="3384550" cy="700088"/>
            <a:chOff x="567" y="981"/>
            <a:chExt cx="2132" cy="441"/>
          </a:xfrm>
        </p:grpSpPr>
        <p:graphicFrame>
          <p:nvGraphicFramePr>
            <p:cNvPr id="6146" name="Object 6"/>
            <p:cNvGraphicFramePr>
              <a:graphicFrameLocks noChangeAspect="1"/>
            </p:cNvGraphicFramePr>
            <p:nvPr/>
          </p:nvGraphicFramePr>
          <p:xfrm>
            <a:off x="1247" y="981"/>
            <a:ext cx="1452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5" imgW="1180800" imgH="355320" progId="Equation.3">
                    <p:embed/>
                  </p:oleObj>
                </mc:Choice>
                <mc:Fallback>
                  <p:oleObj name="Equation" r:id="rId5" imgW="1180800" imgH="35532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981"/>
                          <a:ext cx="1452" cy="4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4" name="Text Box 9"/>
            <p:cNvSpPr txBox="1">
              <a:spLocks noChangeArrowheads="1"/>
            </p:cNvSpPr>
            <p:nvPr/>
          </p:nvSpPr>
          <p:spPr bwMode="auto">
            <a:xfrm>
              <a:off x="567" y="1026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</p:grp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4213" y="2060575"/>
            <a:ext cx="7272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 c.f.             y  =  mx  +  c</a:t>
            </a:r>
          </a:p>
          <a:p>
            <a:endParaRPr lang="en-GB"/>
          </a:p>
          <a:p>
            <a:r>
              <a:rPr lang="en-GB"/>
              <a:t>   </a:t>
            </a:r>
            <a:r>
              <a:rPr lang="en-GB">
                <a:sym typeface="Symbol" pitchFamily="18" charset="2"/>
              </a:rPr>
              <a:t></a:t>
            </a:r>
            <a:r>
              <a:rPr lang="en-GB"/>
              <a:t>            </a:t>
            </a:r>
            <a:r>
              <a:rPr lang="en-GB" b="1"/>
              <a:t>y 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 Vt.p.d.,    m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 (- r),    x 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 I,       c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E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476375" y="4005263"/>
            <a:ext cx="3024188" cy="366712"/>
            <a:chOff x="930" y="2523"/>
            <a:chExt cx="1905" cy="231"/>
          </a:xfrm>
        </p:grpSpPr>
        <p:sp>
          <p:nvSpPr>
            <p:cNvPr id="6172" name="Text Box 19"/>
            <p:cNvSpPr txBox="1">
              <a:spLocks noChangeArrowheads="1"/>
            </p:cNvSpPr>
            <p:nvPr/>
          </p:nvSpPr>
          <p:spPr bwMode="auto">
            <a:xfrm>
              <a:off x="1474" y="2523"/>
              <a:ext cx="13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Y intercept (c) = E</a:t>
              </a:r>
            </a:p>
          </p:txBody>
        </p:sp>
        <p:sp>
          <p:nvSpPr>
            <p:cNvPr id="6173" name="Line 20"/>
            <p:cNvSpPr>
              <a:spLocks noChangeShapeType="1"/>
            </p:cNvSpPr>
            <p:nvPr/>
          </p:nvSpPr>
          <p:spPr bwMode="auto">
            <a:xfrm flipH="1">
              <a:off x="930" y="2659"/>
              <a:ext cx="499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916238" y="4797425"/>
            <a:ext cx="3744912" cy="366713"/>
            <a:chOff x="1837" y="3022"/>
            <a:chExt cx="2359" cy="231"/>
          </a:xfrm>
        </p:grpSpPr>
        <p:sp>
          <p:nvSpPr>
            <p:cNvPr id="6170" name="Line 22"/>
            <p:cNvSpPr>
              <a:spLocks noChangeShapeType="1"/>
            </p:cNvSpPr>
            <p:nvPr/>
          </p:nvSpPr>
          <p:spPr bwMode="auto">
            <a:xfrm flipH="1">
              <a:off x="1837" y="3158"/>
              <a:ext cx="862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Text Box 23"/>
            <p:cNvSpPr txBox="1">
              <a:spLocks noChangeArrowheads="1"/>
            </p:cNvSpPr>
            <p:nvPr/>
          </p:nvSpPr>
          <p:spPr bwMode="auto">
            <a:xfrm>
              <a:off x="2744" y="3022"/>
              <a:ext cx="1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Gradient (m) = ( -r)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443663" y="4581525"/>
            <a:ext cx="1800225" cy="779463"/>
            <a:chOff x="4195" y="2886"/>
            <a:chExt cx="1134" cy="491"/>
          </a:xfrm>
        </p:grpSpPr>
        <p:sp>
          <p:nvSpPr>
            <p:cNvPr id="6167" name="Text Box 25"/>
            <p:cNvSpPr txBox="1">
              <a:spLocks noChangeArrowheads="1"/>
            </p:cNvSpPr>
            <p:nvPr/>
          </p:nvSpPr>
          <p:spPr bwMode="auto">
            <a:xfrm>
              <a:off x="4195" y="302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=</a:t>
              </a:r>
            </a:p>
          </p:txBody>
        </p:sp>
        <p:sp>
          <p:nvSpPr>
            <p:cNvPr id="6168" name="Text Box 26"/>
            <p:cNvSpPr txBox="1">
              <a:spLocks noChangeArrowheads="1"/>
            </p:cNvSpPr>
            <p:nvPr/>
          </p:nvSpPr>
          <p:spPr bwMode="auto">
            <a:xfrm>
              <a:off x="4422" y="2886"/>
              <a:ext cx="907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y</a:t>
              </a:r>
              <a:r>
                <a:rPr lang="en-GB" sz="1800" baseline="-25000"/>
                <a:t>2</a:t>
              </a:r>
              <a:r>
                <a:rPr lang="en-GB" sz="1800"/>
                <a:t> – y</a:t>
              </a:r>
              <a:r>
                <a:rPr lang="en-GB" sz="1800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GB" sz="1800"/>
                <a:t>x</a:t>
              </a:r>
              <a:r>
                <a:rPr lang="en-GB" sz="1800" baseline="-25000"/>
                <a:t>2</a:t>
              </a:r>
              <a:r>
                <a:rPr lang="en-GB" sz="1800"/>
                <a:t> – x</a:t>
              </a:r>
              <a:r>
                <a:rPr lang="en-GB" sz="1800" baseline="-25000"/>
                <a:t>1</a:t>
              </a:r>
              <a:endParaRPr lang="en-GB" sz="1800"/>
            </a:p>
          </p:txBody>
        </p: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>
              <a:off x="4422" y="3158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859338" y="5445125"/>
            <a:ext cx="3817937" cy="855663"/>
            <a:chOff x="3061" y="3430"/>
            <a:chExt cx="2405" cy="539"/>
          </a:xfrm>
        </p:grpSpPr>
        <p:sp>
          <p:nvSpPr>
            <p:cNvPr id="6165" name="Line 31"/>
            <p:cNvSpPr>
              <a:spLocks noChangeShapeType="1"/>
            </p:cNvSpPr>
            <p:nvPr/>
          </p:nvSpPr>
          <p:spPr bwMode="auto">
            <a:xfrm flipH="1">
              <a:off x="3061" y="3657"/>
              <a:ext cx="726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Text Box 32"/>
            <p:cNvSpPr txBox="1">
              <a:spLocks noChangeArrowheads="1"/>
            </p:cNvSpPr>
            <p:nvPr/>
          </p:nvSpPr>
          <p:spPr bwMode="auto">
            <a:xfrm>
              <a:off x="3742" y="3430"/>
              <a:ext cx="1724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 b="1" i="1"/>
                <a:t>Short circuit current</a:t>
              </a:r>
              <a:r>
                <a:rPr lang="en-GB" sz="1800" i="1"/>
                <a:t> </a:t>
              </a:r>
              <a:r>
                <a:rPr lang="en-GB" sz="1600"/>
                <a:t>(the max current that can be drawn from the cell)</a:t>
              </a:r>
              <a:endParaRPr lang="en-GB" sz="1600" i="1"/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23850" y="3644900"/>
            <a:ext cx="5761038" cy="3060700"/>
            <a:chOff x="204" y="2296"/>
            <a:chExt cx="3629" cy="1928"/>
          </a:xfrm>
        </p:grpSpPr>
        <p:grpSp>
          <p:nvGrpSpPr>
            <p:cNvPr id="6158" name="Group 30"/>
            <p:cNvGrpSpPr>
              <a:grpSpLocks/>
            </p:cNvGrpSpPr>
            <p:nvPr/>
          </p:nvGrpSpPr>
          <p:grpSpPr bwMode="auto">
            <a:xfrm>
              <a:off x="204" y="2296"/>
              <a:ext cx="3629" cy="1928"/>
              <a:chOff x="204" y="2296"/>
              <a:chExt cx="3629" cy="1928"/>
            </a:xfrm>
          </p:grpSpPr>
          <p:sp>
            <p:nvSpPr>
              <p:cNvPr id="6160" name="Line 15"/>
              <p:cNvSpPr>
                <a:spLocks noChangeShapeType="1"/>
              </p:cNvSpPr>
              <p:nvPr/>
            </p:nvSpPr>
            <p:spPr bwMode="auto">
              <a:xfrm flipV="1">
                <a:off x="839" y="2296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1" name="Line 16"/>
              <p:cNvSpPr>
                <a:spLocks noChangeShapeType="1"/>
              </p:cNvSpPr>
              <p:nvPr/>
            </p:nvSpPr>
            <p:spPr bwMode="auto">
              <a:xfrm>
                <a:off x="839" y="3974"/>
                <a:ext cx="29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2" name="Line 17"/>
              <p:cNvSpPr>
                <a:spLocks noChangeShapeType="1"/>
              </p:cNvSpPr>
              <p:nvPr/>
            </p:nvSpPr>
            <p:spPr bwMode="auto">
              <a:xfrm>
                <a:off x="839" y="2750"/>
                <a:ext cx="2222" cy="1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3" name="Text Box 18"/>
              <p:cNvSpPr txBox="1">
                <a:spLocks noChangeArrowheads="1"/>
              </p:cNvSpPr>
              <p:nvPr/>
            </p:nvSpPr>
            <p:spPr bwMode="auto">
              <a:xfrm>
                <a:off x="204" y="2341"/>
                <a:ext cx="6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 b="1"/>
                  <a:t>Vt.p.d.</a:t>
                </a:r>
              </a:p>
            </p:txBody>
          </p:sp>
          <p:sp>
            <p:nvSpPr>
              <p:cNvPr id="6164" name="Text Box 29"/>
              <p:cNvSpPr txBox="1">
                <a:spLocks noChangeArrowheads="1"/>
              </p:cNvSpPr>
              <p:nvPr/>
            </p:nvSpPr>
            <p:spPr bwMode="auto">
              <a:xfrm>
                <a:off x="3651" y="3974"/>
                <a:ext cx="1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b="1"/>
                  <a:t>I</a:t>
                </a:r>
              </a:p>
            </p:txBody>
          </p:sp>
        </p:grpSp>
        <p:sp>
          <p:nvSpPr>
            <p:cNvPr id="6159" name="Text Box 34"/>
            <p:cNvSpPr txBox="1">
              <a:spLocks noChangeArrowheads="1"/>
            </p:cNvSpPr>
            <p:nvPr/>
          </p:nvSpPr>
          <p:spPr bwMode="auto">
            <a:xfrm>
              <a:off x="703" y="3974"/>
              <a:ext cx="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6" descr="~AUT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113"/>
            <a:ext cx="4176713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1     </a:t>
            </a:r>
            <a:r>
              <a:rPr lang="en-GB"/>
              <a:t>Page 23</a:t>
            </a:r>
          </a:p>
        </p:txBody>
      </p:sp>
      <p:pic>
        <p:nvPicPr>
          <p:cNvPr id="67588" name="Picture 5" descr="~AUT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88913"/>
            <a:ext cx="331311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250825" y="620713"/>
            <a:ext cx="4321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accent2"/>
                </a:solidFill>
              </a:rPr>
              <a:t>A car battery is connected in a circuit as shown to study how the voltage across the battery varies with the current drawn from it. </a:t>
            </a:r>
          </a:p>
        </p:txBody>
      </p:sp>
      <p:sp>
        <p:nvSpPr>
          <p:cNvPr id="67590" name="Text Box 8"/>
          <p:cNvSpPr txBox="1">
            <a:spLocks noChangeArrowheads="1"/>
          </p:cNvSpPr>
          <p:nvPr/>
        </p:nvSpPr>
        <p:spPr bwMode="auto">
          <a:xfrm>
            <a:off x="323850" y="1484313"/>
            <a:ext cx="37433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</a:rPr>
              <a:t>For each setting of the variable resistor R, switch S is closed momentarily and the voltmeter and ammeter readings are </a:t>
            </a:r>
          </a:p>
          <a:p>
            <a:r>
              <a:rPr lang="en-GB" sz="1600">
                <a:solidFill>
                  <a:schemeClr val="accent2"/>
                </a:solidFill>
              </a:rPr>
              <a:t>recorded. </a:t>
            </a:r>
          </a:p>
          <a:p>
            <a:endParaRPr lang="en-GB" sz="1600">
              <a:solidFill>
                <a:schemeClr val="accent2"/>
              </a:solidFill>
            </a:endParaRPr>
          </a:p>
          <a:p>
            <a:r>
              <a:rPr lang="en-GB" sz="1600">
                <a:solidFill>
                  <a:schemeClr val="accent2"/>
                </a:solidFill>
              </a:rPr>
              <a:t>A graph of the results is shown opposite. 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179388" y="4797425"/>
            <a:ext cx="8351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accent2"/>
                </a:solidFill>
              </a:rPr>
              <a:t>(a) Explain why the reading on the voltmeter decreases as the ammeter reading increases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388" y="5229225"/>
            <a:ext cx="73453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</a:rPr>
              <a:t>(b) Use information from the graph to find:</a:t>
            </a:r>
          </a:p>
          <a:p>
            <a:r>
              <a:rPr lang="en-GB" sz="1600">
                <a:solidFill>
                  <a:schemeClr val="accent2"/>
                </a:solidFill>
              </a:rPr>
              <a:t>        </a:t>
            </a:r>
          </a:p>
          <a:p>
            <a:r>
              <a:rPr lang="en-GB" sz="1600">
                <a:solidFill>
                  <a:schemeClr val="accent2"/>
                </a:solidFill>
              </a:rPr>
              <a:t>        (i) the e.m.f. of the battery;       </a:t>
            </a:r>
          </a:p>
          <a:p>
            <a:r>
              <a:rPr lang="en-GB" sz="1600">
                <a:solidFill>
                  <a:schemeClr val="accent2"/>
                </a:solidFill>
              </a:rPr>
              <a:t>       (ii) the internal resistance of the battery;      </a:t>
            </a:r>
          </a:p>
          <a:p>
            <a:r>
              <a:rPr lang="en-GB" sz="1600">
                <a:solidFill>
                  <a:schemeClr val="accent2"/>
                </a:solidFill>
              </a:rPr>
              <a:t>      (iii) the current from the battery if it is short circuited</a:t>
            </a:r>
            <a:r>
              <a:rPr lang="en-GB">
                <a:solidFill>
                  <a:schemeClr val="accent2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Explain why the reading on the voltmeter decreases as the ammeter reading increases 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55650" y="141287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Voltmeter is measuring t.p.d.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827088" y="1989138"/>
            <a:ext cx="66976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= E – Ir  SO if I increases then Ir increases </a:t>
            </a:r>
          </a:p>
          <a:p>
            <a:pPr>
              <a:spcBef>
                <a:spcPct val="50000"/>
              </a:spcBef>
            </a:pPr>
            <a:r>
              <a:rPr lang="en-GB"/>
              <a:t>and since E = constant V</a:t>
            </a:r>
            <a:r>
              <a:rPr lang="en-GB" baseline="-25000"/>
              <a:t>tpd </a:t>
            </a:r>
            <a:r>
              <a:rPr lang="en-GB"/>
              <a:t>must decrease.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39750" y="3500438"/>
            <a:ext cx="73453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(b) Use information from the graph to find:</a:t>
            </a:r>
          </a:p>
          <a:p>
            <a:r>
              <a:rPr lang="en-GB">
                <a:solidFill>
                  <a:schemeClr val="accent2"/>
                </a:solidFill>
              </a:rPr>
              <a:t>        </a:t>
            </a:r>
          </a:p>
          <a:p>
            <a:r>
              <a:rPr lang="en-GB">
                <a:solidFill>
                  <a:schemeClr val="accent2"/>
                </a:solidFill>
              </a:rPr>
              <a:t>        (i) the e.m.f. of the battery;       </a:t>
            </a:r>
          </a:p>
          <a:p>
            <a:r>
              <a:rPr lang="en-GB">
                <a:solidFill>
                  <a:schemeClr val="accent2"/>
                </a:solidFill>
              </a:rPr>
              <a:t>       (ii) the internal resistance of the battery;      </a:t>
            </a:r>
          </a:p>
          <a:p>
            <a:r>
              <a:rPr lang="en-GB">
                <a:solidFill>
                  <a:schemeClr val="accent2"/>
                </a:solidFill>
              </a:rPr>
              <a:t>      (iii) the current from the battery if it is short circuited. 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39750" y="5589588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(i) E = V</a:t>
            </a:r>
            <a:r>
              <a:rPr lang="en-GB" baseline="-25000"/>
              <a:t>tpd</a:t>
            </a:r>
            <a:r>
              <a:rPr lang="en-GB"/>
              <a:t> when I = 0 i.e. intersection of Y-axis  =  12V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6" grpId="0"/>
      <p:bldP spid="76807" grpId="0"/>
      <p:bldP spid="768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13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(ii)  r = -m,   (x</a:t>
            </a:r>
            <a:r>
              <a:rPr lang="en-GB" baseline="-25000"/>
              <a:t>1</a:t>
            </a:r>
            <a:r>
              <a:rPr lang="en-GB"/>
              <a:t>, y</a:t>
            </a:r>
            <a:r>
              <a:rPr lang="en-GB" baseline="-25000"/>
              <a:t>1</a:t>
            </a:r>
            <a:r>
              <a:rPr lang="en-GB"/>
              <a:t>) = (0,12)     (x</a:t>
            </a:r>
            <a:r>
              <a:rPr lang="en-GB" baseline="-25000"/>
              <a:t>2</a:t>
            </a:r>
            <a:r>
              <a:rPr lang="en-GB"/>
              <a:t>,y</a:t>
            </a:r>
            <a:r>
              <a:rPr lang="en-GB" baseline="-25000"/>
              <a:t>2</a:t>
            </a:r>
            <a:r>
              <a:rPr lang="en-GB"/>
              <a:t>) = (80,8)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42988" y="1279525"/>
            <a:ext cx="2089150" cy="854075"/>
            <a:chOff x="657" y="618"/>
            <a:chExt cx="1316" cy="538"/>
          </a:xfrm>
        </p:grpSpPr>
        <p:sp>
          <p:nvSpPr>
            <p:cNvPr id="69645" name="Text Box 5"/>
            <p:cNvSpPr txBox="1">
              <a:spLocks noChangeArrowheads="1"/>
            </p:cNvSpPr>
            <p:nvPr/>
          </p:nvSpPr>
          <p:spPr bwMode="auto">
            <a:xfrm>
              <a:off x="657" y="754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m = </a:t>
              </a:r>
            </a:p>
          </p:txBody>
        </p:sp>
        <p:grpSp>
          <p:nvGrpSpPr>
            <p:cNvPr id="69646" name="Group 10"/>
            <p:cNvGrpSpPr>
              <a:grpSpLocks/>
            </p:cNvGrpSpPr>
            <p:nvPr/>
          </p:nvGrpSpPr>
          <p:grpSpPr bwMode="auto">
            <a:xfrm>
              <a:off x="1066" y="618"/>
              <a:ext cx="907" cy="538"/>
              <a:chOff x="1066" y="618"/>
              <a:chExt cx="907" cy="538"/>
            </a:xfrm>
          </p:grpSpPr>
          <p:sp>
            <p:nvSpPr>
              <p:cNvPr id="69647" name="Text Box 8"/>
              <p:cNvSpPr txBox="1">
                <a:spLocks noChangeArrowheads="1"/>
              </p:cNvSpPr>
              <p:nvPr/>
            </p:nvSpPr>
            <p:spPr bwMode="auto">
              <a:xfrm>
                <a:off x="1066" y="618"/>
                <a:ext cx="90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2</a:t>
                </a:r>
                <a:r>
                  <a:rPr lang="en-GB"/>
                  <a:t> – y</a:t>
                </a:r>
                <a:r>
                  <a:rPr lang="en-GB" baseline="-25000"/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2</a:t>
                </a:r>
                <a:r>
                  <a:rPr lang="en-GB"/>
                  <a:t> – x</a:t>
                </a:r>
                <a:r>
                  <a:rPr lang="en-GB" baseline="-25000"/>
                  <a:t>1</a:t>
                </a:r>
                <a:endParaRPr lang="en-GB"/>
              </a:p>
            </p:txBody>
          </p:sp>
          <p:sp>
            <p:nvSpPr>
              <p:cNvPr id="69648" name="Line 9"/>
              <p:cNvSpPr>
                <a:spLocks noChangeShapeType="1"/>
              </p:cNvSpPr>
              <p:nvPr/>
            </p:nvSpPr>
            <p:spPr bwMode="auto">
              <a:xfrm>
                <a:off x="1066" y="890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698750" y="1279525"/>
            <a:ext cx="1873250" cy="854075"/>
            <a:chOff x="1700" y="618"/>
            <a:chExt cx="1180" cy="538"/>
          </a:xfrm>
        </p:grpSpPr>
        <p:grpSp>
          <p:nvGrpSpPr>
            <p:cNvPr id="69641" name="Group 11"/>
            <p:cNvGrpSpPr>
              <a:grpSpLocks/>
            </p:cNvGrpSpPr>
            <p:nvPr/>
          </p:nvGrpSpPr>
          <p:grpSpPr bwMode="auto">
            <a:xfrm>
              <a:off x="1973" y="618"/>
              <a:ext cx="907" cy="538"/>
              <a:chOff x="1066" y="618"/>
              <a:chExt cx="907" cy="538"/>
            </a:xfrm>
          </p:grpSpPr>
          <p:sp>
            <p:nvSpPr>
              <p:cNvPr id="69643" name="Text Box 12"/>
              <p:cNvSpPr txBox="1">
                <a:spLocks noChangeArrowheads="1"/>
              </p:cNvSpPr>
              <p:nvPr/>
            </p:nvSpPr>
            <p:spPr bwMode="auto">
              <a:xfrm>
                <a:off x="1066" y="618"/>
                <a:ext cx="90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8 – 12</a:t>
                </a:r>
                <a:endParaRPr lang="en-GB" baseline="-25000"/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80 – 0</a:t>
                </a:r>
              </a:p>
            </p:txBody>
          </p:sp>
          <p:sp>
            <p:nvSpPr>
              <p:cNvPr id="69644" name="Line 13"/>
              <p:cNvSpPr>
                <a:spLocks noChangeShapeType="1"/>
              </p:cNvSpPr>
              <p:nvPr/>
            </p:nvSpPr>
            <p:spPr bwMode="auto">
              <a:xfrm>
                <a:off x="1066" y="890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642" name="Text Box 15"/>
            <p:cNvSpPr txBox="1">
              <a:spLocks noChangeArrowheads="1"/>
            </p:cNvSpPr>
            <p:nvPr/>
          </p:nvSpPr>
          <p:spPr bwMode="auto">
            <a:xfrm>
              <a:off x="1700" y="754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4211638" y="148431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-0.05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1187450" y="2565400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 = -m = 0.05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323850" y="3608388"/>
            <a:ext cx="748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(iii)  Short circuit I  = largest I  = intersection of x-axis  = 240V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1258888" y="42926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OR  I = E/r  = 12/0.05  = 240A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1" grpId="0"/>
      <p:bldP spid="77842" grpId="0"/>
      <p:bldP spid="77843" grpId="0"/>
      <p:bldP spid="778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7" descr="~AUT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989138"/>
            <a:ext cx="568007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8"/>
          <p:cNvSpPr txBox="1">
            <a:spLocks noChangeArrowheads="1"/>
          </p:cNvSpPr>
          <p:nvPr/>
        </p:nvSpPr>
        <p:spPr bwMode="auto">
          <a:xfrm>
            <a:off x="395288" y="404813"/>
            <a:ext cx="784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A signal generator can be considered as a source of e.m.f. with an internal resistance. </a:t>
            </a:r>
          </a:p>
          <a:p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>When testing loudspeakers, a signal generator with an internal resistance of 16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is set to produce an e.m.f. of 24 V. </a:t>
            </a:r>
          </a:p>
        </p:txBody>
      </p:sp>
      <p:sp>
        <p:nvSpPr>
          <p:cNvPr id="70660" name="Text Box 9"/>
          <p:cNvSpPr txBox="1">
            <a:spLocks noChangeArrowheads="1"/>
          </p:cNvSpPr>
          <p:nvPr/>
        </p:nvSpPr>
        <p:spPr bwMode="auto">
          <a:xfrm>
            <a:off x="395288" y="0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2</a:t>
            </a:r>
            <a:r>
              <a:rPr lang="en-GB"/>
              <a:t>  </a:t>
            </a:r>
          </a:p>
        </p:txBody>
      </p:sp>
      <p:sp>
        <p:nvSpPr>
          <p:cNvPr id="70661" name="Text Box 10"/>
          <p:cNvSpPr txBox="1">
            <a:spLocks noChangeArrowheads="1"/>
          </p:cNvSpPr>
          <p:nvPr/>
        </p:nvSpPr>
        <p:spPr bwMode="auto">
          <a:xfrm>
            <a:off x="6443663" y="39338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32 </a:t>
            </a:r>
            <a:r>
              <a:rPr lang="el-GR"/>
              <a:t>Ω</a:t>
            </a:r>
            <a:endParaRPr lang="en-GB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590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(a) Find the current in the loudspeaker 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611188" y="537368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voltage across the loudspeaker.</a:t>
            </a:r>
          </a:p>
        </p:txBody>
      </p:sp>
      <p:sp>
        <p:nvSpPr>
          <p:cNvPr id="70664" name="Text Box 4"/>
          <p:cNvSpPr txBox="1">
            <a:spLocks noChangeArrowheads="1"/>
          </p:cNvSpPr>
          <p:nvPr/>
        </p:nvSpPr>
        <p:spPr bwMode="auto">
          <a:xfrm>
            <a:off x="611188" y="5732463"/>
            <a:ext cx="698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(c) Calculate the power delivered to the loudspeaker.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11188" y="6165850"/>
            <a:ext cx="8208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(d) Calculate the energy 'lost' inside the signal generator every second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590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(a) Find the current in the loudspeaker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47813" y="1196975"/>
            <a:ext cx="3384550" cy="854075"/>
            <a:chOff x="975" y="754"/>
            <a:chExt cx="2132" cy="538"/>
          </a:xfrm>
        </p:grpSpPr>
        <p:sp>
          <p:nvSpPr>
            <p:cNvPr id="71698" name="Text Box 5"/>
            <p:cNvSpPr txBox="1">
              <a:spLocks noChangeArrowheads="1"/>
            </p:cNvSpPr>
            <p:nvPr/>
          </p:nvSpPr>
          <p:spPr bwMode="auto">
            <a:xfrm>
              <a:off x="975" y="890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grpSp>
          <p:nvGrpSpPr>
            <p:cNvPr id="71699" name="Group 8"/>
            <p:cNvGrpSpPr>
              <a:grpSpLocks/>
            </p:cNvGrpSpPr>
            <p:nvPr/>
          </p:nvGrpSpPr>
          <p:grpSpPr bwMode="auto">
            <a:xfrm>
              <a:off x="1338" y="754"/>
              <a:ext cx="1769" cy="538"/>
              <a:chOff x="1429" y="799"/>
              <a:chExt cx="1769" cy="538"/>
            </a:xfrm>
          </p:grpSpPr>
          <p:sp>
            <p:nvSpPr>
              <p:cNvPr id="71700" name="Text Box 6"/>
              <p:cNvSpPr txBox="1">
                <a:spLocks noChangeArrowheads="1"/>
              </p:cNvSpPr>
              <p:nvPr/>
            </p:nvSpPr>
            <p:spPr bwMode="auto">
              <a:xfrm>
                <a:off x="1429" y="799"/>
                <a:ext cx="1769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Total voltage supplied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    Total resistance</a:t>
                </a:r>
              </a:p>
            </p:txBody>
          </p:sp>
          <p:sp>
            <p:nvSpPr>
              <p:cNvPr id="71701" name="Line 7"/>
              <p:cNvSpPr>
                <a:spLocks noChangeShapeType="1"/>
              </p:cNvSpPr>
              <p:nvPr/>
            </p:nvSpPr>
            <p:spPr bwMode="auto">
              <a:xfrm>
                <a:off x="1474" y="1071"/>
                <a:ext cx="15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003800" y="1206500"/>
            <a:ext cx="1584325" cy="854075"/>
            <a:chOff x="3288" y="799"/>
            <a:chExt cx="998" cy="538"/>
          </a:xfrm>
        </p:grpSpPr>
        <p:sp>
          <p:nvSpPr>
            <p:cNvPr id="71695" name="Text Box 10"/>
            <p:cNvSpPr txBox="1">
              <a:spLocks noChangeArrowheads="1"/>
            </p:cNvSpPr>
            <p:nvPr/>
          </p:nvSpPr>
          <p:spPr bwMode="auto">
            <a:xfrm>
              <a:off x="3288" y="935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71696" name="Text Box 11"/>
            <p:cNvSpPr txBox="1">
              <a:spLocks noChangeArrowheads="1"/>
            </p:cNvSpPr>
            <p:nvPr/>
          </p:nvSpPr>
          <p:spPr bwMode="auto">
            <a:xfrm>
              <a:off x="3515" y="799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71697" name="Line 12"/>
            <p:cNvSpPr>
              <a:spLocks noChangeShapeType="1"/>
            </p:cNvSpPr>
            <p:nvPr/>
          </p:nvSpPr>
          <p:spPr bwMode="auto">
            <a:xfrm>
              <a:off x="3515" y="1071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003800" y="2133600"/>
            <a:ext cx="1512888" cy="854075"/>
            <a:chOff x="3152" y="1344"/>
            <a:chExt cx="953" cy="538"/>
          </a:xfrm>
        </p:grpSpPr>
        <p:sp>
          <p:nvSpPr>
            <p:cNvPr id="71692" name="Text Box 15"/>
            <p:cNvSpPr txBox="1">
              <a:spLocks noChangeArrowheads="1"/>
            </p:cNvSpPr>
            <p:nvPr/>
          </p:nvSpPr>
          <p:spPr bwMode="auto">
            <a:xfrm>
              <a:off x="3152" y="1486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71693" name="Text Box 16"/>
            <p:cNvSpPr txBox="1">
              <a:spLocks noChangeArrowheads="1"/>
            </p:cNvSpPr>
            <p:nvPr/>
          </p:nvSpPr>
          <p:spPr bwMode="auto">
            <a:xfrm>
              <a:off x="3334" y="1344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 24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(16 + 32)</a:t>
              </a:r>
            </a:p>
          </p:txBody>
        </p:sp>
        <p:sp>
          <p:nvSpPr>
            <p:cNvPr id="71694" name="Line 18"/>
            <p:cNvSpPr>
              <a:spLocks noChangeShapeType="1"/>
            </p:cNvSpPr>
            <p:nvPr/>
          </p:nvSpPr>
          <p:spPr bwMode="auto">
            <a:xfrm>
              <a:off x="3379" y="161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6804025" y="2349500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A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755650" y="371633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voltage across the loudspeaker.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1042988" y="4437063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I R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1547813" y="4941888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x 32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1547813" y="5516563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16V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3636963" y="4494213"/>
            <a:ext cx="3455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OR V</a:t>
            </a:r>
            <a:r>
              <a:rPr lang="en-GB" baseline="-25000"/>
              <a:t>tpd</a:t>
            </a:r>
            <a:r>
              <a:rPr lang="en-GB"/>
              <a:t> = E – Ir</a:t>
            </a:r>
          </a:p>
          <a:p>
            <a:pPr>
              <a:spcBef>
                <a:spcPct val="50000"/>
              </a:spcBef>
            </a:pPr>
            <a:r>
              <a:rPr lang="en-GB"/>
              <a:t>             = 24 – (0.5 x 16)</a:t>
            </a:r>
          </a:p>
          <a:p>
            <a:pPr>
              <a:spcBef>
                <a:spcPct val="50000"/>
              </a:spcBef>
            </a:pPr>
            <a:r>
              <a:rPr lang="en-GB"/>
              <a:t>             = 16V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2" grpId="0"/>
      <p:bldP spid="79893" grpId="0"/>
      <p:bldP spid="79894" grpId="0"/>
      <p:bldP spid="79895" grpId="0"/>
      <p:bldP spid="79896" grpId="0"/>
      <p:bldP spid="798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698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(c) Calculate the power delivered to the loudspeaker. 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187450" y="112553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  =  I V</a:t>
            </a:r>
            <a:r>
              <a:rPr lang="en-GB" baseline="-25000"/>
              <a:t>tpd</a:t>
            </a:r>
            <a:endParaRPr lang="en-GB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476375" y="1557338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x 16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476375" y="2060575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8.0 W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419475" y="1125538"/>
            <a:ext cx="3889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OR   P = I</a:t>
            </a:r>
            <a:r>
              <a:rPr lang="en-GB" baseline="30000"/>
              <a:t>2</a:t>
            </a:r>
            <a:r>
              <a:rPr lang="en-GB"/>
              <a:t>R</a:t>
            </a:r>
          </a:p>
          <a:p>
            <a:pPr>
              <a:spcBef>
                <a:spcPct val="50000"/>
              </a:spcBef>
            </a:pPr>
            <a:r>
              <a:rPr lang="en-GB"/>
              <a:t>            = 0.5</a:t>
            </a:r>
            <a:r>
              <a:rPr lang="en-GB" baseline="30000"/>
              <a:t>2</a:t>
            </a:r>
            <a:r>
              <a:rPr lang="en-GB"/>
              <a:t> x 32</a:t>
            </a:r>
          </a:p>
          <a:p>
            <a:pPr>
              <a:spcBef>
                <a:spcPct val="50000"/>
              </a:spcBef>
            </a:pPr>
            <a:r>
              <a:rPr lang="en-GB"/>
              <a:t>            = 8.0 W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39750" y="328453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(d) Calculate the energy 'lost' inside the signal generator every second</a:t>
            </a:r>
            <a:r>
              <a:rPr lang="en-GB"/>
              <a:t> 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900113" y="4076700"/>
            <a:ext cx="6335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  =  I t V    where V  =  lost volts   =  V across r  = Ir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900113" y="4724400"/>
            <a:ext cx="6481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  =  It x Ir  =  0.5 x 1 x 0.5 x 16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900113" y="5373688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  =  4.0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2" grpId="0"/>
      <p:bldP spid="80903" grpId="0"/>
      <p:bldP spid="80904" grpId="0"/>
      <p:bldP spid="80905" grpId="0"/>
      <p:bldP spid="80906" grpId="0"/>
      <p:bldP spid="80907" grpId="0"/>
      <p:bldP spid="809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~AUT0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549275"/>
            <a:ext cx="4211637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250825" y="0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3</a:t>
            </a:r>
            <a:r>
              <a:rPr lang="en-GB"/>
              <a:t>    </a:t>
            </a: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0" y="549275"/>
            <a:ext cx="47529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The circuit shown includes a cell with an e.m.f. of 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60 V and internal resistance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.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The following readings are taken from the meters;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reading on the ammeter       =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04 A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reading on the voltmeter V1 = 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20 V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reading on the voltmeter V2 =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30 V 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323850" y="4149725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Calculate the value of the lost volts in the circuit.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4652963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internal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cell.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323850" y="5084763"/>
            <a:ext cx="8208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(c) The resistance of the variable resistor is altered so that the reading on the ammeter is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02 A. </a:t>
            </a:r>
          </a:p>
          <a:p>
            <a:r>
              <a:rPr lang="en-GB">
                <a:solidFill>
                  <a:schemeClr val="accent2"/>
                </a:solidFill>
              </a:rPr>
              <a:t>What is the resistance of the variable resistor now?</a:t>
            </a:r>
          </a:p>
        </p:txBody>
      </p:sp>
      <p:sp>
        <p:nvSpPr>
          <p:cNvPr id="73736" name="Text Box 4"/>
          <p:cNvSpPr txBox="1">
            <a:spLocks noChangeArrowheads="1"/>
          </p:cNvSpPr>
          <p:nvPr/>
        </p:nvSpPr>
        <p:spPr bwMode="auto">
          <a:xfrm>
            <a:off x="323850" y="6156325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(d) The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variable resistor is now decreased. What effect has this on the terminal potential difference, </a:t>
            </a:r>
            <a:r>
              <a:rPr lang="en-GB" i="1">
                <a:solidFill>
                  <a:schemeClr val="accent2"/>
                </a:solidFill>
              </a:rPr>
              <a:t>Vt.p.d.</a:t>
            </a:r>
            <a:r>
              <a:rPr lang="en-GB">
                <a:solidFill>
                  <a:schemeClr val="accent2"/>
                </a:solidFill>
              </a:rPr>
              <a:t> of the cell?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848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3.2.5  </a:t>
            </a:r>
            <a:r>
              <a:rPr lang="en-GB" b="1" dirty="0" err="1">
                <a:solidFill>
                  <a:schemeClr val="accent2"/>
                </a:solidFill>
              </a:rPr>
              <a:t>E.M.F.</a:t>
            </a:r>
            <a:r>
              <a:rPr lang="en-GB" b="1" dirty="0">
                <a:solidFill>
                  <a:schemeClr val="accent2"/>
                </a:solidFill>
              </a:rPr>
              <a:t> and Internal Resistance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A source of electrical potential energy, such as a battery, provides an electromotive force (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.) to drive an electron current through the circuit. 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The units of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are the same as those of </a:t>
            </a:r>
            <a:r>
              <a:rPr lang="en-GB" dirty="0" err="1">
                <a:solidFill>
                  <a:schemeClr val="accent2"/>
                </a:solidFill>
              </a:rPr>
              <a:t>p.d</a:t>
            </a:r>
            <a:r>
              <a:rPr lang="en-GB" dirty="0">
                <a:solidFill>
                  <a:schemeClr val="accent2"/>
                </a:solidFill>
              </a:rPr>
              <a:t>. i.e. the volt (joule per coulomb), scalar.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84213" y="3714750"/>
            <a:ext cx="7848600" cy="108267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The electromotive force (e.m.f.), E, of the source, is the electrical potential energy supplied to each coulomb of charge which passes through the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Calculate the value of the lost volts in the circuit.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95288" y="3068638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internal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cell.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755650" y="1125538"/>
            <a:ext cx="705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 </a:t>
            </a:r>
            <a:r>
              <a:rPr lang="en-GB"/>
              <a:t>= V</a:t>
            </a:r>
            <a:r>
              <a:rPr lang="en-GB" baseline="-25000"/>
              <a:t>1</a:t>
            </a:r>
            <a:r>
              <a:rPr lang="en-GB"/>
              <a:t> + V</a:t>
            </a:r>
            <a:r>
              <a:rPr lang="en-GB" baseline="-25000"/>
              <a:t>2</a:t>
            </a:r>
            <a:r>
              <a:rPr lang="en-GB"/>
              <a:t>  =  1.20 + 0.30  =  1.50V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84213" y="1773238"/>
            <a:ext cx="691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Lost volts  =  E – V</a:t>
            </a:r>
            <a:r>
              <a:rPr lang="en-GB" baseline="-25000"/>
              <a:t>tpd</a:t>
            </a:r>
            <a:r>
              <a:rPr lang="en-GB"/>
              <a:t>  =  1.60 – 1.50  =  0.10V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755650" y="3860800"/>
            <a:ext cx="568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Lost volts  =  Ir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00113" y="4519613"/>
            <a:ext cx="2592387" cy="854075"/>
            <a:chOff x="521" y="2750"/>
            <a:chExt cx="1633" cy="538"/>
          </a:xfrm>
        </p:grpSpPr>
        <p:sp>
          <p:nvSpPr>
            <p:cNvPr id="74765" name="Text Box 9"/>
            <p:cNvSpPr txBox="1">
              <a:spLocks noChangeArrowheads="1"/>
            </p:cNvSpPr>
            <p:nvPr/>
          </p:nvSpPr>
          <p:spPr bwMode="auto">
            <a:xfrm>
              <a:off x="521" y="2886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 =</a:t>
              </a:r>
            </a:p>
          </p:txBody>
        </p:sp>
        <p:sp>
          <p:nvSpPr>
            <p:cNvPr id="74766" name="Text Box 10"/>
            <p:cNvSpPr txBox="1">
              <a:spLocks noChangeArrowheads="1"/>
            </p:cNvSpPr>
            <p:nvPr/>
          </p:nvSpPr>
          <p:spPr bwMode="auto">
            <a:xfrm>
              <a:off x="930" y="2750"/>
              <a:ext cx="122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Lost volts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       I</a:t>
              </a:r>
            </a:p>
          </p:txBody>
        </p:sp>
        <p:sp>
          <p:nvSpPr>
            <p:cNvPr id="74767" name="Line 11"/>
            <p:cNvSpPr>
              <a:spLocks noChangeShapeType="1"/>
            </p:cNvSpPr>
            <p:nvPr/>
          </p:nvSpPr>
          <p:spPr bwMode="auto">
            <a:xfrm>
              <a:off x="839" y="3022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276600" y="4437063"/>
            <a:ext cx="1747838" cy="854075"/>
            <a:chOff x="2064" y="2704"/>
            <a:chExt cx="1101" cy="538"/>
          </a:xfrm>
        </p:grpSpPr>
        <p:sp>
          <p:nvSpPr>
            <p:cNvPr id="74762" name="Text Box 13"/>
            <p:cNvSpPr txBox="1">
              <a:spLocks noChangeArrowheads="1"/>
            </p:cNvSpPr>
            <p:nvPr/>
          </p:nvSpPr>
          <p:spPr bwMode="auto">
            <a:xfrm>
              <a:off x="2064" y="2879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74763" name="Text Box 14"/>
            <p:cNvSpPr txBox="1">
              <a:spLocks noChangeArrowheads="1"/>
            </p:cNvSpPr>
            <p:nvPr/>
          </p:nvSpPr>
          <p:spPr bwMode="auto">
            <a:xfrm>
              <a:off x="2349" y="2704"/>
              <a:ext cx="8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0.10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0.04</a:t>
              </a:r>
            </a:p>
          </p:txBody>
        </p:sp>
        <p:sp>
          <p:nvSpPr>
            <p:cNvPr id="74764" name="Line 15"/>
            <p:cNvSpPr>
              <a:spLocks noChangeShapeType="1"/>
            </p:cNvSpPr>
            <p:nvPr/>
          </p:nvSpPr>
          <p:spPr bwMode="auto">
            <a:xfrm>
              <a:off x="2349" y="297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4787900" y="4725988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2.5 </a:t>
            </a:r>
            <a:r>
              <a:rPr lang="el-GR">
                <a:cs typeface="Arial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1" grpId="0"/>
      <p:bldP spid="829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08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(c) The resistance of the variable resistor is altered so that the reading on the ammeter is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02 A. </a:t>
            </a:r>
          </a:p>
          <a:p>
            <a:r>
              <a:rPr lang="en-GB">
                <a:solidFill>
                  <a:schemeClr val="accent2"/>
                </a:solidFill>
              </a:rPr>
              <a:t>What is the resistance of the variable resistor now?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5650" y="1628775"/>
            <a:ext cx="1439863" cy="854075"/>
            <a:chOff x="567" y="981"/>
            <a:chExt cx="907" cy="538"/>
          </a:xfrm>
        </p:grpSpPr>
        <p:sp>
          <p:nvSpPr>
            <p:cNvPr id="75803" name="Text Box 6"/>
            <p:cNvSpPr txBox="1">
              <a:spLocks noChangeArrowheads="1"/>
            </p:cNvSpPr>
            <p:nvPr/>
          </p:nvSpPr>
          <p:spPr bwMode="auto">
            <a:xfrm>
              <a:off x="567" y="1117"/>
              <a:ext cx="7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=</a:t>
              </a:r>
            </a:p>
          </p:txBody>
        </p:sp>
        <p:sp>
          <p:nvSpPr>
            <p:cNvPr id="75804" name="Text Box 7"/>
            <p:cNvSpPr txBox="1">
              <a:spLocks noChangeArrowheads="1"/>
            </p:cNvSpPr>
            <p:nvPr/>
          </p:nvSpPr>
          <p:spPr bwMode="auto">
            <a:xfrm>
              <a:off x="884" y="981"/>
              <a:ext cx="59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75805" name="Line 8"/>
            <p:cNvSpPr>
              <a:spLocks noChangeShapeType="1"/>
            </p:cNvSpPr>
            <p:nvPr/>
          </p:nvSpPr>
          <p:spPr bwMode="auto">
            <a:xfrm>
              <a:off x="884" y="125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68538" y="1628775"/>
            <a:ext cx="2663825" cy="854075"/>
            <a:chOff x="1429" y="1026"/>
            <a:chExt cx="1678" cy="538"/>
          </a:xfrm>
        </p:grpSpPr>
        <p:sp>
          <p:nvSpPr>
            <p:cNvPr id="75799" name="Text Box 10"/>
            <p:cNvSpPr txBox="1">
              <a:spLocks noChangeArrowheads="1"/>
            </p:cNvSpPr>
            <p:nvPr/>
          </p:nvSpPr>
          <p:spPr bwMode="auto">
            <a:xfrm>
              <a:off x="1429" y="1162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800" name="Text Box 12"/>
            <p:cNvSpPr txBox="1">
              <a:spLocks noChangeArrowheads="1"/>
            </p:cNvSpPr>
            <p:nvPr/>
          </p:nvSpPr>
          <p:spPr bwMode="auto">
            <a:xfrm>
              <a:off x="1791" y="1162"/>
              <a:ext cx="7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0.02 =</a:t>
              </a:r>
            </a:p>
          </p:txBody>
        </p:sp>
        <p:sp>
          <p:nvSpPr>
            <p:cNvPr id="75801" name="Text Box 13"/>
            <p:cNvSpPr txBox="1">
              <a:spLocks noChangeArrowheads="1"/>
            </p:cNvSpPr>
            <p:nvPr/>
          </p:nvSpPr>
          <p:spPr bwMode="auto">
            <a:xfrm>
              <a:off x="2381" y="1026"/>
              <a:ext cx="72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1.60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2.5 + R</a:t>
              </a:r>
            </a:p>
          </p:txBody>
        </p:sp>
        <p:sp>
          <p:nvSpPr>
            <p:cNvPr id="75802" name="Line 14"/>
            <p:cNvSpPr>
              <a:spLocks noChangeShapeType="1"/>
            </p:cNvSpPr>
            <p:nvPr/>
          </p:nvSpPr>
          <p:spPr bwMode="auto">
            <a:xfrm>
              <a:off x="2381" y="1298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268538" y="2852738"/>
            <a:ext cx="3455987" cy="431800"/>
            <a:chOff x="3288" y="1162"/>
            <a:chExt cx="2177" cy="272"/>
          </a:xfrm>
        </p:grpSpPr>
        <p:sp>
          <p:nvSpPr>
            <p:cNvPr id="75797" name="Text Box 16"/>
            <p:cNvSpPr txBox="1">
              <a:spLocks noChangeArrowheads="1"/>
            </p:cNvSpPr>
            <p:nvPr/>
          </p:nvSpPr>
          <p:spPr bwMode="auto">
            <a:xfrm>
              <a:off x="3288" y="1162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8" name="Text Box 17"/>
            <p:cNvSpPr txBox="1">
              <a:spLocks noChangeArrowheads="1"/>
            </p:cNvSpPr>
            <p:nvPr/>
          </p:nvSpPr>
          <p:spPr bwMode="auto">
            <a:xfrm>
              <a:off x="3651" y="1184"/>
              <a:ext cx="18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0.02 (2.5 + R)  =  1.60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268538" y="3716338"/>
            <a:ext cx="4248150" cy="431800"/>
            <a:chOff x="476" y="1661"/>
            <a:chExt cx="2676" cy="272"/>
          </a:xfrm>
        </p:grpSpPr>
        <p:sp>
          <p:nvSpPr>
            <p:cNvPr id="75795" name="Text Box 20"/>
            <p:cNvSpPr txBox="1">
              <a:spLocks noChangeArrowheads="1"/>
            </p:cNvSpPr>
            <p:nvPr/>
          </p:nvSpPr>
          <p:spPr bwMode="auto">
            <a:xfrm>
              <a:off x="476" y="166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6" name="Text Box 21"/>
            <p:cNvSpPr txBox="1">
              <a:spLocks noChangeArrowheads="1"/>
            </p:cNvSpPr>
            <p:nvPr/>
          </p:nvSpPr>
          <p:spPr bwMode="auto">
            <a:xfrm>
              <a:off x="839" y="1683"/>
              <a:ext cx="2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(0.02 x 2.5) + 0.02 R  =  1.60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268538" y="4437063"/>
            <a:ext cx="4248150" cy="431800"/>
            <a:chOff x="1429" y="2795"/>
            <a:chExt cx="2676" cy="272"/>
          </a:xfrm>
        </p:grpSpPr>
        <p:sp>
          <p:nvSpPr>
            <p:cNvPr id="75793" name="Text Box 24"/>
            <p:cNvSpPr txBox="1">
              <a:spLocks noChangeArrowheads="1"/>
            </p:cNvSpPr>
            <p:nvPr/>
          </p:nvSpPr>
          <p:spPr bwMode="auto">
            <a:xfrm>
              <a:off x="1429" y="2795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4" name="Text Box 25"/>
            <p:cNvSpPr txBox="1">
              <a:spLocks noChangeArrowheads="1"/>
            </p:cNvSpPr>
            <p:nvPr/>
          </p:nvSpPr>
          <p:spPr bwMode="auto">
            <a:xfrm>
              <a:off x="1792" y="2817"/>
              <a:ext cx="2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0.02 R  =  1.60 – 0.05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268538" y="4941888"/>
            <a:ext cx="2159000" cy="854075"/>
            <a:chOff x="1429" y="3113"/>
            <a:chExt cx="1360" cy="538"/>
          </a:xfrm>
        </p:grpSpPr>
        <p:sp>
          <p:nvSpPr>
            <p:cNvPr id="75789" name="Text Box 26"/>
            <p:cNvSpPr txBox="1">
              <a:spLocks noChangeArrowheads="1"/>
            </p:cNvSpPr>
            <p:nvPr/>
          </p:nvSpPr>
          <p:spPr bwMode="auto">
            <a:xfrm>
              <a:off x="1429" y="327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0" name="Text Box 27"/>
            <p:cNvSpPr txBox="1">
              <a:spLocks noChangeArrowheads="1"/>
            </p:cNvSpPr>
            <p:nvPr/>
          </p:nvSpPr>
          <p:spPr bwMode="auto">
            <a:xfrm>
              <a:off x="1791" y="3294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  =</a:t>
              </a:r>
            </a:p>
          </p:txBody>
        </p:sp>
        <p:sp>
          <p:nvSpPr>
            <p:cNvPr id="75791" name="Text Box 29"/>
            <p:cNvSpPr txBox="1">
              <a:spLocks noChangeArrowheads="1"/>
            </p:cNvSpPr>
            <p:nvPr/>
          </p:nvSpPr>
          <p:spPr bwMode="auto">
            <a:xfrm>
              <a:off x="2200" y="3113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1.55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0.02</a:t>
              </a:r>
            </a:p>
          </p:txBody>
        </p:sp>
        <p:sp>
          <p:nvSpPr>
            <p:cNvPr id="75792" name="Line 30"/>
            <p:cNvSpPr>
              <a:spLocks noChangeShapeType="1"/>
            </p:cNvSpPr>
            <p:nvPr/>
          </p:nvSpPr>
          <p:spPr bwMode="auto">
            <a:xfrm>
              <a:off x="2200" y="3385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4427538" y="5229225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77.5</a:t>
            </a: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2268538" y="5911850"/>
            <a:ext cx="5111750" cy="434975"/>
            <a:chOff x="1429" y="3724"/>
            <a:chExt cx="3220" cy="274"/>
          </a:xfrm>
        </p:grpSpPr>
        <p:sp>
          <p:nvSpPr>
            <p:cNvPr id="75787" name="Text Box 33"/>
            <p:cNvSpPr txBox="1">
              <a:spLocks noChangeArrowheads="1"/>
            </p:cNvSpPr>
            <p:nvPr/>
          </p:nvSpPr>
          <p:spPr bwMode="auto">
            <a:xfrm>
              <a:off x="1429" y="372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88" name="Text Box 34"/>
            <p:cNvSpPr txBox="1">
              <a:spLocks noChangeArrowheads="1"/>
            </p:cNvSpPr>
            <p:nvPr/>
          </p:nvSpPr>
          <p:spPr bwMode="auto">
            <a:xfrm>
              <a:off x="1746" y="3748"/>
              <a:ext cx="29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Variable  R  = 77.5 – 30  =  47.5</a:t>
              </a:r>
              <a:r>
                <a:rPr lang="el-GR">
                  <a:cs typeface="Arial" charset="0"/>
                </a:rPr>
                <a:t>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(d) The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variable resistor is now decreased. What effect has this on the terminal potential difference, </a:t>
            </a:r>
            <a:r>
              <a:rPr lang="en-GB" i="1">
                <a:solidFill>
                  <a:schemeClr val="accent2"/>
                </a:solidFill>
              </a:rPr>
              <a:t>Vt.p.d.</a:t>
            </a:r>
            <a:r>
              <a:rPr lang="en-GB">
                <a:solidFill>
                  <a:schemeClr val="accent2"/>
                </a:solidFill>
              </a:rPr>
              <a:t> of the cell?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331913" y="1773238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E - Ir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258888" y="2492375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</a:t>
            </a:r>
            <a:r>
              <a:rPr lang="en-GB"/>
              <a:t>   If R decreases then I increases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258888" y="3248025"/>
            <a:ext cx="460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  Ir increases ( E = constant)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258888" y="4005263"/>
            <a:ext cx="5329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  V</a:t>
            </a:r>
            <a:r>
              <a:rPr lang="en-GB" baseline="-25000">
                <a:sym typeface="Symbol" pitchFamily="18" charset="2"/>
              </a:rPr>
              <a:t>tpd </a:t>
            </a:r>
            <a:r>
              <a:rPr lang="en-GB">
                <a:sym typeface="Symbol" pitchFamily="18" charset="2"/>
              </a:rPr>
              <a:t> 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2" grpId="0"/>
      <p:bldP spid="86023" grpId="0"/>
      <p:bldP spid="860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539750" y="439738"/>
            <a:ext cx="540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4</a:t>
            </a:r>
            <a:r>
              <a:rPr lang="en-GB"/>
              <a:t>      Page 26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539750" y="4959350"/>
            <a:ext cx="7777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A second 4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resistor is connected in parallel with the first.  </a:t>
            </a:r>
          </a:p>
          <a:p>
            <a:r>
              <a:rPr lang="en-GB">
                <a:solidFill>
                  <a:schemeClr val="accent2"/>
                </a:solidFill>
              </a:rPr>
              <a:t>What is the new current and the new t.p.d.?</a:t>
            </a:r>
            <a:r>
              <a:rPr lang="en-GB"/>
              <a:t> </a:t>
            </a:r>
          </a:p>
        </p:txBody>
      </p:sp>
      <p:grpSp>
        <p:nvGrpSpPr>
          <p:cNvPr id="77828" name="Group 23"/>
          <p:cNvGrpSpPr>
            <a:grpSpLocks/>
          </p:cNvGrpSpPr>
          <p:nvPr/>
        </p:nvGrpSpPr>
        <p:grpSpPr bwMode="auto">
          <a:xfrm>
            <a:off x="1835150" y="1701800"/>
            <a:ext cx="5976938" cy="2303463"/>
            <a:chOff x="1292" y="890"/>
            <a:chExt cx="3765" cy="1451"/>
          </a:xfrm>
        </p:grpSpPr>
        <p:sp>
          <p:nvSpPr>
            <p:cNvPr id="77829" name="Rectangle 6"/>
            <p:cNvSpPr>
              <a:spLocks noChangeArrowheads="1"/>
            </p:cNvSpPr>
            <p:nvPr/>
          </p:nvSpPr>
          <p:spPr bwMode="auto">
            <a:xfrm>
              <a:off x="2562" y="2205"/>
              <a:ext cx="454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0" name="Rectangle 7"/>
            <p:cNvSpPr>
              <a:spLocks noChangeArrowheads="1"/>
            </p:cNvSpPr>
            <p:nvPr/>
          </p:nvSpPr>
          <p:spPr bwMode="auto">
            <a:xfrm>
              <a:off x="3016" y="1208"/>
              <a:ext cx="454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1" name="Line 8"/>
            <p:cNvSpPr>
              <a:spLocks noChangeShapeType="1"/>
            </p:cNvSpPr>
            <p:nvPr/>
          </p:nvSpPr>
          <p:spPr bwMode="auto">
            <a:xfrm>
              <a:off x="2562" y="116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2" name="Line 10"/>
            <p:cNvSpPr>
              <a:spLocks noChangeShapeType="1"/>
            </p:cNvSpPr>
            <p:nvPr/>
          </p:nvSpPr>
          <p:spPr bwMode="auto">
            <a:xfrm>
              <a:off x="2653" y="1207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3" name="Line 11"/>
            <p:cNvSpPr>
              <a:spLocks noChangeShapeType="1"/>
            </p:cNvSpPr>
            <p:nvPr/>
          </p:nvSpPr>
          <p:spPr bwMode="auto">
            <a:xfrm>
              <a:off x="2653" y="129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4" name="Line 12"/>
            <p:cNvSpPr>
              <a:spLocks noChangeShapeType="1"/>
            </p:cNvSpPr>
            <p:nvPr/>
          </p:nvSpPr>
          <p:spPr bwMode="auto">
            <a:xfrm>
              <a:off x="3470" y="1298"/>
              <a:ext cx="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5" name="Line 13"/>
            <p:cNvSpPr>
              <a:spLocks noChangeShapeType="1"/>
            </p:cNvSpPr>
            <p:nvPr/>
          </p:nvSpPr>
          <p:spPr bwMode="auto">
            <a:xfrm flipH="1">
              <a:off x="1292" y="1298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6" name="Line 14"/>
            <p:cNvSpPr>
              <a:spLocks noChangeShapeType="1"/>
            </p:cNvSpPr>
            <p:nvPr/>
          </p:nvSpPr>
          <p:spPr bwMode="auto">
            <a:xfrm>
              <a:off x="1292" y="1298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7" name="Line 15"/>
            <p:cNvSpPr>
              <a:spLocks noChangeShapeType="1"/>
            </p:cNvSpPr>
            <p:nvPr/>
          </p:nvSpPr>
          <p:spPr bwMode="auto">
            <a:xfrm>
              <a:off x="1292" y="2251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8" name="Line 16"/>
            <p:cNvSpPr>
              <a:spLocks noChangeShapeType="1"/>
            </p:cNvSpPr>
            <p:nvPr/>
          </p:nvSpPr>
          <p:spPr bwMode="auto">
            <a:xfrm>
              <a:off x="4195" y="129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9" name="Line 17"/>
            <p:cNvSpPr>
              <a:spLocks noChangeShapeType="1"/>
            </p:cNvSpPr>
            <p:nvPr/>
          </p:nvSpPr>
          <p:spPr bwMode="auto">
            <a:xfrm>
              <a:off x="4195" y="1706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40" name="Line 18"/>
            <p:cNvSpPr>
              <a:spLocks noChangeShapeType="1"/>
            </p:cNvSpPr>
            <p:nvPr/>
          </p:nvSpPr>
          <p:spPr bwMode="auto">
            <a:xfrm>
              <a:off x="3016" y="2251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41" name="Rectangle 19"/>
            <p:cNvSpPr>
              <a:spLocks noChangeArrowheads="1"/>
            </p:cNvSpPr>
            <p:nvPr/>
          </p:nvSpPr>
          <p:spPr bwMode="auto">
            <a:xfrm>
              <a:off x="2109" y="890"/>
              <a:ext cx="1724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42" name="Text Box 20"/>
            <p:cNvSpPr txBox="1">
              <a:spLocks noChangeArrowheads="1"/>
            </p:cNvSpPr>
            <p:nvPr/>
          </p:nvSpPr>
          <p:spPr bwMode="auto">
            <a:xfrm>
              <a:off x="2562" y="1979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4.0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77843" name="Text Box 21"/>
            <p:cNvSpPr txBox="1">
              <a:spLocks noChangeArrowheads="1"/>
            </p:cNvSpPr>
            <p:nvPr/>
          </p:nvSpPr>
          <p:spPr bwMode="auto">
            <a:xfrm>
              <a:off x="2291" y="97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 = 1.5 V</a:t>
              </a:r>
            </a:p>
          </p:txBody>
        </p:sp>
        <p:sp>
          <p:nvSpPr>
            <p:cNvPr id="77844" name="Text Box 22"/>
            <p:cNvSpPr txBox="1">
              <a:spLocks noChangeArrowheads="1"/>
            </p:cNvSpPr>
            <p:nvPr/>
          </p:nvSpPr>
          <p:spPr bwMode="auto">
            <a:xfrm>
              <a:off x="4241" y="161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 = 0.30 A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1116013" y="728663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Need r first 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76375" y="1341438"/>
            <a:ext cx="1533525" cy="854075"/>
            <a:chOff x="2322" y="346"/>
            <a:chExt cx="966" cy="538"/>
          </a:xfrm>
        </p:grpSpPr>
        <p:sp>
          <p:nvSpPr>
            <p:cNvPr id="78887" name="Text Box 5"/>
            <p:cNvSpPr txBox="1">
              <a:spLocks noChangeArrowheads="1"/>
            </p:cNvSpPr>
            <p:nvPr/>
          </p:nvSpPr>
          <p:spPr bwMode="auto">
            <a:xfrm>
              <a:off x="2322" y="482"/>
              <a:ext cx="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sp>
          <p:nvSpPr>
            <p:cNvPr id="78888" name="Text Box 6"/>
            <p:cNvSpPr txBox="1">
              <a:spLocks noChangeArrowheads="1"/>
            </p:cNvSpPr>
            <p:nvPr/>
          </p:nvSpPr>
          <p:spPr bwMode="auto">
            <a:xfrm>
              <a:off x="2699" y="346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78889" name="Line 7"/>
            <p:cNvSpPr>
              <a:spLocks noChangeShapeType="1"/>
            </p:cNvSpPr>
            <p:nvPr/>
          </p:nvSpPr>
          <p:spPr bwMode="auto">
            <a:xfrm>
              <a:off x="2699" y="61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84213" y="2287588"/>
            <a:ext cx="2303462" cy="854075"/>
            <a:chOff x="1565" y="942"/>
            <a:chExt cx="1451" cy="538"/>
          </a:xfrm>
        </p:grpSpPr>
        <p:sp>
          <p:nvSpPr>
            <p:cNvPr id="78883" name="Text Box 9"/>
            <p:cNvSpPr txBox="1">
              <a:spLocks noChangeArrowheads="1"/>
            </p:cNvSpPr>
            <p:nvPr/>
          </p:nvSpPr>
          <p:spPr bwMode="auto">
            <a:xfrm>
              <a:off x="1565" y="1162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/>
            </a:p>
          </p:txBody>
        </p:sp>
        <p:sp>
          <p:nvSpPr>
            <p:cNvPr id="78884" name="Text Box 13"/>
            <p:cNvSpPr txBox="1">
              <a:spLocks noChangeArrowheads="1"/>
            </p:cNvSpPr>
            <p:nvPr/>
          </p:nvSpPr>
          <p:spPr bwMode="auto">
            <a:xfrm>
              <a:off x="1837" y="1078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0.3 = </a:t>
              </a:r>
            </a:p>
          </p:txBody>
        </p:sp>
        <p:sp>
          <p:nvSpPr>
            <p:cNvPr id="78885" name="Text Box 14"/>
            <p:cNvSpPr txBox="1">
              <a:spLocks noChangeArrowheads="1"/>
            </p:cNvSpPr>
            <p:nvPr/>
          </p:nvSpPr>
          <p:spPr bwMode="auto">
            <a:xfrm>
              <a:off x="2427" y="942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1.5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+ 4</a:t>
              </a:r>
            </a:p>
          </p:txBody>
        </p:sp>
        <p:sp>
          <p:nvSpPr>
            <p:cNvPr id="78886" name="Line 15"/>
            <p:cNvSpPr>
              <a:spLocks noChangeShapeType="1"/>
            </p:cNvSpPr>
            <p:nvPr/>
          </p:nvSpPr>
          <p:spPr bwMode="auto">
            <a:xfrm>
              <a:off x="2427" y="1214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755650" y="335756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0.3 (r + 4)  =  1.5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755650" y="389572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0.3r + 1.2  =  1.5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755650" y="436562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0.3r  =  1.5 – 1.2  =  0.3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5650" y="4941888"/>
            <a:ext cx="1079500" cy="854075"/>
            <a:chOff x="1610" y="2614"/>
            <a:chExt cx="680" cy="538"/>
          </a:xfrm>
        </p:grpSpPr>
        <p:sp>
          <p:nvSpPr>
            <p:cNvPr id="78879" name="Text Box 20"/>
            <p:cNvSpPr txBox="1">
              <a:spLocks noChangeArrowheads="1"/>
            </p:cNvSpPr>
            <p:nvPr/>
          </p:nvSpPr>
          <p:spPr bwMode="auto">
            <a:xfrm>
              <a:off x="1610" y="2750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 = </a:t>
              </a:r>
            </a:p>
          </p:txBody>
        </p:sp>
        <p:grpSp>
          <p:nvGrpSpPr>
            <p:cNvPr id="78880" name="Group 23"/>
            <p:cNvGrpSpPr>
              <a:grpSpLocks/>
            </p:cNvGrpSpPr>
            <p:nvPr/>
          </p:nvGrpSpPr>
          <p:grpSpPr bwMode="auto">
            <a:xfrm>
              <a:off x="1927" y="2614"/>
              <a:ext cx="363" cy="538"/>
              <a:chOff x="1927" y="2704"/>
              <a:chExt cx="363" cy="538"/>
            </a:xfrm>
          </p:grpSpPr>
          <p:sp>
            <p:nvSpPr>
              <p:cNvPr id="78881" name="Text Box 21"/>
              <p:cNvSpPr txBox="1">
                <a:spLocks noChangeArrowheads="1"/>
              </p:cNvSpPr>
              <p:nvPr/>
            </p:nvSpPr>
            <p:spPr bwMode="auto">
              <a:xfrm>
                <a:off x="1927" y="2704"/>
                <a:ext cx="36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0.3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0.3</a:t>
                </a:r>
              </a:p>
            </p:txBody>
          </p:sp>
          <p:sp>
            <p:nvSpPr>
              <p:cNvPr id="78882" name="Line 22"/>
              <p:cNvSpPr>
                <a:spLocks noChangeShapeType="1"/>
              </p:cNvSpPr>
              <p:nvPr/>
            </p:nvSpPr>
            <p:spPr bwMode="auto">
              <a:xfrm>
                <a:off x="1973" y="297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1908175" y="5157788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1</a:t>
            </a:r>
            <a:r>
              <a:rPr lang="el-GR">
                <a:cs typeface="Arial" charset="0"/>
              </a:rPr>
              <a:t>Ω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694238" y="692150"/>
            <a:ext cx="2470150" cy="854075"/>
            <a:chOff x="2789" y="533"/>
            <a:chExt cx="1556" cy="538"/>
          </a:xfrm>
        </p:grpSpPr>
        <p:sp>
          <p:nvSpPr>
            <p:cNvPr id="78874" name="Text Box 26"/>
            <p:cNvSpPr txBox="1">
              <a:spLocks noChangeArrowheads="1"/>
            </p:cNvSpPr>
            <p:nvPr/>
          </p:nvSpPr>
          <p:spPr bwMode="auto">
            <a:xfrm>
              <a:off x="2789" y="663"/>
              <a:ext cx="1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New </a:t>
              </a:r>
            </a:p>
          </p:txBody>
        </p:sp>
        <p:grpSp>
          <p:nvGrpSpPr>
            <p:cNvPr id="78875" name="Group 27"/>
            <p:cNvGrpSpPr>
              <a:grpSpLocks/>
            </p:cNvGrpSpPr>
            <p:nvPr/>
          </p:nvGrpSpPr>
          <p:grpSpPr bwMode="auto">
            <a:xfrm>
              <a:off x="3379" y="533"/>
              <a:ext cx="966" cy="538"/>
              <a:chOff x="2322" y="346"/>
              <a:chExt cx="966" cy="538"/>
            </a:xfrm>
          </p:grpSpPr>
          <p:sp>
            <p:nvSpPr>
              <p:cNvPr id="78876" name="Text Box 28"/>
              <p:cNvSpPr txBox="1">
                <a:spLocks noChangeArrowheads="1"/>
              </p:cNvSpPr>
              <p:nvPr/>
            </p:nvSpPr>
            <p:spPr bwMode="auto">
              <a:xfrm>
                <a:off x="2322" y="482"/>
                <a:ext cx="42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I  = </a:t>
                </a:r>
              </a:p>
            </p:txBody>
          </p:sp>
          <p:sp>
            <p:nvSpPr>
              <p:cNvPr id="78877" name="Text Box 29"/>
              <p:cNvSpPr txBox="1">
                <a:spLocks noChangeArrowheads="1"/>
              </p:cNvSpPr>
              <p:nvPr/>
            </p:nvSpPr>
            <p:spPr bwMode="auto">
              <a:xfrm>
                <a:off x="2699" y="346"/>
                <a:ext cx="589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   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r + R</a:t>
                </a:r>
              </a:p>
            </p:txBody>
          </p:sp>
          <p:sp>
            <p:nvSpPr>
              <p:cNvPr id="78878" name="Line 30"/>
              <p:cNvSpPr>
                <a:spLocks noChangeShapeType="1"/>
              </p:cNvSpPr>
              <p:nvPr/>
            </p:nvSpPr>
            <p:spPr bwMode="auto">
              <a:xfrm>
                <a:off x="2699" y="618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4860925" y="1628775"/>
            <a:ext cx="2303463" cy="854075"/>
            <a:chOff x="1565" y="942"/>
            <a:chExt cx="1451" cy="538"/>
          </a:xfrm>
        </p:grpSpPr>
        <p:sp>
          <p:nvSpPr>
            <p:cNvPr id="78870" name="Text Box 33"/>
            <p:cNvSpPr txBox="1">
              <a:spLocks noChangeArrowheads="1"/>
            </p:cNvSpPr>
            <p:nvPr/>
          </p:nvSpPr>
          <p:spPr bwMode="auto">
            <a:xfrm>
              <a:off x="1565" y="1162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/>
            </a:p>
          </p:txBody>
        </p:sp>
        <p:sp>
          <p:nvSpPr>
            <p:cNvPr id="78871" name="Text Box 34"/>
            <p:cNvSpPr txBox="1">
              <a:spLocks noChangeArrowheads="1"/>
            </p:cNvSpPr>
            <p:nvPr/>
          </p:nvSpPr>
          <p:spPr bwMode="auto">
            <a:xfrm>
              <a:off x="1837" y="1078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I  = </a:t>
              </a:r>
            </a:p>
          </p:txBody>
        </p:sp>
        <p:sp>
          <p:nvSpPr>
            <p:cNvPr id="78872" name="Text Box 35"/>
            <p:cNvSpPr txBox="1">
              <a:spLocks noChangeArrowheads="1"/>
            </p:cNvSpPr>
            <p:nvPr/>
          </p:nvSpPr>
          <p:spPr bwMode="auto">
            <a:xfrm>
              <a:off x="2427" y="942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1.5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 + R</a:t>
              </a:r>
              <a:r>
                <a:rPr lang="en-GB" baseline="-25000"/>
                <a:t>P</a:t>
              </a:r>
              <a:endParaRPr lang="en-GB"/>
            </a:p>
          </p:txBody>
        </p:sp>
        <p:sp>
          <p:nvSpPr>
            <p:cNvPr id="78873" name="Line 36"/>
            <p:cNvSpPr>
              <a:spLocks noChangeShapeType="1"/>
            </p:cNvSpPr>
            <p:nvPr/>
          </p:nvSpPr>
          <p:spPr bwMode="auto">
            <a:xfrm>
              <a:off x="2427" y="1214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7524750" y="1782763"/>
            <a:ext cx="12239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P</a:t>
            </a:r>
            <a:r>
              <a:rPr lang="en-GB">
                <a:solidFill>
                  <a:schemeClr val="accent2"/>
                </a:solidFill>
              </a:rPr>
              <a:t> = 4/2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    = 2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4859338" y="2503488"/>
            <a:ext cx="2303462" cy="854075"/>
            <a:chOff x="1565" y="942"/>
            <a:chExt cx="1451" cy="538"/>
          </a:xfrm>
        </p:grpSpPr>
        <p:sp>
          <p:nvSpPr>
            <p:cNvPr id="78866" name="Text Box 39"/>
            <p:cNvSpPr txBox="1">
              <a:spLocks noChangeArrowheads="1"/>
            </p:cNvSpPr>
            <p:nvPr/>
          </p:nvSpPr>
          <p:spPr bwMode="auto">
            <a:xfrm>
              <a:off x="1565" y="1162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/>
            </a:p>
          </p:txBody>
        </p:sp>
        <p:sp>
          <p:nvSpPr>
            <p:cNvPr id="78867" name="Text Box 40"/>
            <p:cNvSpPr txBox="1">
              <a:spLocks noChangeArrowheads="1"/>
            </p:cNvSpPr>
            <p:nvPr/>
          </p:nvSpPr>
          <p:spPr bwMode="auto">
            <a:xfrm>
              <a:off x="1837" y="1078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I  = </a:t>
              </a:r>
            </a:p>
          </p:txBody>
        </p:sp>
        <p:sp>
          <p:nvSpPr>
            <p:cNvPr id="78868" name="Text Box 41"/>
            <p:cNvSpPr txBox="1">
              <a:spLocks noChangeArrowheads="1"/>
            </p:cNvSpPr>
            <p:nvPr/>
          </p:nvSpPr>
          <p:spPr bwMode="auto">
            <a:xfrm>
              <a:off x="2427" y="942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1.5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 + 2</a:t>
              </a:r>
            </a:p>
          </p:txBody>
        </p:sp>
        <p:sp>
          <p:nvSpPr>
            <p:cNvPr id="78869" name="Line 42"/>
            <p:cNvSpPr>
              <a:spLocks noChangeShapeType="1"/>
            </p:cNvSpPr>
            <p:nvPr/>
          </p:nvSpPr>
          <p:spPr bwMode="auto">
            <a:xfrm>
              <a:off x="2427" y="1214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5794375" y="3463925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0.5A</a:t>
            </a:r>
          </a:p>
        </p:txBody>
      </p:sp>
      <p:sp>
        <p:nvSpPr>
          <p:cNvPr id="87084" name="Text Box 44"/>
          <p:cNvSpPr txBox="1">
            <a:spLocks noChangeArrowheads="1"/>
          </p:cNvSpPr>
          <p:nvPr/>
        </p:nvSpPr>
        <p:spPr bwMode="auto">
          <a:xfrm>
            <a:off x="4643438" y="4365625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New   V</a:t>
            </a:r>
            <a:r>
              <a:rPr lang="en-GB" baseline="-25000"/>
              <a:t>tpd</a:t>
            </a:r>
            <a:r>
              <a:rPr lang="en-GB"/>
              <a:t> = I R</a:t>
            </a:r>
          </a:p>
        </p:txBody>
      </p:sp>
      <p:sp>
        <p:nvSpPr>
          <p:cNvPr id="87085" name="Text Box 45"/>
          <p:cNvSpPr txBox="1">
            <a:spLocks noChangeArrowheads="1"/>
          </p:cNvSpPr>
          <p:nvPr/>
        </p:nvSpPr>
        <p:spPr bwMode="auto">
          <a:xfrm>
            <a:off x="5794375" y="4870450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x 2</a:t>
            </a:r>
          </a:p>
        </p:txBody>
      </p: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5794375" y="5373688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1.0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7" grpId="0"/>
      <p:bldP spid="87058" grpId="0"/>
      <p:bldP spid="87059" grpId="0"/>
      <p:bldP spid="87065" grpId="0"/>
      <p:bldP spid="87077" grpId="0"/>
      <p:bldP spid="87083" grpId="0"/>
      <p:bldP spid="87084" grpId="0"/>
      <p:bldP spid="87085" grpId="0"/>
      <p:bldP spid="870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>
                <a:solidFill>
                  <a:schemeClr val="accent2"/>
                </a:solidFill>
                <a:latin typeface="Arial" charset="0"/>
              </a:rPr>
              <a:t>Cells in Series and Parallel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1600200" y="14795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8064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3.2.6 Cells in Series and Parallel</a:t>
            </a:r>
          </a:p>
          <a:p>
            <a:endParaRPr lang="en-GB" b="1" i="1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If cells are placed in series, the total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is the sum of the individual </a:t>
            </a:r>
            <a:r>
              <a:rPr lang="en-GB" dirty="0" err="1">
                <a:solidFill>
                  <a:schemeClr val="accent2"/>
                </a:solidFill>
              </a:rPr>
              <a:t>e.m.f.’s</a:t>
            </a:r>
            <a:r>
              <a:rPr lang="en-GB" dirty="0">
                <a:solidFill>
                  <a:schemeClr val="accent2"/>
                </a:solidFill>
              </a:rPr>
              <a:t> providing the polarity of the connections is taken into account.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68313" y="1989138"/>
            <a:ext cx="7993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Example 1      </a:t>
            </a:r>
            <a:r>
              <a:rPr lang="en-GB" dirty="0"/>
              <a:t>Page 27</a:t>
            </a:r>
          </a:p>
          <a:p>
            <a:r>
              <a:rPr lang="en-GB" dirty="0">
                <a:solidFill>
                  <a:schemeClr val="accent2"/>
                </a:solidFill>
              </a:rPr>
              <a:t>Six identical cells each of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2 V and internal resistance 0</a:t>
            </a:r>
            <a:r>
              <a:rPr lang="en-GB" dirty="0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 dirty="0">
                <a:solidFill>
                  <a:schemeClr val="accent2"/>
                </a:solidFill>
              </a:rPr>
              <a:t>5 </a:t>
            </a:r>
            <a:r>
              <a:rPr lang="en-GB" dirty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chemeClr val="accent2"/>
                </a:solidFill>
              </a:rPr>
              <a:t> are connected in </a:t>
            </a:r>
            <a:r>
              <a:rPr lang="en-GB" b="1" i="1" dirty="0">
                <a:solidFill>
                  <a:schemeClr val="accent2"/>
                </a:solidFill>
              </a:rPr>
              <a:t>series</a:t>
            </a:r>
            <a:r>
              <a:rPr lang="en-GB" dirty="0">
                <a:solidFill>
                  <a:schemeClr val="accent2"/>
                </a:solidFill>
              </a:rPr>
              <a:t>.</a:t>
            </a:r>
          </a:p>
          <a:p>
            <a:r>
              <a:rPr lang="en-GB" dirty="0">
                <a:solidFill>
                  <a:schemeClr val="accent2"/>
                </a:solidFill>
              </a:rPr>
              <a:t>(a) What is the overall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and internal resistance?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42988" y="3357563"/>
            <a:ext cx="4392612" cy="942975"/>
            <a:chOff x="657" y="2296"/>
            <a:chExt cx="2767" cy="594"/>
          </a:xfrm>
        </p:grpSpPr>
        <p:grpSp>
          <p:nvGrpSpPr>
            <p:cNvPr id="80907" name="Group 11"/>
            <p:cNvGrpSpPr>
              <a:grpSpLocks/>
            </p:cNvGrpSpPr>
            <p:nvPr/>
          </p:nvGrpSpPr>
          <p:grpSpPr bwMode="auto">
            <a:xfrm>
              <a:off x="703" y="2387"/>
              <a:ext cx="726" cy="272"/>
              <a:chOff x="703" y="2387"/>
              <a:chExt cx="726" cy="272"/>
            </a:xfrm>
          </p:grpSpPr>
          <p:sp>
            <p:nvSpPr>
              <p:cNvPr id="80920" name="Rectangle 7"/>
              <p:cNvSpPr>
                <a:spLocks noChangeArrowheads="1"/>
              </p:cNvSpPr>
              <p:nvPr/>
            </p:nvSpPr>
            <p:spPr bwMode="auto">
              <a:xfrm>
                <a:off x="703" y="2524"/>
                <a:ext cx="317" cy="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921" name="Line 9"/>
              <p:cNvSpPr>
                <a:spLocks noChangeShapeType="1"/>
              </p:cNvSpPr>
              <p:nvPr/>
            </p:nvSpPr>
            <p:spPr bwMode="auto">
              <a:xfrm>
                <a:off x="1429" y="2387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922" name="Line 10"/>
              <p:cNvSpPr>
                <a:spLocks noChangeShapeType="1"/>
              </p:cNvSpPr>
              <p:nvPr/>
            </p:nvSpPr>
            <p:spPr bwMode="auto">
              <a:xfrm>
                <a:off x="1338" y="2478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908" name="Group 12"/>
            <p:cNvGrpSpPr>
              <a:grpSpLocks/>
            </p:cNvGrpSpPr>
            <p:nvPr/>
          </p:nvGrpSpPr>
          <p:grpSpPr bwMode="auto">
            <a:xfrm>
              <a:off x="2381" y="2387"/>
              <a:ext cx="726" cy="272"/>
              <a:chOff x="703" y="2387"/>
              <a:chExt cx="726" cy="272"/>
            </a:xfrm>
          </p:grpSpPr>
          <p:sp>
            <p:nvSpPr>
              <p:cNvPr id="80917" name="Rectangle 13"/>
              <p:cNvSpPr>
                <a:spLocks noChangeArrowheads="1"/>
              </p:cNvSpPr>
              <p:nvPr/>
            </p:nvSpPr>
            <p:spPr bwMode="auto">
              <a:xfrm>
                <a:off x="703" y="2524"/>
                <a:ext cx="317" cy="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918" name="Line 14"/>
              <p:cNvSpPr>
                <a:spLocks noChangeShapeType="1"/>
              </p:cNvSpPr>
              <p:nvPr/>
            </p:nvSpPr>
            <p:spPr bwMode="auto">
              <a:xfrm>
                <a:off x="1429" y="2387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919" name="Line 15"/>
              <p:cNvSpPr>
                <a:spLocks noChangeShapeType="1"/>
              </p:cNvSpPr>
              <p:nvPr/>
            </p:nvSpPr>
            <p:spPr bwMode="auto">
              <a:xfrm>
                <a:off x="1338" y="2478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909" name="Line 16"/>
            <p:cNvSpPr>
              <a:spLocks noChangeShapeType="1"/>
            </p:cNvSpPr>
            <p:nvPr/>
          </p:nvSpPr>
          <p:spPr bwMode="auto">
            <a:xfrm>
              <a:off x="1429" y="2568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0" name="Line 17"/>
            <p:cNvSpPr>
              <a:spLocks noChangeShapeType="1"/>
            </p:cNvSpPr>
            <p:nvPr/>
          </p:nvSpPr>
          <p:spPr bwMode="auto">
            <a:xfrm>
              <a:off x="1020" y="2568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1" name="Line 18"/>
            <p:cNvSpPr>
              <a:spLocks noChangeShapeType="1"/>
            </p:cNvSpPr>
            <p:nvPr/>
          </p:nvSpPr>
          <p:spPr bwMode="auto">
            <a:xfrm>
              <a:off x="2699" y="2568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2" name="Line 19"/>
            <p:cNvSpPr>
              <a:spLocks noChangeShapeType="1"/>
            </p:cNvSpPr>
            <p:nvPr/>
          </p:nvSpPr>
          <p:spPr bwMode="auto">
            <a:xfrm>
              <a:off x="3107" y="2568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3" name="Text Box 20"/>
            <p:cNvSpPr txBox="1">
              <a:spLocks noChangeArrowheads="1"/>
            </p:cNvSpPr>
            <p:nvPr/>
          </p:nvSpPr>
          <p:spPr bwMode="auto">
            <a:xfrm>
              <a:off x="1202" y="2659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2V</a:t>
              </a:r>
            </a:p>
          </p:txBody>
        </p:sp>
        <p:sp>
          <p:nvSpPr>
            <p:cNvPr id="80914" name="Text Box 21"/>
            <p:cNvSpPr txBox="1">
              <a:spLocks noChangeArrowheads="1"/>
            </p:cNvSpPr>
            <p:nvPr/>
          </p:nvSpPr>
          <p:spPr bwMode="auto">
            <a:xfrm>
              <a:off x="2925" y="2659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2V</a:t>
              </a:r>
            </a:p>
          </p:txBody>
        </p:sp>
        <p:sp>
          <p:nvSpPr>
            <p:cNvPr id="80915" name="Text Box 22"/>
            <p:cNvSpPr txBox="1">
              <a:spLocks noChangeArrowheads="1"/>
            </p:cNvSpPr>
            <p:nvPr/>
          </p:nvSpPr>
          <p:spPr bwMode="auto">
            <a:xfrm>
              <a:off x="657" y="2296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0.5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0916" name="Text Box 23"/>
            <p:cNvSpPr txBox="1">
              <a:spLocks noChangeArrowheads="1"/>
            </p:cNvSpPr>
            <p:nvPr/>
          </p:nvSpPr>
          <p:spPr bwMode="auto">
            <a:xfrm>
              <a:off x="2290" y="2296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0.5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</p:grp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1042988" y="44370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  =  2 x 6  =  12V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1042988" y="5084763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  =  -0.5 x 6  =  3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283075" y="4581525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Each coulomb of charge passes through every cell.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539750" y="5661025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What is the short circuit current?</a:t>
            </a: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1042988" y="6165850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 =  E/r  =  12/3  =  4A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  <p:bldP spid="88089" grpId="0"/>
      <p:bldP spid="88090" grpId="0"/>
      <p:bldP spid="88091" grpId="0"/>
      <p:bldP spid="88092" grpId="0"/>
      <p:bldP spid="8809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74898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2       </a:t>
            </a:r>
            <a:r>
              <a:rPr lang="en-GB"/>
              <a:t>Page 27</a:t>
            </a:r>
          </a:p>
          <a:p>
            <a:endParaRPr lang="en-GB"/>
          </a:p>
          <a:p>
            <a:r>
              <a:rPr lang="en-GB">
                <a:solidFill>
                  <a:schemeClr val="accent2"/>
                </a:solidFill>
              </a:rPr>
              <a:t>Four identical cells each of e.m.f. 3 V and internal resistance 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are connected in </a:t>
            </a:r>
            <a:r>
              <a:rPr lang="en-GB" b="1" i="1">
                <a:solidFill>
                  <a:schemeClr val="accent2"/>
                </a:solidFill>
              </a:rPr>
              <a:t>parallel</a:t>
            </a:r>
            <a:r>
              <a:rPr lang="en-GB">
                <a:solidFill>
                  <a:schemeClr val="accent2"/>
                </a:solidFill>
              </a:rPr>
              <a:t>.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(a) What is the overall e.m.f. and internal resistance?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828675" y="3213100"/>
            <a:ext cx="2447925" cy="1800225"/>
            <a:chOff x="295" y="1842"/>
            <a:chExt cx="1542" cy="1134"/>
          </a:xfrm>
        </p:grpSpPr>
        <p:sp>
          <p:nvSpPr>
            <p:cNvPr id="81929" name="Rectangle 5"/>
            <p:cNvSpPr>
              <a:spLocks noChangeArrowheads="1"/>
            </p:cNvSpPr>
            <p:nvPr/>
          </p:nvSpPr>
          <p:spPr bwMode="auto">
            <a:xfrm>
              <a:off x="793" y="1888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0" name="Rectangle 6"/>
            <p:cNvSpPr>
              <a:spLocks noChangeArrowheads="1"/>
            </p:cNvSpPr>
            <p:nvPr/>
          </p:nvSpPr>
          <p:spPr bwMode="auto">
            <a:xfrm>
              <a:off x="793" y="2205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1" name="Rectangle 7"/>
            <p:cNvSpPr>
              <a:spLocks noChangeArrowheads="1"/>
            </p:cNvSpPr>
            <p:nvPr/>
          </p:nvSpPr>
          <p:spPr bwMode="auto">
            <a:xfrm>
              <a:off x="793" y="2523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2" name="Rectangle 8"/>
            <p:cNvSpPr>
              <a:spLocks noChangeArrowheads="1"/>
            </p:cNvSpPr>
            <p:nvPr/>
          </p:nvSpPr>
          <p:spPr bwMode="auto">
            <a:xfrm>
              <a:off x="793" y="2840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1202" y="188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4" name="Line 10"/>
            <p:cNvSpPr>
              <a:spLocks noChangeShapeType="1"/>
            </p:cNvSpPr>
            <p:nvPr/>
          </p:nvSpPr>
          <p:spPr bwMode="auto">
            <a:xfrm>
              <a:off x="1202" y="220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5" name="Line 11"/>
            <p:cNvSpPr>
              <a:spLocks noChangeShapeType="1"/>
            </p:cNvSpPr>
            <p:nvPr/>
          </p:nvSpPr>
          <p:spPr bwMode="auto">
            <a:xfrm>
              <a:off x="1202" y="252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>
              <a:off x="1202" y="284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1292" y="184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8" name="Line 14"/>
            <p:cNvSpPr>
              <a:spLocks noChangeShapeType="1"/>
            </p:cNvSpPr>
            <p:nvPr/>
          </p:nvSpPr>
          <p:spPr bwMode="auto">
            <a:xfrm>
              <a:off x="1292" y="2160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9" name="Line 15"/>
            <p:cNvSpPr>
              <a:spLocks noChangeShapeType="1"/>
            </p:cNvSpPr>
            <p:nvPr/>
          </p:nvSpPr>
          <p:spPr bwMode="auto">
            <a:xfrm>
              <a:off x="1292" y="2478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>
              <a:off x="1292" y="2794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020" y="193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2" name="Line 18"/>
            <p:cNvSpPr>
              <a:spLocks noChangeShapeType="1"/>
            </p:cNvSpPr>
            <p:nvPr/>
          </p:nvSpPr>
          <p:spPr bwMode="auto">
            <a:xfrm>
              <a:off x="1020" y="225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1020" y="256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4" name="Line 20"/>
            <p:cNvSpPr>
              <a:spLocks noChangeShapeType="1"/>
            </p:cNvSpPr>
            <p:nvPr/>
          </p:nvSpPr>
          <p:spPr bwMode="auto">
            <a:xfrm>
              <a:off x="1020" y="288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5" name="Line 22"/>
            <p:cNvSpPr>
              <a:spLocks noChangeShapeType="1"/>
            </p:cNvSpPr>
            <p:nvPr/>
          </p:nvSpPr>
          <p:spPr bwMode="auto">
            <a:xfrm flipH="1">
              <a:off x="657" y="193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6" name="Line 23"/>
            <p:cNvSpPr>
              <a:spLocks noChangeShapeType="1"/>
            </p:cNvSpPr>
            <p:nvPr/>
          </p:nvSpPr>
          <p:spPr bwMode="auto">
            <a:xfrm flipH="1">
              <a:off x="657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7" name="Line 24"/>
            <p:cNvSpPr>
              <a:spLocks noChangeShapeType="1"/>
            </p:cNvSpPr>
            <p:nvPr/>
          </p:nvSpPr>
          <p:spPr bwMode="auto">
            <a:xfrm flipH="1">
              <a:off x="657" y="256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8" name="Line 25"/>
            <p:cNvSpPr>
              <a:spLocks noChangeShapeType="1"/>
            </p:cNvSpPr>
            <p:nvPr/>
          </p:nvSpPr>
          <p:spPr bwMode="auto">
            <a:xfrm flipH="1">
              <a:off x="657" y="288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9" name="Line 26"/>
            <p:cNvSpPr>
              <a:spLocks noChangeShapeType="1"/>
            </p:cNvSpPr>
            <p:nvPr/>
          </p:nvSpPr>
          <p:spPr bwMode="auto">
            <a:xfrm flipH="1">
              <a:off x="1293" y="193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0" name="Line 27"/>
            <p:cNvSpPr>
              <a:spLocks noChangeShapeType="1"/>
            </p:cNvSpPr>
            <p:nvPr/>
          </p:nvSpPr>
          <p:spPr bwMode="auto">
            <a:xfrm flipH="1">
              <a:off x="1292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1" name="Line 28"/>
            <p:cNvSpPr>
              <a:spLocks noChangeShapeType="1"/>
            </p:cNvSpPr>
            <p:nvPr/>
          </p:nvSpPr>
          <p:spPr bwMode="auto">
            <a:xfrm flipH="1">
              <a:off x="1293" y="256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2" name="Line 29"/>
            <p:cNvSpPr>
              <a:spLocks noChangeShapeType="1"/>
            </p:cNvSpPr>
            <p:nvPr/>
          </p:nvSpPr>
          <p:spPr bwMode="auto">
            <a:xfrm flipH="1">
              <a:off x="1293" y="288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3" name="Line 30"/>
            <p:cNvSpPr>
              <a:spLocks noChangeShapeType="1"/>
            </p:cNvSpPr>
            <p:nvPr/>
          </p:nvSpPr>
          <p:spPr bwMode="auto">
            <a:xfrm>
              <a:off x="1429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4" name="Line 31"/>
            <p:cNvSpPr>
              <a:spLocks noChangeShapeType="1"/>
            </p:cNvSpPr>
            <p:nvPr/>
          </p:nvSpPr>
          <p:spPr bwMode="auto">
            <a:xfrm>
              <a:off x="65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5" name="Line 32"/>
            <p:cNvSpPr>
              <a:spLocks noChangeShapeType="1"/>
            </p:cNvSpPr>
            <p:nvPr/>
          </p:nvSpPr>
          <p:spPr bwMode="auto">
            <a:xfrm flipH="1">
              <a:off x="1429" y="2387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6" name="Line 33"/>
            <p:cNvSpPr>
              <a:spLocks noChangeShapeType="1"/>
            </p:cNvSpPr>
            <p:nvPr/>
          </p:nvSpPr>
          <p:spPr bwMode="auto">
            <a:xfrm>
              <a:off x="295" y="2387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3906838" y="3141663"/>
            <a:ext cx="952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 = 3V</a:t>
            </a: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3851275" y="3716338"/>
            <a:ext cx="309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p</a:t>
            </a:r>
            <a:r>
              <a:rPr lang="en-GB"/>
              <a:t>  =  ¼  =  0.25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Each coulomb of charge can only pass through 1 cell.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468313" y="5589588"/>
            <a:ext cx="467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What is the short circuit current?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900113" y="6092825"/>
            <a:ext cx="554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 =  E / r  =  3 / 0.25  =  12A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/>
      <p:bldP spid="90148" grpId="0"/>
      <p:bldP spid="90149" grpId="0"/>
      <p:bldP spid="90150" grpId="0"/>
      <p:bldP spid="901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575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3</a:t>
            </a:r>
            <a:r>
              <a:rPr lang="en-GB"/>
              <a:t>       Page 28</a:t>
            </a:r>
          </a:p>
        </p:txBody>
      </p:sp>
      <p:grpSp>
        <p:nvGrpSpPr>
          <p:cNvPr id="82947" name="Group 35"/>
          <p:cNvGrpSpPr>
            <a:grpSpLocks/>
          </p:cNvGrpSpPr>
          <p:nvPr/>
        </p:nvGrpSpPr>
        <p:grpSpPr bwMode="auto">
          <a:xfrm>
            <a:off x="971550" y="1195388"/>
            <a:ext cx="6553200" cy="2665412"/>
            <a:chOff x="612" y="572"/>
            <a:chExt cx="4128" cy="1679"/>
          </a:xfrm>
        </p:grpSpPr>
        <p:sp>
          <p:nvSpPr>
            <p:cNvPr id="82962" name="Rectangle 5"/>
            <p:cNvSpPr>
              <a:spLocks noChangeArrowheads="1"/>
            </p:cNvSpPr>
            <p:nvPr/>
          </p:nvSpPr>
          <p:spPr bwMode="auto">
            <a:xfrm>
              <a:off x="612" y="1344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3" name="Rectangle 6"/>
            <p:cNvSpPr>
              <a:spLocks noChangeArrowheads="1"/>
            </p:cNvSpPr>
            <p:nvPr/>
          </p:nvSpPr>
          <p:spPr bwMode="auto">
            <a:xfrm>
              <a:off x="1338" y="1344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4" name="Rectangle 7"/>
            <p:cNvSpPr>
              <a:spLocks noChangeArrowheads="1"/>
            </p:cNvSpPr>
            <p:nvPr/>
          </p:nvSpPr>
          <p:spPr bwMode="auto">
            <a:xfrm rot="5400000">
              <a:off x="2902" y="777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5" name="Rectangle 8"/>
            <p:cNvSpPr>
              <a:spLocks noChangeArrowheads="1"/>
            </p:cNvSpPr>
            <p:nvPr/>
          </p:nvSpPr>
          <p:spPr bwMode="auto">
            <a:xfrm rot="5400000">
              <a:off x="3990" y="777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6" name="Rectangle 9"/>
            <p:cNvSpPr>
              <a:spLocks noChangeArrowheads="1"/>
            </p:cNvSpPr>
            <p:nvPr/>
          </p:nvSpPr>
          <p:spPr bwMode="auto">
            <a:xfrm rot="5400000">
              <a:off x="4036" y="1865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7" name="Line 10"/>
            <p:cNvSpPr>
              <a:spLocks noChangeShapeType="1"/>
            </p:cNvSpPr>
            <p:nvPr/>
          </p:nvSpPr>
          <p:spPr bwMode="auto">
            <a:xfrm>
              <a:off x="2381" y="84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68" name="Line 11"/>
            <p:cNvSpPr>
              <a:spLocks noChangeShapeType="1"/>
            </p:cNvSpPr>
            <p:nvPr/>
          </p:nvSpPr>
          <p:spPr bwMode="auto">
            <a:xfrm>
              <a:off x="2472" y="89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69" name="Line 12"/>
            <p:cNvSpPr>
              <a:spLocks noChangeShapeType="1"/>
            </p:cNvSpPr>
            <p:nvPr/>
          </p:nvSpPr>
          <p:spPr bwMode="auto">
            <a:xfrm>
              <a:off x="3515" y="1933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0" name="Line 13"/>
            <p:cNvSpPr>
              <a:spLocks noChangeShapeType="1"/>
            </p:cNvSpPr>
            <p:nvPr/>
          </p:nvSpPr>
          <p:spPr bwMode="auto">
            <a:xfrm>
              <a:off x="3606" y="197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1" name="Line 14"/>
            <p:cNvSpPr>
              <a:spLocks noChangeShapeType="1"/>
            </p:cNvSpPr>
            <p:nvPr/>
          </p:nvSpPr>
          <p:spPr bwMode="auto">
            <a:xfrm>
              <a:off x="2472" y="935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2" name="Line 15"/>
            <p:cNvSpPr>
              <a:spLocks noChangeShapeType="1"/>
            </p:cNvSpPr>
            <p:nvPr/>
          </p:nvSpPr>
          <p:spPr bwMode="auto">
            <a:xfrm>
              <a:off x="3107" y="935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3" name="Line 16"/>
            <p:cNvSpPr>
              <a:spLocks noChangeShapeType="1"/>
            </p:cNvSpPr>
            <p:nvPr/>
          </p:nvSpPr>
          <p:spPr bwMode="auto">
            <a:xfrm>
              <a:off x="4195" y="935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4" name="Line 17"/>
            <p:cNvSpPr>
              <a:spLocks noChangeShapeType="1"/>
            </p:cNvSpPr>
            <p:nvPr/>
          </p:nvSpPr>
          <p:spPr bwMode="auto">
            <a:xfrm>
              <a:off x="4740" y="93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5" name="Line 18"/>
            <p:cNvSpPr>
              <a:spLocks noChangeShapeType="1"/>
            </p:cNvSpPr>
            <p:nvPr/>
          </p:nvSpPr>
          <p:spPr bwMode="auto">
            <a:xfrm flipH="1">
              <a:off x="4241" y="202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6" name="Line 19"/>
            <p:cNvSpPr>
              <a:spLocks noChangeShapeType="1"/>
            </p:cNvSpPr>
            <p:nvPr/>
          </p:nvSpPr>
          <p:spPr bwMode="auto">
            <a:xfrm flipH="1">
              <a:off x="3606" y="2024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7" name="Line 20"/>
            <p:cNvSpPr>
              <a:spLocks noChangeShapeType="1"/>
            </p:cNvSpPr>
            <p:nvPr/>
          </p:nvSpPr>
          <p:spPr bwMode="auto">
            <a:xfrm flipH="1">
              <a:off x="657" y="2024"/>
              <a:ext cx="28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8" name="Line 21"/>
            <p:cNvSpPr>
              <a:spLocks noChangeShapeType="1"/>
            </p:cNvSpPr>
            <p:nvPr/>
          </p:nvSpPr>
          <p:spPr bwMode="auto">
            <a:xfrm flipV="1">
              <a:off x="657" y="166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9" name="Line 22"/>
            <p:cNvSpPr>
              <a:spLocks noChangeShapeType="1"/>
            </p:cNvSpPr>
            <p:nvPr/>
          </p:nvSpPr>
          <p:spPr bwMode="auto">
            <a:xfrm flipV="1">
              <a:off x="1383" y="166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0" name="Line 23"/>
            <p:cNvSpPr>
              <a:spLocks noChangeShapeType="1"/>
            </p:cNvSpPr>
            <p:nvPr/>
          </p:nvSpPr>
          <p:spPr bwMode="auto">
            <a:xfrm flipH="1">
              <a:off x="657" y="935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1" name="Line 2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2" name="Line 25"/>
            <p:cNvSpPr>
              <a:spLocks noChangeShapeType="1"/>
            </p:cNvSpPr>
            <p:nvPr/>
          </p:nvSpPr>
          <p:spPr bwMode="auto">
            <a:xfrm>
              <a:off x="1383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3" name="Text Box 26"/>
            <p:cNvSpPr txBox="1">
              <a:spLocks noChangeArrowheads="1"/>
            </p:cNvSpPr>
            <p:nvPr/>
          </p:nvSpPr>
          <p:spPr bwMode="auto">
            <a:xfrm>
              <a:off x="702" y="1389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4.0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4" name="Text Box 27"/>
            <p:cNvSpPr txBox="1">
              <a:spLocks noChangeArrowheads="1"/>
            </p:cNvSpPr>
            <p:nvPr/>
          </p:nvSpPr>
          <p:spPr bwMode="auto">
            <a:xfrm>
              <a:off x="1428" y="1389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5" name="Text Box 28"/>
            <p:cNvSpPr txBox="1">
              <a:spLocks noChangeArrowheads="1"/>
            </p:cNvSpPr>
            <p:nvPr/>
          </p:nvSpPr>
          <p:spPr bwMode="auto">
            <a:xfrm>
              <a:off x="2698" y="61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6" name="Text Box 29"/>
            <p:cNvSpPr txBox="1">
              <a:spLocks noChangeArrowheads="1"/>
            </p:cNvSpPr>
            <p:nvPr/>
          </p:nvSpPr>
          <p:spPr bwMode="auto">
            <a:xfrm>
              <a:off x="3832" y="61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5.0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7" name="Text Box 30"/>
            <p:cNvSpPr txBox="1">
              <a:spLocks noChangeArrowheads="1"/>
            </p:cNvSpPr>
            <p:nvPr/>
          </p:nvSpPr>
          <p:spPr bwMode="auto">
            <a:xfrm>
              <a:off x="3832" y="1752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1.2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8" name="Text Box 31"/>
            <p:cNvSpPr txBox="1">
              <a:spLocks noChangeArrowheads="1"/>
            </p:cNvSpPr>
            <p:nvPr/>
          </p:nvSpPr>
          <p:spPr bwMode="auto">
            <a:xfrm>
              <a:off x="2199" y="61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2.0 </a:t>
              </a:r>
              <a:r>
                <a:rPr lang="en-GB" sz="1800">
                  <a:cs typeface="Arial" charset="0"/>
                </a:rPr>
                <a:t>V 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2989" name="Text Box 32"/>
            <p:cNvSpPr txBox="1">
              <a:spLocks noChangeArrowheads="1"/>
            </p:cNvSpPr>
            <p:nvPr/>
          </p:nvSpPr>
          <p:spPr bwMode="auto">
            <a:xfrm>
              <a:off x="3333" y="1702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4.0 </a:t>
              </a:r>
              <a:r>
                <a:rPr lang="en-GB" sz="1800">
                  <a:cs typeface="Arial" charset="0"/>
                </a:rPr>
                <a:t>V 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2990" name="Rectangle 33"/>
            <p:cNvSpPr>
              <a:spLocks noChangeArrowheads="1"/>
            </p:cNvSpPr>
            <p:nvPr/>
          </p:nvSpPr>
          <p:spPr bwMode="auto">
            <a:xfrm>
              <a:off x="2109" y="572"/>
              <a:ext cx="1225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1" name="Rectangle 34"/>
            <p:cNvSpPr>
              <a:spLocks noChangeArrowheads="1"/>
            </p:cNvSpPr>
            <p:nvPr/>
          </p:nvSpPr>
          <p:spPr bwMode="auto">
            <a:xfrm>
              <a:off x="3152" y="1661"/>
              <a:ext cx="1361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468313" y="407670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N.B. cells are wrong way round, E  =  4 – 2 = 2V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468313" y="4652963"/>
            <a:ext cx="489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Find: </a:t>
            </a:r>
          </a:p>
          <a:p>
            <a:r>
              <a:rPr lang="en-GB">
                <a:solidFill>
                  <a:schemeClr val="accent2"/>
                </a:solidFill>
              </a:rPr>
              <a:t>(a) current in the 5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resistor. 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39750" y="5445125"/>
            <a:ext cx="1533525" cy="854075"/>
            <a:chOff x="2322" y="346"/>
            <a:chExt cx="966" cy="538"/>
          </a:xfrm>
        </p:grpSpPr>
        <p:sp>
          <p:nvSpPr>
            <p:cNvPr id="82959" name="Text Box 40"/>
            <p:cNvSpPr txBox="1">
              <a:spLocks noChangeArrowheads="1"/>
            </p:cNvSpPr>
            <p:nvPr/>
          </p:nvSpPr>
          <p:spPr bwMode="auto">
            <a:xfrm>
              <a:off x="2322" y="482"/>
              <a:ext cx="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sp>
          <p:nvSpPr>
            <p:cNvPr id="82960" name="Text Box 41"/>
            <p:cNvSpPr txBox="1">
              <a:spLocks noChangeArrowheads="1"/>
            </p:cNvSpPr>
            <p:nvPr/>
          </p:nvSpPr>
          <p:spPr bwMode="auto">
            <a:xfrm>
              <a:off x="2699" y="346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82961" name="Line 42"/>
            <p:cNvSpPr>
              <a:spLocks noChangeShapeType="1"/>
            </p:cNvSpPr>
            <p:nvPr/>
          </p:nvSpPr>
          <p:spPr bwMode="auto">
            <a:xfrm>
              <a:off x="2699" y="61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124075" y="5445125"/>
            <a:ext cx="2303463" cy="854075"/>
            <a:chOff x="1338" y="3430"/>
            <a:chExt cx="1451" cy="538"/>
          </a:xfrm>
        </p:grpSpPr>
        <p:sp>
          <p:nvSpPr>
            <p:cNvPr id="82956" name="Text Box 44"/>
            <p:cNvSpPr txBox="1">
              <a:spLocks noChangeArrowheads="1"/>
            </p:cNvSpPr>
            <p:nvPr/>
          </p:nvSpPr>
          <p:spPr bwMode="auto">
            <a:xfrm>
              <a:off x="1338" y="3566"/>
              <a:ext cx="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sp>
          <p:nvSpPr>
            <p:cNvPr id="82957" name="Text Box 45"/>
            <p:cNvSpPr txBox="1">
              <a:spLocks noChangeArrowheads="1"/>
            </p:cNvSpPr>
            <p:nvPr/>
          </p:nvSpPr>
          <p:spPr bwMode="auto">
            <a:xfrm>
              <a:off x="1715" y="3430"/>
              <a:ext cx="107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      2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1+5+1.2+0.8</a:t>
              </a:r>
            </a:p>
          </p:txBody>
        </p:sp>
        <p:sp>
          <p:nvSpPr>
            <p:cNvPr id="82958" name="Line 46"/>
            <p:cNvSpPr>
              <a:spLocks noChangeShapeType="1"/>
            </p:cNvSpPr>
            <p:nvPr/>
          </p:nvSpPr>
          <p:spPr bwMode="auto">
            <a:xfrm>
              <a:off x="1715" y="3702"/>
              <a:ext cx="10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572000" y="4652963"/>
            <a:ext cx="4176713" cy="757237"/>
            <a:chOff x="2880" y="3067"/>
            <a:chExt cx="2631" cy="477"/>
          </a:xfrm>
        </p:grpSpPr>
        <p:sp>
          <p:nvSpPr>
            <p:cNvPr id="82954" name="Text Box 48"/>
            <p:cNvSpPr txBox="1">
              <a:spLocks noChangeArrowheads="1"/>
            </p:cNvSpPr>
            <p:nvPr/>
          </p:nvSpPr>
          <p:spPr bwMode="auto">
            <a:xfrm>
              <a:off x="2880" y="3067"/>
              <a:ext cx="26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1/R</a:t>
              </a:r>
              <a:r>
                <a:rPr lang="en-GB" baseline="-25000">
                  <a:solidFill>
                    <a:schemeClr val="accent2"/>
                  </a:solidFill>
                </a:rPr>
                <a:t>P</a:t>
              </a:r>
              <a:r>
                <a:rPr lang="en-GB">
                  <a:solidFill>
                    <a:schemeClr val="accent2"/>
                  </a:solidFill>
                </a:rPr>
                <a:t>  = ¼ + 1/1  = (4+1)/4  = 5/4</a:t>
              </a:r>
            </a:p>
          </p:txBody>
        </p:sp>
        <p:sp>
          <p:nvSpPr>
            <p:cNvPr id="82955" name="Text Box 49"/>
            <p:cNvSpPr txBox="1">
              <a:spLocks noChangeArrowheads="1"/>
            </p:cNvSpPr>
            <p:nvPr/>
          </p:nvSpPr>
          <p:spPr bwMode="auto">
            <a:xfrm>
              <a:off x="3061" y="3294"/>
              <a:ext cx="2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R</a:t>
              </a:r>
              <a:r>
                <a:rPr lang="en-GB" baseline="-25000">
                  <a:solidFill>
                    <a:schemeClr val="accent2"/>
                  </a:solidFill>
                </a:rPr>
                <a:t>P  </a:t>
              </a:r>
              <a:r>
                <a:rPr lang="en-GB">
                  <a:solidFill>
                    <a:schemeClr val="accent2"/>
                  </a:solidFill>
                </a:rPr>
                <a:t>=  4/5  =  0.8</a:t>
              </a:r>
              <a:r>
                <a:rPr lang="el-GR">
                  <a:solidFill>
                    <a:schemeClr val="accent2"/>
                  </a:solidFill>
                  <a:cs typeface="Arial" charset="0"/>
                </a:rPr>
                <a:t>Ω</a:t>
              </a:r>
            </a:p>
          </p:txBody>
        </p:sp>
      </p:grpSp>
      <p:sp>
        <p:nvSpPr>
          <p:cNvPr id="91187" name="Text Box 51"/>
          <p:cNvSpPr txBox="1">
            <a:spLocks noChangeArrowheads="1"/>
          </p:cNvSpPr>
          <p:nvPr/>
        </p:nvSpPr>
        <p:spPr bwMode="auto">
          <a:xfrm>
            <a:off x="4716463" y="5661025"/>
            <a:ext cx="2519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 =  0.25A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2" grpId="0"/>
      <p:bldP spid="91173" grpId="0"/>
      <p:bldP spid="9118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648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the p.d. across the 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external resistor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547813" y="1268413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P</a:t>
            </a:r>
            <a:r>
              <a:rPr lang="en-GB"/>
              <a:t>  =  I</a:t>
            </a:r>
            <a:r>
              <a:rPr lang="en-GB" baseline="-25000"/>
              <a:t>P</a:t>
            </a:r>
            <a:r>
              <a:rPr lang="en-GB"/>
              <a:t> R</a:t>
            </a:r>
            <a:r>
              <a:rPr lang="en-GB" baseline="-25000"/>
              <a:t>P</a:t>
            </a:r>
            <a:endParaRPr lang="en-GB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619250" y="1808163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  =  0.25 x 0.8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620838" y="2349500"/>
            <a:ext cx="417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  =  0.2V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539750" y="3213100"/>
            <a:ext cx="568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(c) t.p.d. of 4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V cell 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476375" y="4076700"/>
            <a:ext cx="446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E - Ir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476375" y="4652963"/>
            <a:ext cx="302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4 – (0.25 x 1.2)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1476375" y="5300663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3.7V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7" grpId="0"/>
      <p:bldP spid="92169" grpId="0"/>
      <p:bldP spid="921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446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Experiment</a:t>
            </a:r>
          </a:p>
          <a:p>
            <a:endParaRPr lang="en-GB" b="1" i="1">
              <a:solidFill>
                <a:schemeClr val="accent2"/>
              </a:solidFill>
            </a:endParaRPr>
          </a:p>
          <a:p>
            <a:r>
              <a:rPr lang="en-GB" i="1">
                <a:solidFill>
                  <a:schemeClr val="accent2"/>
                </a:solidFill>
              </a:rPr>
              <a:t>Circuit</a:t>
            </a:r>
            <a:r>
              <a:rPr lang="en-GB">
                <a:solidFill>
                  <a:schemeClr val="accent2"/>
                </a:solidFill>
              </a:rPr>
              <a:t> :</a:t>
            </a:r>
          </a:p>
        </p:txBody>
      </p:sp>
      <p:grpSp>
        <p:nvGrpSpPr>
          <p:cNvPr id="61443" name="Group 27"/>
          <p:cNvGrpSpPr>
            <a:grpSpLocks/>
          </p:cNvGrpSpPr>
          <p:nvPr/>
        </p:nvGrpSpPr>
        <p:grpSpPr bwMode="auto">
          <a:xfrm>
            <a:off x="2555875" y="1052513"/>
            <a:ext cx="2808288" cy="2455862"/>
            <a:chOff x="1610" y="663"/>
            <a:chExt cx="1769" cy="1547"/>
          </a:xfrm>
        </p:grpSpPr>
        <p:sp>
          <p:nvSpPr>
            <p:cNvPr id="61446" name="Rectangle 5"/>
            <p:cNvSpPr>
              <a:spLocks noChangeArrowheads="1"/>
            </p:cNvSpPr>
            <p:nvPr/>
          </p:nvSpPr>
          <p:spPr bwMode="auto">
            <a:xfrm>
              <a:off x="2245" y="1842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47" name="Line 6"/>
            <p:cNvSpPr>
              <a:spLocks noChangeShapeType="1"/>
            </p:cNvSpPr>
            <p:nvPr/>
          </p:nvSpPr>
          <p:spPr bwMode="auto">
            <a:xfrm flipV="1">
              <a:off x="2336" y="1706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48" name="Text Box 7"/>
            <p:cNvSpPr txBox="1">
              <a:spLocks noChangeArrowheads="1"/>
            </p:cNvSpPr>
            <p:nvPr/>
          </p:nvSpPr>
          <p:spPr bwMode="auto">
            <a:xfrm>
              <a:off x="2381" y="1979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grpSp>
          <p:nvGrpSpPr>
            <p:cNvPr id="61449" name="Group 10"/>
            <p:cNvGrpSpPr>
              <a:grpSpLocks/>
            </p:cNvGrpSpPr>
            <p:nvPr/>
          </p:nvGrpSpPr>
          <p:grpSpPr bwMode="auto">
            <a:xfrm>
              <a:off x="3152" y="1298"/>
              <a:ext cx="227" cy="231"/>
              <a:chOff x="3152" y="1298"/>
              <a:chExt cx="227" cy="231"/>
            </a:xfrm>
          </p:grpSpPr>
          <p:sp>
            <p:nvSpPr>
              <p:cNvPr id="61466" name="Oval 8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7" name="Text Box 9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</a:p>
            </p:txBody>
          </p:sp>
        </p:grpSp>
        <p:grpSp>
          <p:nvGrpSpPr>
            <p:cNvPr id="61450" name="Group 11"/>
            <p:cNvGrpSpPr>
              <a:grpSpLocks/>
            </p:cNvGrpSpPr>
            <p:nvPr/>
          </p:nvGrpSpPr>
          <p:grpSpPr bwMode="auto">
            <a:xfrm>
              <a:off x="2381" y="1158"/>
              <a:ext cx="227" cy="231"/>
              <a:chOff x="3152" y="1298"/>
              <a:chExt cx="227" cy="231"/>
            </a:xfrm>
          </p:grpSpPr>
          <p:sp>
            <p:nvSpPr>
              <p:cNvPr id="61464" name="Oval 12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5" name="Text Box 13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</a:p>
            </p:txBody>
          </p:sp>
        </p:grpSp>
        <p:sp>
          <p:nvSpPr>
            <p:cNvPr id="61451" name="Line 14"/>
            <p:cNvSpPr>
              <a:spLocks noChangeShapeType="1"/>
            </p:cNvSpPr>
            <p:nvPr/>
          </p:nvSpPr>
          <p:spPr bwMode="auto">
            <a:xfrm>
              <a:off x="2426" y="66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2" name="Line 15"/>
            <p:cNvSpPr>
              <a:spLocks noChangeShapeType="1"/>
            </p:cNvSpPr>
            <p:nvPr/>
          </p:nvSpPr>
          <p:spPr bwMode="auto">
            <a:xfrm>
              <a:off x="2517" y="70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3" name="Line 16"/>
            <p:cNvSpPr>
              <a:spLocks noChangeShapeType="1"/>
            </p:cNvSpPr>
            <p:nvPr/>
          </p:nvSpPr>
          <p:spPr bwMode="auto">
            <a:xfrm>
              <a:off x="2744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4" name="Line 17"/>
            <p:cNvSpPr>
              <a:spLocks noChangeShapeType="1"/>
            </p:cNvSpPr>
            <p:nvPr/>
          </p:nvSpPr>
          <p:spPr bwMode="auto">
            <a:xfrm flipV="1">
              <a:off x="3288" y="152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5" name="Line 18"/>
            <p:cNvSpPr>
              <a:spLocks noChangeShapeType="1"/>
            </p:cNvSpPr>
            <p:nvPr/>
          </p:nvSpPr>
          <p:spPr bwMode="auto">
            <a:xfrm flipV="1">
              <a:off x="3288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6" name="Line 19"/>
            <p:cNvSpPr>
              <a:spLocks noChangeShapeType="1"/>
            </p:cNvSpPr>
            <p:nvPr/>
          </p:nvSpPr>
          <p:spPr bwMode="auto">
            <a:xfrm>
              <a:off x="2517" y="799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7" name="Line 20"/>
            <p:cNvSpPr>
              <a:spLocks noChangeShapeType="1"/>
            </p:cNvSpPr>
            <p:nvPr/>
          </p:nvSpPr>
          <p:spPr bwMode="auto">
            <a:xfrm flipH="1">
              <a:off x="1610" y="1933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8" name="Line 21"/>
            <p:cNvSpPr>
              <a:spLocks noChangeShapeType="1"/>
            </p:cNvSpPr>
            <p:nvPr/>
          </p:nvSpPr>
          <p:spPr bwMode="auto">
            <a:xfrm flipV="1">
              <a:off x="1610" y="799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9" name="Line 22"/>
            <p:cNvSpPr>
              <a:spLocks noChangeShapeType="1"/>
            </p:cNvSpPr>
            <p:nvPr/>
          </p:nvSpPr>
          <p:spPr bwMode="auto">
            <a:xfrm>
              <a:off x="1610" y="79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0" name="Line 23"/>
            <p:cNvSpPr>
              <a:spLocks noChangeShapeType="1"/>
            </p:cNvSpPr>
            <p:nvPr/>
          </p:nvSpPr>
          <p:spPr bwMode="auto">
            <a:xfrm>
              <a:off x="2109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1" name="Line 24"/>
            <p:cNvSpPr>
              <a:spLocks noChangeShapeType="1"/>
            </p:cNvSpPr>
            <p:nvPr/>
          </p:nvSpPr>
          <p:spPr bwMode="auto">
            <a:xfrm>
              <a:off x="2109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2" name="Line 25"/>
            <p:cNvSpPr>
              <a:spLocks noChangeShapeType="1"/>
            </p:cNvSpPr>
            <p:nvPr/>
          </p:nvSpPr>
          <p:spPr bwMode="auto">
            <a:xfrm>
              <a:off x="2835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3" name="Line 26"/>
            <p:cNvSpPr>
              <a:spLocks noChangeShapeType="1"/>
            </p:cNvSpPr>
            <p:nvPr/>
          </p:nvSpPr>
          <p:spPr bwMode="auto">
            <a:xfrm flipH="1">
              <a:off x="2608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44" name="Text Box 28"/>
          <p:cNvSpPr txBox="1">
            <a:spLocks noChangeArrowheads="1"/>
          </p:cNvSpPr>
          <p:nvPr/>
        </p:nvSpPr>
        <p:spPr bwMode="auto">
          <a:xfrm>
            <a:off x="323850" y="3860800"/>
            <a:ext cx="84248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voltmeter is measuring the voltage across the terminals of the source (and this is the same as the voltage across R).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This voltage is called the </a:t>
            </a:r>
            <a:r>
              <a:rPr lang="en-GB" b="1" i="1">
                <a:solidFill>
                  <a:schemeClr val="accent2"/>
                </a:solidFill>
              </a:rPr>
              <a:t>terminal potential difference</a:t>
            </a:r>
            <a:r>
              <a:rPr lang="en-GB">
                <a:solidFill>
                  <a:schemeClr val="accent2"/>
                </a:solidFill>
              </a:rPr>
              <a:t> (t.p.d.) and is the number of joules per coulomb that the battery supplies to the load resistance R</a:t>
            </a:r>
            <a:endParaRPr lang="en-GB" sz="4400"/>
          </a:p>
        </p:txBody>
      </p:sp>
      <p:sp>
        <p:nvSpPr>
          <p:cNvPr id="61445" name="Text Box 29"/>
          <p:cNvSpPr txBox="1">
            <a:spLocks noChangeArrowheads="1"/>
          </p:cNvSpPr>
          <p:nvPr/>
        </p:nvSpPr>
        <p:spPr bwMode="auto">
          <a:xfrm>
            <a:off x="323850" y="5475288"/>
            <a:ext cx="828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i.e. the number of joules per coulomb that </a:t>
            </a:r>
            <a:r>
              <a:rPr lang="en-GB" b="1" i="1">
                <a:solidFill>
                  <a:schemeClr val="accent2"/>
                </a:solidFill>
              </a:rPr>
              <a:t>you</a:t>
            </a:r>
            <a:r>
              <a:rPr lang="en-GB">
                <a:solidFill>
                  <a:schemeClr val="accent2"/>
                </a:solidFill>
              </a:rPr>
              <a:t> can put to good use.</a:t>
            </a:r>
            <a:r>
              <a:rPr lang="en-GB" sz="44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0645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Procedure</a:t>
            </a:r>
            <a:r>
              <a:rPr lang="en-GB" i="1">
                <a:solidFill>
                  <a:schemeClr val="accent2"/>
                </a:solidFill>
              </a:rPr>
              <a:t>: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Set R to maximum resistance. Decrease R in steps, noting the current and voltage readings each time.</a:t>
            </a:r>
          </a:p>
          <a:p>
            <a:r>
              <a:rPr lang="en-GB">
                <a:solidFill>
                  <a:schemeClr val="accent2"/>
                </a:solidFill>
              </a:rPr>
              <a:t>Draw a graph of voltage against current.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9750" y="2492375"/>
            <a:ext cx="6048375" cy="4141788"/>
            <a:chOff x="340" y="1570"/>
            <a:chExt cx="3810" cy="2609"/>
          </a:xfrm>
        </p:grpSpPr>
        <p:sp>
          <p:nvSpPr>
            <p:cNvPr id="62469" name="Text Box 5"/>
            <p:cNvSpPr txBox="1">
              <a:spLocks noChangeArrowheads="1"/>
            </p:cNvSpPr>
            <p:nvPr/>
          </p:nvSpPr>
          <p:spPr bwMode="auto">
            <a:xfrm>
              <a:off x="340" y="1570"/>
              <a:ext cx="15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i="1">
                  <a:solidFill>
                    <a:schemeClr val="accent2"/>
                  </a:solidFill>
                </a:rPr>
                <a:t>Results:</a:t>
              </a:r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 flipV="1">
              <a:off x="1383" y="1706"/>
              <a:ext cx="0" cy="2178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 rot="5400000" flipV="1">
              <a:off x="2766" y="2500"/>
              <a:ext cx="0" cy="2768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1156" y="3860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3697" y="392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</a:t>
              </a:r>
            </a:p>
          </p:txBody>
        </p:sp>
        <p:sp>
          <p:nvSpPr>
            <p:cNvPr id="62474" name="Text Box 10"/>
            <p:cNvSpPr txBox="1">
              <a:spLocks noChangeArrowheads="1"/>
            </p:cNvSpPr>
            <p:nvPr/>
          </p:nvSpPr>
          <p:spPr bwMode="auto">
            <a:xfrm>
              <a:off x="703" y="1888"/>
              <a:ext cx="72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V (t.p.d.)</a:t>
              </a:r>
            </a:p>
          </p:txBody>
        </p:sp>
      </p:grp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2195513" y="3357563"/>
            <a:ext cx="2808287" cy="2808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5693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GB" b="1" i="1">
                <a:solidFill>
                  <a:schemeClr val="accent2"/>
                </a:solidFill>
              </a:rPr>
              <a:t>Conclusions:</a:t>
            </a:r>
          </a:p>
          <a:p>
            <a:pPr marL="457200" indent="-457200"/>
            <a:endParaRPr lang="en-GB">
              <a:solidFill>
                <a:schemeClr val="accent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GB">
                <a:solidFill>
                  <a:schemeClr val="accent2"/>
                </a:solidFill>
              </a:rPr>
              <a:t>The terminal potential difference, Vt.p.d., is not constant.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As current </a:t>
            </a:r>
            <a:r>
              <a:rPr lang="en-GB" b="1" i="1">
                <a:solidFill>
                  <a:schemeClr val="accent2"/>
                </a:solidFill>
              </a:rPr>
              <a:t>increases</a:t>
            </a:r>
            <a:r>
              <a:rPr lang="en-GB">
                <a:solidFill>
                  <a:schemeClr val="accent2"/>
                </a:solidFill>
              </a:rPr>
              <a:t>, Vt.p.d.  </a:t>
            </a:r>
            <a:r>
              <a:rPr lang="en-GB" b="1" i="1">
                <a:solidFill>
                  <a:schemeClr val="accent2"/>
                </a:solidFill>
              </a:rPr>
              <a:t>decreases</a:t>
            </a:r>
            <a:r>
              <a:rPr lang="en-GB">
                <a:solidFill>
                  <a:schemeClr val="accent2"/>
                </a:solidFill>
              </a:rPr>
              <a:t>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This is because the cell has an internal resistance that is given the symbol r. 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Energy is lost in driving the current through the chemicals that make up the cell.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As the current increases, more of the available energy is "lost" inside the cell – the cell gets warmer and there is therefore less energy available to put to good use across R.</a:t>
            </a:r>
            <a:r>
              <a:rPr lang="en-GB"/>
              <a:t> 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50825" y="3933825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GB">
                <a:solidFill>
                  <a:schemeClr val="accent2"/>
                </a:solidFill>
              </a:rPr>
              <a:t>The terminal potential difference Vt.p.d. = E when no current is flowing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i.e. on open circuit. When no current is taken from the power supply, 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no energy is wasted.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50825" y="5013325"/>
            <a:ext cx="87137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3"/>
            </a:pPr>
            <a:r>
              <a:rPr lang="en-GB">
                <a:solidFill>
                  <a:schemeClr val="accent2"/>
                </a:solidFill>
              </a:rPr>
              <a:t>When a current does flow, the terminal potential difference is always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less than the e.m.f.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The difference between E and Vt.p.d. due to the energy lost inside the  cell because of its internal resistance is termed the lost volts.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Lost volts = E – Vt.p.d..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New representation of circuit: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Any power supply can be thought of as a source of constant e.m.f. </a:t>
            </a:r>
            <a:r>
              <a:rPr lang="en-GB" b="1" i="1">
                <a:solidFill>
                  <a:schemeClr val="accent2"/>
                </a:solidFill>
              </a:rPr>
              <a:t>in series</a:t>
            </a:r>
            <a:r>
              <a:rPr lang="en-GB">
                <a:solidFill>
                  <a:schemeClr val="accent2"/>
                </a:solidFill>
              </a:rPr>
              <a:t> with a small resistance (the internal resistance). </a:t>
            </a:r>
          </a:p>
        </p:txBody>
      </p:sp>
      <p:grpSp>
        <p:nvGrpSpPr>
          <p:cNvPr id="64515" name="Group 37"/>
          <p:cNvGrpSpPr>
            <a:grpSpLocks/>
          </p:cNvGrpSpPr>
          <p:nvPr/>
        </p:nvGrpSpPr>
        <p:grpSpPr bwMode="auto">
          <a:xfrm>
            <a:off x="1331913" y="2341563"/>
            <a:ext cx="6194425" cy="3679825"/>
            <a:chOff x="657" y="1162"/>
            <a:chExt cx="3902" cy="2318"/>
          </a:xfrm>
        </p:grpSpPr>
        <p:sp>
          <p:nvSpPr>
            <p:cNvPr id="64516" name="Rectangle 5"/>
            <p:cNvSpPr>
              <a:spLocks noChangeArrowheads="1"/>
            </p:cNvSpPr>
            <p:nvPr/>
          </p:nvSpPr>
          <p:spPr bwMode="auto">
            <a:xfrm>
              <a:off x="2699" y="1570"/>
              <a:ext cx="68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517" name="Rectangle 6"/>
            <p:cNvSpPr>
              <a:spLocks noChangeArrowheads="1"/>
            </p:cNvSpPr>
            <p:nvPr/>
          </p:nvSpPr>
          <p:spPr bwMode="auto">
            <a:xfrm>
              <a:off x="2245" y="3113"/>
              <a:ext cx="68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518" name="Line 7"/>
            <p:cNvSpPr>
              <a:spLocks noChangeShapeType="1"/>
            </p:cNvSpPr>
            <p:nvPr/>
          </p:nvSpPr>
          <p:spPr bwMode="auto">
            <a:xfrm>
              <a:off x="2154" y="148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19" name="Line 8"/>
            <p:cNvSpPr>
              <a:spLocks noChangeShapeType="1"/>
            </p:cNvSpPr>
            <p:nvPr/>
          </p:nvSpPr>
          <p:spPr bwMode="auto">
            <a:xfrm>
              <a:off x="2018" y="157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0" name="Line 9"/>
            <p:cNvSpPr>
              <a:spLocks noChangeShapeType="1"/>
            </p:cNvSpPr>
            <p:nvPr/>
          </p:nvSpPr>
          <p:spPr bwMode="auto">
            <a:xfrm>
              <a:off x="2154" y="1616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1" name="Line 10"/>
            <p:cNvSpPr>
              <a:spLocks noChangeShapeType="1"/>
            </p:cNvSpPr>
            <p:nvPr/>
          </p:nvSpPr>
          <p:spPr bwMode="auto">
            <a:xfrm>
              <a:off x="3379" y="1616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2" name="Line 11"/>
            <p:cNvSpPr>
              <a:spLocks noChangeShapeType="1"/>
            </p:cNvSpPr>
            <p:nvPr/>
          </p:nvSpPr>
          <p:spPr bwMode="auto">
            <a:xfrm flipH="1">
              <a:off x="657" y="1616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3" name="Line 12"/>
            <p:cNvSpPr>
              <a:spLocks noChangeShapeType="1"/>
            </p:cNvSpPr>
            <p:nvPr/>
          </p:nvSpPr>
          <p:spPr bwMode="auto">
            <a:xfrm flipH="1">
              <a:off x="657" y="3158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4" name="Line 13"/>
            <p:cNvSpPr>
              <a:spLocks noChangeShapeType="1"/>
            </p:cNvSpPr>
            <p:nvPr/>
          </p:nvSpPr>
          <p:spPr bwMode="auto">
            <a:xfrm flipV="1">
              <a:off x="657" y="1616"/>
              <a:ext cx="0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5" name="Line 14"/>
            <p:cNvSpPr>
              <a:spLocks noChangeShapeType="1"/>
            </p:cNvSpPr>
            <p:nvPr/>
          </p:nvSpPr>
          <p:spPr bwMode="auto">
            <a:xfrm>
              <a:off x="2925" y="3158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4526" name="Group 22"/>
            <p:cNvGrpSpPr>
              <a:grpSpLocks/>
            </p:cNvGrpSpPr>
            <p:nvPr/>
          </p:nvGrpSpPr>
          <p:grpSpPr bwMode="auto">
            <a:xfrm>
              <a:off x="4286" y="2292"/>
              <a:ext cx="273" cy="231"/>
              <a:chOff x="2562" y="2341"/>
              <a:chExt cx="273" cy="231"/>
            </a:xfrm>
          </p:grpSpPr>
          <p:sp>
            <p:nvSpPr>
              <p:cNvPr id="64541" name="Text Box 15"/>
              <p:cNvSpPr txBox="1">
                <a:spLocks noChangeArrowheads="1"/>
              </p:cNvSpPr>
              <p:nvPr/>
            </p:nvSpPr>
            <p:spPr bwMode="auto">
              <a:xfrm>
                <a:off x="2562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 A</a:t>
                </a:r>
              </a:p>
            </p:txBody>
          </p:sp>
          <p:sp>
            <p:nvSpPr>
              <p:cNvPr id="64542" name="Oval 20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4527" name="Group 23"/>
            <p:cNvGrpSpPr>
              <a:grpSpLocks/>
            </p:cNvGrpSpPr>
            <p:nvPr/>
          </p:nvGrpSpPr>
          <p:grpSpPr bwMode="auto">
            <a:xfrm>
              <a:off x="2381" y="2205"/>
              <a:ext cx="273" cy="231"/>
              <a:chOff x="2562" y="2341"/>
              <a:chExt cx="273" cy="231"/>
            </a:xfrm>
          </p:grpSpPr>
          <p:sp>
            <p:nvSpPr>
              <p:cNvPr id="64539" name="Text Box 24"/>
              <p:cNvSpPr txBox="1">
                <a:spLocks noChangeArrowheads="1"/>
              </p:cNvSpPr>
              <p:nvPr/>
            </p:nvSpPr>
            <p:spPr bwMode="auto">
              <a:xfrm>
                <a:off x="2562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 V</a:t>
                </a:r>
              </a:p>
            </p:txBody>
          </p:sp>
          <p:sp>
            <p:nvSpPr>
              <p:cNvPr id="64540" name="Oval 25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4528" name="Line 26"/>
            <p:cNvSpPr>
              <a:spLocks noChangeShapeType="1"/>
            </p:cNvSpPr>
            <p:nvPr/>
          </p:nvSpPr>
          <p:spPr bwMode="auto">
            <a:xfrm flipV="1">
              <a:off x="4422" y="2523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9" name="Line 27"/>
            <p:cNvSpPr>
              <a:spLocks noChangeShapeType="1"/>
            </p:cNvSpPr>
            <p:nvPr/>
          </p:nvSpPr>
          <p:spPr bwMode="auto">
            <a:xfrm flipV="1">
              <a:off x="4422" y="161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0" name="Line 28"/>
            <p:cNvSpPr>
              <a:spLocks noChangeShapeType="1"/>
            </p:cNvSpPr>
            <p:nvPr/>
          </p:nvSpPr>
          <p:spPr bwMode="auto">
            <a:xfrm>
              <a:off x="1383" y="161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1" name="Line 29"/>
            <p:cNvSpPr>
              <a:spLocks noChangeShapeType="1"/>
            </p:cNvSpPr>
            <p:nvPr/>
          </p:nvSpPr>
          <p:spPr bwMode="auto">
            <a:xfrm>
              <a:off x="3833" y="161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2" name="Line 30"/>
            <p:cNvSpPr>
              <a:spLocks noChangeShapeType="1"/>
            </p:cNvSpPr>
            <p:nvPr/>
          </p:nvSpPr>
          <p:spPr bwMode="auto">
            <a:xfrm>
              <a:off x="1383" y="2296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3" name="Line 31"/>
            <p:cNvSpPr>
              <a:spLocks noChangeShapeType="1"/>
            </p:cNvSpPr>
            <p:nvPr/>
          </p:nvSpPr>
          <p:spPr bwMode="auto">
            <a:xfrm flipH="1">
              <a:off x="2653" y="2296"/>
              <a:ext cx="1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4" name="Rectangle 32"/>
            <p:cNvSpPr>
              <a:spLocks noChangeArrowheads="1"/>
            </p:cNvSpPr>
            <p:nvPr/>
          </p:nvSpPr>
          <p:spPr bwMode="auto">
            <a:xfrm>
              <a:off x="1565" y="1162"/>
              <a:ext cx="2131" cy="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535" name="Text Box 33"/>
            <p:cNvSpPr txBox="1">
              <a:spLocks noChangeArrowheads="1"/>
            </p:cNvSpPr>
            <p:nvPr/>
          </p:nvSpPr>
          <p:spPr bwMode="auto">
            <a:xfrm>
              <a:off x="1837" y="1389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</a:t>
              </a:r>
            </a:p>
          </p:txBody>
        </p:sp>
        <p:sp>
          <p:nvSpPr>
            <p:cNvPr id="64536" name="Text Box 34"/>
            <p:cNvSpPr txBox="1">
              <a:spLocks noChangeArrowheads="1"/>
            </p:cNvSpPr>
            <p:nvPr/>
          </p:nvSpPr>
          <p:spPr bwMode="auto">
            <a:xfrm>
              <a:off x="2925" y="1344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sp>
          <p:nvSpPr>
            <p:cNvPr id="64537" name="Text Box 35"/>
            <p:cNvSpPr txBox="1">
              <a:spLocks noChangeArrowheads="1"/>
            </p:cNvSpPr>
            <p:nvPr/>
          </p:nvSpPr>
          <p:spPr bwMode="auto">
            <a:xfrm>
              <a:off x="2472" y="32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sp>
          <p:nvSpPr>
            <p:cNvPr id="64538" name="Line 36"/>
            <p:cNvSpPr>
              <a:spLocks noChangeShapeType="1"/>
            </p:cNvSpPr>
            <p:nvPr/>
          </p:nvSpPr>
          <p:spPr bwMode="auto">
            <a:xfrm flipV="1">
              <a:off x="2336" y="2976"/>
              <a:ext cx="54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77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Which is equivalent to</a:t>
            </a:r>
          </a:p>
        </p:txBody>
      </p:sp>
      <p:grpSp>
        <p:nvGrpSpPr>
          <p:cNvPr id="65539" name="Group 28"/>
          <p:cNvGrpSpPr>
            <a:grpSpLocks/>
          </p:cNvGrpSpPr>
          <p:nvPr/>
        </p:nvGrpSpPr>
        <p:grpSpPr bwMode="auto">
          <a:xfrm>
            <a:off x="468313" y="1125538"/>
            <a:ext cx="4751387" cy="3743325"/>
            <a:chOff x="703" y="618"/>
            <a:chExt cx="2993" cy="2358"/>
          </a:xfrm>
        </p:grpSpPr>
        <p:sp>
          <p:nvSpPr>
            <p:cNvPr id="65545" name="Rectangle 5"/>
            <p:cNvSpPr>
              <a:spLocks noChangeArrowheads="1"/>
            </p:cNvSpPr>
            <p:nvPr/>
          </p:nvSpPr>
          <p:spPr bwMode="auto">
            <a:xfrm>
              <a:off x="3152" y="1253"/>
              <a:ext cx="18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546" name="Rectangle 6"/>
            <p:cNvSpPr>
              <a:spLocks noChangeArrowheads="1"/>
            </p:cNvSpPr>
            <p:nvPr/>
          </p:nvSpPr>
          <p:spPr bwMode="auto">
            <a:xfrm>
              <a:off x="3152" y="2024"/>
              <a:ext cx="18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547" name="Line 7"/>
            <p:cNvSpPr>
              <a:spLocks noChangeShapeType="1"/>
            </p:cNvSpPr>
            <p:nvPr/>
          </p:nvSpPr>
          <p:spPr bwMode="auto">
            <a:xfrm flipV="1">
              <a:off x="3016" y="2115"/>
              <a:ext cx="454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48" name="Text Box 8"/>
            <p:cNvSpPr txBox="1">
              <a:spLocks noChangeArrowheads="1"/>
            </p:cNvSpPr>
            <p:nvPr/>
          </p:nvSpPr>
          <p:spPr bwMode="auto">
            <a:xfrm>
              <a:off x="3334" y="224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sp>
          <p:nvSpPr>
            <p:cNvPr id="65549" name="Line 9"/>
            <p:cNvSpPr>
              <a:spLocks noChangeShapeType="1"/>
            </p:cNvSpPr>
            <p:nvPr/>
          </p:nvSpPr>
          <p:spPr bwMode="auto">
            <a:xfrm>
              <a:off x="975" y="193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0" name="Line 10"/>
            <p:cNvSpPr>
              <a:spLocks noChangeShapeType="1"/>
            </p:cNvSpPr>
            <p:nvPr/>
          </p:nvSpPr>
          <p:spPr bwMode="auto">
            <a:xfrm>
              <a:off x="1066" y="202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1" name="Text Box 11"/>
            <p:cNvSpPr txBox="1">
              <a:spLocks noChangeArrowheads="1"/>
            </p:cNvSpPr>
            <p:nvPr/>
          </p:nvSpPr>
          <p:spPr bwMode="auto">
            <a:xfrm>
              <a:off x="793" y="193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</a:t>
              </a:r>
            </a:p>
          </p:txBody>
        </p:sp>
        <p:sp>
          <p:nvSpPr>
            <p:cNvPr id="65552" name="Line 12"/>
            <p:cNvSpPr>
              <a:spLocks noChangeShapeType="1"/>
            </p:cNvSpPr>
            <p:nvPr/>
          </p:nvSpPr>
          <p:spPr bwMode="auto">
            <a:xfrm flipV="1">
              <a:off x="1156" y="890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3" name="Line 13"/>
            <p:cNvSpPr>
              <a:spLocks noChangeShapeType="1"/>
            </p:cNvSpPr>
            <p:nvPr/>
          </p:nvSpPr>
          <p:spPr bwMode="auto">
            <a:xfrm>
              <a:off x="1156" y="890"/>
              <a:ext cx="2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4" name="Line 14"/>
            <p:cNvSpPr>
              <a:spLocks noChangeShapeType="1"/>
            </p:cNvSpPr>
            <p:nvPr/>
          </p:nvSpPr>
          <p:spPr bwMode="auto">
            <a:xfrm>
              <a:off x="3243" y="890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5" name="Line 15"/>
            <p:cNvSpPr>
              <a:spLocks noChangeShapeType="1"/>
            </p:cNvSpPr>
            <p:nvPr/>
          </p:nvSpPr>
          <p:spPr bwMode="auto">
            <a:xfrm>
              <a:off x="3243" y="175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6" name="Line 16"/>
            <p:cNvSpPr>
              <a:spLocks noChangeShapeType="1"/>
            </p:cNvSpPr>
            <p:nvPr/>
          </p:nvSpPr>
          <p:spPr bwMode="auto">
            <a:xfrm>
              <a:off x="1156" y="2024"/>
              <a:ext cx="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7" name="Line 17"/>
            <p:cNvSpPr>
              <a:spLocks noChangeShapeType="1"/>
            </p:cNvSpPr>
            <p:nvPr/>
          </p:nvSpPr>
          <p:spPr bwMode="auto">
            <a:xfrm>
              <a:off x="1156" y="2976"/>
              <a:ext cx="2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8" name="Line 18"/>
            <p:cNvSpPr>
              <a:spLocks noChangeShapeType="1"/>
            </p:cNvSpPr>
            <p:nvPr/>
          </p:nvSpPr>
          <p:spPr bwMode="auto">
            <a:xfrm>
              <a:off x="3243" y="2523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9" name="Line 19"/>
            <p:cNvSpPr>
              <a:spLocks noChangeShapeType="1"/>
            </p:cNvSpPr>
            <p:nvPr/>
          </p:nvSpPr>
          <p:spPr bwMode="auto">
            <a:xfrm>
              <a:off x="703" y="229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0" name="Line 20"/>
            <p:cNvSpPr>
              <a:spLocks noChangeShapeType="1"/>
            </p:cNvSpPr>
            <p:nvPr/>
          </p:nvSpPr>
          <p:spPr bwMode="auto">
            <a:xfrm flipV="1">
              <a:off x="703" y="618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1" name="Line 21"/>
            <p:cNvSpPr>
              <a:spLocks noChangeShapeType="1"/>
            </p:cNvSpPr>
            <p:nvPr/>
          </p:nvSpPr>
          <p:spPr bwMode="auto">
            <a:xfrm>
              <a:off x="703" y="618"/>
              <a:ext cx="29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2" name="Line 22"/>
            <p:cNvSpPr>
              <a:spLocks noChangeShapeType="1"/>
            </p:cNvSpPr>
            <p:nvPr/>
          </p:nvSpPr>
          <p:spPr bwMode="auto">
            <a:xfrm>
              <a:off x="3696" y="618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3" name="Line 23"/>
            <p:cNvSpPr>
              <a:spLocks noChangeShapeType="1"/>
            </p:cNvSpPr>
            <p:nvPr/>
          </p:nvSpPr>
          <p:spPr bwMode="auto">
            <a:xfrm flipH="1">
              <a:off x="2835" y="1842"/>
              <a:ext cx="8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4" name="Line 24"/>
            <p:cNvSpPr>
              <a:spLocks noChangeShapeType="1"/>
            </p:cNvSpPr>
            <p:nvPr/>
          </p:nvSpPr>
          <p:spPr bwMode="auto">
            <a:xfrm flipV="1">
              <a:off x="1519" y="1253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5" name="Line 25"/>
            <p:cNvSpPr>
              <a:spLocks noChangeShapeType="1"/>
            </p:cNvSpPr>
            <p:nvPr/>
          </p:nvSpPr>
          <p:spPr bwMode="auto">
            <a:xfrm>
              <a:off x="1519" y="1253"/>
              <a:ext cx="1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6" name="Line 26"/>
            <p:cNvSpPr>
              <a:spLocks noChangeShapeType="1"/>
            </p:cNvSpPr>
            <p:nvPr/>
          </p:nvSpPr>
          <p:spPr bwMode="auto">
            <a:xfrm>
              <a:off x="2835" y="1253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7" name="Text Box 27"/>
            <p:cNvSpPr txBox="1">
              <a:spLocks noChangeArrowheads="1"/>
            </p:cNvSpPr>
            <p:nvPr/>
          </p:nvSpPr>
          <p:spPr bwMode="auto">
            <a:xfrm>
              <a:off x="3334" y="138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</p:grp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5508625" y="170021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 divides across r and R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5580063" y="2276475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  =  V</a:t>
            </a:r>
            <a:r>
              <a:rPr lang="en-GB" baseline="-25000"/>
              <a:t>r</a:t>
            </a:r>
            <a:r>
              <a:rPr lang="en-GB"/>
              <a:t> + V</a:t>
            </a:r>
            <a:r>
              <a:rPr lang="en-GB" baseline="-25000"/>
              <a:t>R</a:t>
            </a:r>
            <a:endParaRPr lang="en-GB"/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5580063" y="2781300"/>
            <a:ext cx="1943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  =  Ir + IR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5580063" y="3357563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If R </a:t>
            </a:r>
            <a:r>
              <a:rPr lang="en-GB">
                <a:cs typeface="Arial" charset="0"/>
              </a:rPr>
              <a:t>↓, I ↑ , I</a:t>
            </a:r>
            <a:r>
              <a:rPr lang="en-GB" baseline="-25000">
                <a:cs typeface="Arial" charset="0"/>
              </a:rPr>
              <a:t>r</a:t>
            </a:r>
            <a:r>
              <a:rPr lang="en-GB">
                <a:cs typeface="Arial" charset="0"/>
              </a:rPr>
              <a:t> ↑ and I</a:t>
            </a:r>
            <a:r>
              <a:rPr lang="en-GB" baseline="-25000">
                <a:cs typeface="Arial" charset="0"/>
              </a:rPr>
              <a:t> </a:t>
            </a:r>
            <a:r>
              <a:rPr lang="en-GB">
                <a:cs typeface="Arial" charset="0"/>
              </a:rPr>
              <a:t>R ↓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5580063" y="4076700"/>
            <a:ext cx="3240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If R halves, I does NOT double!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1" grpId="0"/>
      <p:bldP spid="69662" grpId="0"/>
      <p:bldP spid="69663" grpId="0"/>
      <p:bldP spid="69664" grpId="0"/>
      <p:bldP spid="696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7993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By conservation of energy, the energy per coulomb converted by the battery must equal the sum of the energies per coulomb converted in r and R.</a:t>
            </a: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250825" y="1736725"/>
            <a:ext cx="856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GB">
                <a:solidFill>
                  <a:schemeClr val="accent2"/>
                </a:solidFill>
              </a:rPr>
              <a:t>   E  =  p.d. across r  +  p.d. across R  (since voltage divides in series)</a:t>
            </a:r>
          </a:p>
        </p:txBody>
      </p:sp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250825" y="2420938"/>
            <a:ext cx="748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GB">
                <a:solidFill>
                  <a:schemeClr val="accent2"/>
                </a:solidFill>
              </a:rPr>
              <a:t>   E  =  Ir  +  IR        (since V = I R)</a:t>
            </a: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611188" y="3141663"/>
            <a:ext cx="741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potential difference across the external resistor, IR, is the same as the t.p.d. (assuming the ammeter has no resistance) i.e. IR  =  Vt.p.d. 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827088" y="4508500"/>
            <a:ext cx="3240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GB">
                <a:solidFill>
                  <a:schemeClr val="accent2"/>
                </a:solidFill>
              </a:rPr>
              <a:t>     E  =  Ir  + Vt.p.d. </a:t>
            </a:r>
          </a:p>
        </p:txBody>
      </p:sp>
      <p:sp>
        <p:nvSpPr>
          <p:cNvPr id="66567" name="Rectangle 10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9"/>
          <p:cNvGrpSpPr>
            <a:grpSpLocks/>
          </p:cNvGrpSpPr>
          <p:nvPr/>
        </p:nvGrpSpPr>
        <p:grpSpPr bwMode="auto">
          <a:xfrm>
            <a:off x="1403350" y="1125538"/>
            <a:ext cx="7200900" cy="1223962"/>
            <a:chOff x="884" y="709"/>
            <a:chExt cx="4536" cy="771"/>
          </a:xfrm>
        </p:grpSpPr>
        <p:grpSp>
          <p:nvGrpSpPr>
            <p:cNvPr id="3083" name="Group 4"/>
            <p:cNvGrpSpPr>
              <a:grpSpLocks/>
            </p:cNvGrpSpPr>
            <p:nvPr/>
          </p:nvGrpSpPr>
          <p:grpSpPr bwMode="auto">
            <a:xfrm>
              <a:off x="884" y="709"/>
              <a:ext cx="2223" cy="771"/>
              <a:chOff x="431" y="3249"/>
              <a:chExt cx="2223" cy="771"/>
            </a:xfrm>
          </p:grpSpPr>
          <p:graphicFrame>
            <p:nvGraphicFramePr>
              <p:cNvPr id="3075" name="Object 5"/>
              <p:cNvGraphicFramePr>
                <a:graphicFrameLocks noChangeAspect="1"/>
              </p:cNvGraphicFramePr>
              <p:nvPr/>
            </p:nvGraphicFramePr>
            <p:xfrm>
              <a:off x="431" y="3249"/>
              <a:ext cx="2223" cy="7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2" name="Equation" r:id="rId3" imgW="1917700" imgH="647700" progId="Equation.3">
                      <p:embed/>
                    </p:oleObj>
                  </mc:Choice>
                  <mc:Fallback>
                    <p:oleObj name="Equation" r:id="rId3" imgW="1917700" imgH="6477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" y="3249"/>
                            <a:ext cx="2223" cy="7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6" name="Rectangle 6"/>
              <p:cNvSpPr>
                <a:spLocks noChangeArrowheads="1"/>
              </p:cNvSpPr>
              <p:nvPr/>
            </p:nvSpPr>
            <p:spPr bwMode="auto">
              <a:xfrm>
                <a:off x="431" y="3249"/>
                <a:ext cx="2177" cy="771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4" name="Line 7"/>
            <p:cNvSpPr>
              <a:spLocks noChangeShapeType="1"/>
            </p:cNvSpPr>
            <p:nvPr/>
          </p:nvSpPr>
          <p:spPr bwMode="auto">
            <a:xfrm flipH="1">
              <a:off x="2925" y="1071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Text Box 8"/>
            <p:cNvSpPr txBox="1">
              <a:spLocks noChangeArrowheads="1"/>
            </p:cNvSpPr>
            <p:nvPr/>
          </p:nvSpPr>
          <p:spPr bwMode="auto">
            <a:xfrm>
              <a:off x="4014" y="981"/>
              <a:ext cx="1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Internal resistance</a:t>
              </a:r>
            </a:p>
          </p:txBody>
        </p:sp>
      </p:grp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763713" y="3789363"/>
            <a:ext cx="6696075" cy="1152525"/>
            <a:chOff x="884" y="2024"/>
            <a:chExt cx="4218" cy="726"/>
          </a:xfrm>
        </p:grpSpPr>
        <p:grpSp>
          <p:nvGrpSpPr>
            <p:cNvPr id="3079" name="Group 13"/>
            <p:cNvGrpSpPr>
              <a:grpSpLocks/>
            </p:cNvGrpSpPr>
            <p:nvPr/>
          </p:nvGrpSpPr>
          <p:grpSpPr bwMode="auto">
            <a:xfrm>
              <a:off x="884" y="2024"/>
              <a:ext cx="1769" cy="726"/>
              <a:chOff x="884" y="2024"/>
              <a:chExt cx="1769" cy="726"/>
            </a:xfrm>
          </p:grpSpPr>
          <p:graphicFrame>
            <p:nvGraphicFramePr>
              <p:cNvPr id="3074" name="Object 10"/>
              <p:cNvGraphicFramePr>
                <a:graphicFrameLocks noChangeAspect="1"/>
              </p:cNvGraphicFramePr>
              <p:nvPr/>
            </p:nvGraphicFramePr>
            <p:xfrm>
              <a:off x="884" y="2024"/>
              <a:ext cx="1769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3" name="Equation" r:id="rId5" imgW="1600200" imgH="647700" progId="Equation.3">
                      <p:embed/>
                    </p:oleObj>
                  </mc:Choice>
                  <mc:Fallback>
                    <p:oleObj name="Equation" r:id="rId5" imgW="1600200" imgH="64770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4" y="2024"/>
                            <a:ext cx="1769" cy="7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2" name="Rectangle 12"/>
              <p:cNvSpPr>
                <a:spLocks noChangeArrowheads="1"/>
              </p:cNvSpPr>
              <p:nvPr/>
            </p:nvSpPr>
            <p:spPr bwMode="auto">
              <a:xfrm>
                <a:off x="884" y="2024"/>
                <a:ext cx="1769" cy="726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3288" y="2296"/>
              <a:ext cx="18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External (load) resistance</a:t>
              </a:r>
            </a:p>
          </p:txBody>
        </p:sp>
        <p:sp>
          <p:nvSpPr>
            <p:cNvPr id="3081" name="Line 15"/>
            <p:cNvSpPr>
              <a:spLocks noChangeShapeType="1"/>
            </p:cNvSpPr>
            <p:nvPr/>
          </p:nvSpPr>
          <p:spPr bwMode="auto">
            <a:xfrm flipH="1">
              <a:off x="2426" y="2387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</TotalTime>
  <Words>2317</Words>
  <Application>Microsoft Office PowerPoint</Application>
  <PresentationFormat>On-screen Show (4:3)</PresentationFormat>
  <Paragraphs>304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Symbol</vt:lpstr>
      <vt:lpstr>Times New Roman</vt:lpstr>
      <vt:lpstr>Default Design</vt:lpstr>
      <vt:lpstr>Equation</vt:lpstr>
      <vt:lpstr>E.M.F and Internal Resistance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Cells in Series and Parallel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mckenzie</dc:creator>
  <cp:lastModifiedBy>Sam Marshallsay</cp:lastModifiedBy>
  <cp:revision>134</cp:revision>
  <dcterms:created xsi:type="dcterms:W3CDTF">1601-01-01T00:00:00Z</dcterms:created>
  <dcterms:modified xsi:type="dcterms:W3CDTF">2018-09-20T20:50:53Z</dcterms:modified>
</cp:coreProperties>
</file>