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96" y="4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080F5D-6BE3-4EB4-930C-DDF9B3FCAC9C}" type="datetimeFigureOut">
              <a:rPr lang="en-GB" smtClean="0"/>
              <a:t>26/09/2018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5F45F0-E5F5-4BAB-96B3-F85E1AA7B3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80728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A95722-9EDF-4796-9513-44657F97033B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67856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5F2E8-F758-46BE-85BD-E5AA4792A56E}" type="datetimeFigureOut">
              <a:rPr lang="en-GB" smtClean="0"/>
              <a:t>26/09/2018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65710-2327-41FC-BFBC-7076880DA9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562685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5F2E8-F758-46BE-85BD-E5AA4792A56E}" type="datetimeFigureOut">
              <a:rPr lang="en-GB" smtClean="0"/>
              <a:t>26/09/2018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65710-2327-41FC-BFBC-7076880DA9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09689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5F2E8-F758-46BE-85BD-E5AA4792A56E}" type="datetimeFigureOut">
              <a:rPr lang="en-GB" smtClean="0"/>
              <a:t>26/09/2018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65710-2327-41FC-BFBC-7076880DA9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19376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5F2E8-F758-46BE-85BD-E5AA4792A56E}" type="datetimeFigureOut">
              <a:rPr lang="en-GB" smtClean="0"/>
              <a:t>26/09/2018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65710-2327-41FC-BFBC-7076880DA9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10386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5F2E8-F758-46BE-85BD-E5AA4792A56E}" type="datetimeFigureOut">
              <a:rPr lang="en-GB" smtClean="0"/>
              <a:t>26/09/2018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65710-2327-41FC-BFBC-7076880DA9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000862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5F2E8-F758-46BE-85BD-E5AA4792A56E}" type="datetimeFigureOut">
              <a:rPr lang="en-GB" smtClean="0"/>
              <a:t>26/09/2018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65710-2327-41FC-BFBC-7076880DA9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48066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5F2E8-F758-46BE-85BD-E5AA4792A56E}" type="datetimeFigureOut">
              <a:rPr lang="en-GB" smtClean="0"/>
              <a:t>26/09/2018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65710-2327-41FC-BFBC-7076880DA9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69950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5F2E8-F758-46BE-85BD-E5AA4792A56E}" type="datetimeFigureOut">
              <a:rPr lang="en-GB" smtClean="0"/>
              <a:t>26/09/2018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65710-2327-41FC-BFBC-7076880DA9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60234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5F2E8-F758-46BE-85BD-E5AA4792A56E}" type="datetimeFigureOut">
              <a:rPr lang="en-GB" smtClean="0"/>
              <a:t>26/09/2018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65710-2327-41FC-BFBC-7076880DA9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79705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5F2E8-F758-46BE-85BD-E5AA4792A56E}" type="datetimeFigureOut">
              <a:rPr lang="en-GB" smtClean="0"/>
              <a:t>26/09/2018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65710-2327-41FC-BFBC-7076880DA9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31378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4221004" y="1108077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10672179" y="5359769"/>
            <a:ext cx="207264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5F2E8-F758-46BE-85BD-E5AA4792A56E}" type="datetimeFigureOut">
              <a:rPr lang="en-GB" smtClean="0"/>
              <a:t>26/09/2018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/>
          <a:p>
            <a:fld id="{CF365710-2327-41FC-BFBC-7076880DA93C}" type="slidenum">
              <a:rPr lang="en-GB" smtClean="0"/>
              <a:t>‹#›</a:t>
            </a:fld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sz="1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sz="1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61270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12700" y="-7144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sz="1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5842000" y="-7144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sz="1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09600" y="1935480"/>
            <a:ext cx="109728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DB5F2E8-F758-46BE-85BD-E5AA4792A56E}" type="datetimeFigureOut">
              <a:rPr lang="en-GB" smtClean="0"/>
              <a:t>26/09/2018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F365710-2327-41FC-BFBC-7076880DA93C}" type="slidenum">
              <a:rPr lang="en-GB" smtClean="0"/>
              <a:t>‹#›</a:t>
            </a:fld>
            <a:endParaRPr lang="en-GB"/>
          </a:p>
        </p:txBody>
      </p:sp>
      <p:grpSp>
        <p:nvGrpSpPr>
          <p:cNvPr id="2" name="Group 1"/>
          <p:cNvGrpSpPr/>
          <p:nvPr/>
        </p:nvGrpSpPr>
        <p:grpSpPr>
          <a:xfrm>
            <a:off x="-25356" y="202408"/>
            <a:ext cx="12240731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sz="180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sz="1800"/>
            </a:p>
          </p:txBody>
        </p:sp>
      </p:grpSp>
    </p:spTree>
    <p:extLst>
      <p:ext uri="{BB962C8B-B14F-4D97-AF65-F5344CB8AC3E}">
        <p14:creationId xmlns:p14="http://schemas.microsoft.com/office/powerpoint/2010/main" val="14853314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2.png"/><Relationship Id="rId5" Type="http://schemas.openxmlformats.org/officeDocument/2006/relationships/image" Target="../media/image31.png"/><Relationship Id="rId4" Type="http://schemas.openxmlformats.org/officeDocument/2006/relationships/image" Target="../media/image30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7.png"/><Relationship Id="rId5" Type="http://schemas.openxmlformats.org/officeDocument/2006/relationships/image" Target="../media/image36.png"/><Relationship Id="rId4" Type="http://schemas.openxmlformats.org/officeDocument/2006/relationships/image" Target="../media/image35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4.png"/><Relationship Id="rId3" Type="http://schemas.openxmlformats.org/officeDocument/2006/relationships/image" Target="../media/image39.png"/><Relationship Id="rId7" Type="http://schemas.openxmlformats.org/officeDocument/2006/relationships/image" Target="../media/image43.png"/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2.png"/><Relationship Id="rId5" Type="http://schemas.openxmlformats.org/officeDocument/2006/relationships/image" Target="../media/image41.png"/><Relationship Id="rId10" Type="http://schemas.openxmlformats.org/officeDocument/2006/relationships/image" Target="../media/image6.jpg"/><Relationship Id="rId4" Type="http://schemas.openxmlformats.org/officeDocument/2006/relationships/image" Target="../media/image40.png"/><Relationship Id="rId9" Type="http://schemas.openxmlformats.org/officeDocument/2006/relationships/image" Target="../media/image4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3" Type="http://schemas.openxmlformats.org/officeDocument/2006/relationships/image" Target="../media/image17.png"/><Relationship Id="rId7" Type="http://schemas.openxmlformats.org/officeDocument/2006/relationships/image" Target="../media/image13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Relationship Id="rId9" Type="http://schemas.openxmlformats.org/officeDocument/2006/relationships/image" Target="../media/image22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6.png"/><Relationship Id="rId4" Type="http://schemas.openxmlformats.org/officeDocument/2006/relationships/image" Target="../media/image2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Kinematic Relationships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smtClean="0"/>
              <a:t>AH </a:t>
            </a:r>
            <a:r>
              <a:rPr lang="en-GB" dirty="0"/>
              <a:t>Physics</a:t>
            </a:r>
          </a:p>
        </p:txBody>
      </p:sp>
    </p:spTree>
    <p:extLst>
      <p:ext uri="{BB962C8B-B14F-4D97-AF65-F5344CB8AC3E}">
        <p14:creationId xmlns:p14="http://schemas.microsoft.com/office/powerpoint/2010/main" val="26277915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331" y="680223"/>
            <a:ext cx="2579649" cy="743117"/>
          </a:xfrm>
        </p:spPr>
        <p:txBody>
          <a:bodyPr>
            <a:normAutofit fontScale="90000"/>
          </a:bodyPr>
          <a:lstStyle/>
          <a:p>
            <a:r>
              <a:rPr lang="en-GB" dirty="0"/>
              <a:t>Integrals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36" t="42733" r="58020" b="16809"/>
          <a:stretch/>
        </p:blipFill>
        <p:spPr>
          <a:xfrm>
            <a:off x="880946" y="3055434"/>
            <a:ext cx="4282069" cy="3479182"/>
          </a:xfrm>
        </p:spPr>
      </p:pic>
      <p:sp>
        <p:nvSpPr>
          <p:cNvPr id="5" name="TextBox 4"/>
          <p:cNvSpPr txBox="1"/>
          <p:nvPr/>
        </p:nvSpPr>
        <p:spPr>
          <a:xfrm>
            <a:off x="453482" y="1423340"/>
            <a:ext cx="786532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In some situations the acceleration will not be constant and the velocity time graph will be curved. </a:t>
            </a:r>
          </a:p>
          <a:p>
            <a:r>
              <a:rPr lang="en-GB" sz="2400" dirty="0"/>
              <a:t>For example this graph shows the velocity time graph for a car in the first 10 seconds after it moves off.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832088" y="3300760"/>
            <a:ext cx="5642517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To find the distance gone we need to find the area under the graph.</a:t>
            </a:r>
          </a:p>
          <a:p>
            <a:r>
              <a:rPr lang="en-GB" sz="2400" dirty="0"/>
              <a:t>It is possible to estimate this by dividing it into thin vertical slices and finding the sum of all these individual areas.</a:t>
            </a:r>
          </a:p>
          <a:p>
            <a:r>
              <a:rPr lang="en-GB" sz="2400" dirty="0"/>
              <a:t>However if we know the equation of the line we can find the area precisely by using integration.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8892103" y="1799404"/>
                <a:ext cx="2265685" cy="119359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GB" sz="3200">
                          <a:latin typeface="Cambria Math" panose="02040503050406030204" pitchFamily="18" charset="0"/>
                        </a:rPr>
                        <m:t>s</m:t>
                      </m:r>
                      <m:r>
                        <a:rPr lang="en-GB" sz="320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trlPr>
                            <a:rPr lang="en-GB" sz="32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GB" sz="3200" i="1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GB" sz="3200" i="1">
                              <a:latin typeface="Cambria Math" panose="02040503050406030204" pitchFamily="18" charset="0"/>
                            </a:rPr>
                            <m:t>𝑡</m:t>
                          </m:r>
                        </m:sup>
                        <m:e>
                          <m:r>
                            <a:rPr lang="en-GB" sz="3200" i="1">
                              <a:latin typeface="Cambria Math" panose="02040503050406030204" pitchFamily="18" charset="0"/>
                            </a:rPr>
                            <m:t>𝑣</m:t>
                          </m:r>
                          <m:r>
                            <a:rPr lang="en-GB" sz="3200" i="1">
                              <a:latin typeface="Cambria Math" panose="02040503050406030204" pitchFamily="18" charset="0"/>
                            </a:rPr>
                            <m:t>.</m:t>
                          </m:r>
                          <m:r>
                            <a:rPr lang="en-GB" sz="3200" i="1">
                              <a:latin typeface="Cambria Math" panose="02040503050406030204" pitchFamily="18" charset="0"/>
                            </a:rPr>
                            <m:t>𝑑𝑡</m:t>
                          </m:r>
                        </m:e>
                      </m:nary>
                    </m:oMath>
                  </m:oMathPara>
                </a14:m>
                <a:endParaRPr lang="en-GB" sz="3200" dirty="0"/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92103" y="1799404"/>
                <a:ext cx="2265685" cy="119359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/>
          <p:cNvSpPr txBox="1"/>
          <p:nvPr/>
        </p:nvSpPr>
        <p:spPr>
          <a:xfrm>
            <a:off x="8329961" y="872708"/>
            <a:ext cx="338997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This stretched out ‘s’ simply means the sum of all the individual areas under the graph from 0 </a:t>
            </a:r>
            <a:r>
              <a:rPr lang="en-GB" sz="1400" dirty="0">
                <a:sym typeface="Wingdings" panose="05000000000000000000" pitchFamily="2" charset="2"/>
              </a:rPr>
              <a:t> t.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743796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983" y="597696"/>
            <a:ext cx="10972800" cy="589453"/>
          </a:xfrm>
        </p:spPr>
        <p:txBody>
          <a:bodyPr>
            <a:normAutofit fontScale="90000"/>
          </a:bodyPr>
          <a:lstStyle/>
          <a:p>
            <a:r>
              <a:rPr lang="en-GB" sz="4000" dirty="0"/>
              <a:t>Deriving equations of motion using calculus methods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5408339" y="1361259"/>
                <a:ext cx="1598341" cy="836341"/>
              </a:xfrm>
            </p:spPr>
            <p:txBody>
              <a:bodyPr>
                <a:no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3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3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3200" i="1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e>
                            <m:sup>
                              <m:r>
                                <a:rPr lang="en-GB" sz="32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3200" i="1">
                              <a:latin typeface="Cambria Math" panose="02040503050406030204" pitchFamily="18" charset="0"/>
                            </a:rPr>
                            <m:t>𝑠</m:t>
                          </m:r>
                        </m:num>
                        <m:den>
                          <m:sSup>
                            <m:sSupPr>
                              <m:ctrlPr>
                                <a:rPr lang="en-GB" sz="3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3200" i="1">
                                  <a:latin typeface="Cambria Math" panose="02040503050406030204" pitchFamily="18" charset="0"/>
                                </a:rPr>
                                <m:t>𝑑𝑡</m:t>
                              </m:r>
                            </m:e>
                            <m:sup>
                              <m:r>
                                <a:rPr lang="en-GB" sz="32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GB" sz="32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3200" b="0" i="1" smtClean="0">
                          <a:latin typeface="Cambria Math" panose="02040503050406030204" pitchFamily="18" charset="0"/>
                        </a:rPr>
                        <m:t>𝑎</m:t>
                      </m:r>
                    </m:oMath>
                  </m:oMathPara>
                </a14:m>
                <a:endParaRPr lang="en-GB" sz="32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408339" y="1361259"/>
                <a:ext cx="1598341" cy="836341"/>
              </a:xfrm>
              <a:blipFill>
                <a:blip r:embed="rId2"/>
                <a:stretch>
                  <a:fillRect b="-233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936702" y="2832410"/>
            <a:ext cx="34457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Integrate both sides with respect to time (limits not required):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4700746" y="2600392"/>
                <a:ext cx="3506409" cy="129170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32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GB" sz="32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GB" sz="32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3200" i="1">
                                      <a:latin typeface="Cambria Math" panose="02040503050406030204" pitchFamily="18" charset="0"/>
                                    </a:rPr>
                                    <m:t>𝑑</m:t>
                                  </m:r>
                                </m:e>
                                <m:sup>
                                  <m:r>
                                    <a:rPr lang="en-GB" sz="32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GB" sz="3200" i="1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n-GB" sz="32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3200" i="1">
                                      <a:latin typeface="Cambria Math" panose="02040503050406030204" pitchFamily="18" charset="0"/>
                                    </a:rPr>
                                    <m:t>𝑑𝑡</m:t>
                                  </m:r>
                                </m:e>
                                <m:sup>
                                  <m:r>
                                    <a:rPr lang="en-GB" sz="32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  <m:r>
                            <a:rPr lang="en-GB" sz="3200" b="0" i="1" smtClean="0">
                              <a:latin typeface="Cambria Math" panose="02040503050406030204" pitchFamily="18" charset="0"/>
                            </a:rPr>
                            <m:t>.</m:t>
                          </m:r>
                          <m:r>
                            <a:rPr lang="en-GB" sz="3200" b="0" i="1" smtClean="0">
                              <a:latin typeface="Cambria Math" panose="02040503050406030204" pitchFamily="18" charset="0"/>
                            </a:rPr>
                            <m:t>𝑑𝑡</m:t>
                          </m:r>
                          <m:r>
                            <a:rPr lang="en-GB" sz="3200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nary>
                            <m:naryPr>
                              <m:limLoc m:val="undOvr"/>
                              <m:subHide m:val="on"/>
                              <m:supHide m:val="on"/>
                              <m:ctrlPr>
                                <a:rPr lang="en-GB" sz="3200" b="0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/>
                            <m:sup/>
                            <m:e>
                              <m:r>
                                <a:rPr lang="en-GB" sz="3200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  <m:r>
                                <a:rPr lang="en-GB" sz="3200" b="0" i="1" smtClean="0">
                                  <a:latin typeface="Cambria Math" panose="02040503050406030204" pitchFamily="18" charset="0"/>
                                </a:rPr>
                                <m:t>.</m:t>
                              </m:r>
                              <m:r>
                                <a:rPr lang="en-GB" sz="3200" b="0" i="1" smtClean="0">
                                  <a:latin typeface="Cambria Math" panose="02040503050406030204" pitchFamily="18" charset="0"/>
                                </a:rPr>
                                <m:t>𝑑𝑡</m:t>
                              </m:r>
                            </m:e>
                          </m:nary>
                        </m:e>
                      </m:nary>
                    </m:oMath>
                  </m:oMathPara>
                </a14:m>
                <a:endParaRPr lang="en-GB" sz="32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00746" y="2600392"/>
                <a:ext cx="3506409" cy="129170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4995842" y="3939172"/>
                <a:ext cx="2081083" cy="93500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3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3200" i="1">
                              <a:latin typeface="Cambria Math" panose="02040503050406030204" pitchFamily="18" charset="0"/>
                            </a:rPr>
                            <m:t>𝑑𝑠</m:t>
                          </m:r>
                        </m:num>
                        <m:den>
                          <m:r>
                            <a:rPr lang="en-GB" sz="3200" i="1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n-GB" sz="3200" b="0" i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GB" sz="3200" b="0" i="0" smtClean="0">
                          <a:latin typeface="Cambria Math" panose="02040503050406030204" pitchFamily="18" charset="0"/>
                        </a:rPr>
                        <m:t>at</m:t>
                      </m:r>
                      <m:r>
                        <a:rPr lang="en-GB" sz="3200" b="0" i="0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m:rPr>
                          <m:sty m:val="p"/>
                        </m:rPr>
                        <a:rPr lang="en-GB" sz="3200" b="0" i="0" smtClean="0">
                          <a:latin typeface="Cambria Math" panose="02040503050406030204" pitchFamily="18" charset="0"/>
                        </a:rPr>
                        <m:t>c</m:t>
                      </m:r>
                    </m:oMath>
                  </m:oMathPara>
                </a14:m>
                <a:endParaRPr lang="en-GB" sz="32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95842" y="3939172"/>
                <a:ext cx="2081083" cy="93500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/>
          <p:cNvSpPr txBox="1"/>
          <p:nvPr/>
        </p:nvSpPr>
        <p:spPr>
          <a:xfrm>
            <a:off x="1286192" y="5366889"/>
            <a:ext cx="30924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when t=0   v=u    c= u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4936225" y="5305335"/>
                <a:ext cx="2200315" cy="584775"/>
              </a:xfrm>
              <a:prstGeom prst="rect">
                <a:avLst/>
              </a:prstGeom>
              <a:ln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b="0" i="1" smtClean="0">
                          <a:latin typeface="Cambria Math" panose="02040503050406030204" pitchFamily="18" charset="0"/>
                        </a:rPr>
                        <m:t>𝑣</m:t>
                      </m:r>
                      <m:r>
                        <a:rPr lang="en-GB" sz="32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3200" b="0" i="1" smtClean="0">
                          <a:latin typeface="Cambria Math" panose="02040503050406030204" pitchFamily="18" charset="0"/>
                        </a:rPr>
                        <m:t>𝑢</m:t>
                      </m:r>
                      <m:r>
                        <a:rPr lang="en-GB" sz="32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3200" b="0" i="1" smtClean="0">
                          <a:latin typeface="Cambria Math" panose="02040503050406030204" pitchFamily="18" charset="0"/>
                        </a:rPr>
                        <m:t>𝑎𝑡</m:t>
                      </m:r>
                    </m:oMath>
                  </m:oMathPara>
                </a14:m>
                <a:endParaRPr lang="en-GB" sz="32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36225" y="5305335"/>
                <a:ext cx="2200315" cy="58477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/>
          <p:cNvSpPr txBox="1"/>
          <p:nvPr/>
        </p:nvSpPr>
        <p:spPr>
          <a:xfrm>
            <a:off x="1048215" y="1505415"/>
            <a:ext cx="35683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Remember acceleration is the 2</a:t>
            </a:r>
            <a:r>
              <a:rPr lang="en-GB" baseline="30000" dirty="0"/>
              <a:t>nd</a:t>
            </a:r>
            <a:r>
              <a:rPr lang="en-GB" dirty="0"/>
              <a:t> differential of displacement: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8157118" y="4096395"/>
                <a:ext cx="2288062" cy="62055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GB" dirty="0"/>
                  <a:t>Remember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800" i="1">
                            <a:latin typeface="Cambria Math" panose="02040503050406030204" pitchFamily="18" charset="0"/>
                          </a:rPr>
                          <m:t>𝑑𝑠</m:t>
                        </m:r>
                      </m:num>
                      <m:den>
                        <m:r>
                          <a:rPr lang="en-GB" sz="2800" i="1">
                            <a:latin typeface="Cambria Math" panose="02040503050406030204" pitchFamily="18" charset="0"/>
                          </a:rPr>
                          <m:t>𝑑𝑡</m:t>
                        </m:r>
                      </m:den>
                    </m:f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𝑣</m:t>
                    </m:r>
                  </m:oMath>
                </a14:m>
                <a:endParaRPr lang="en-GB" sz="28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57118" y="4096395"/>
                <a:ext cx="2288062" cy="620554"/>
              </a:xfrm>
              <a:prstGeom prst="rect">
                <a:avLst/>
              </a:prstGeom>
              <a:blipFill>
                <a:blip r:embed="rId6"/>
                <a:stretch>
                  <a:fillRect l="-6133" b="-196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Box 12"/>
          <p:cNvSpPr txBox="1"/>
          <p:nvPr/>
        </p:nvSpPr>
        <p:spPr>
          <a:xfrm>
            <a:off x="8062332" y="5366889"/>
            <a:ext cx="35572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Then integrate again to get the equation for displacement……..</a:t>
            </a:r>
          </a:p>
        </p:txBody>
      </p:sp>
    </p:spTree>
    <p:extLst>
      <p:ext uri="{BB962C8B-B14F-4D97-AF65-F5344CB8AC3E}">
        <p14:creationId xmlns:p14="http://schemas.microsoft.com/office/powerpoint/2010/main" val="36875311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  <p:bldP spid="7" grpId="0"/>
      <p:bldP spid="8" grpId="0"/>
      <p:bldP spid="9" grpId="0" animBg="1"/>
      <p:bldP spid="11" grpId="0"/>
      <p:bldP spid="1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3316" y="704088"/>
            <a:ext cx="10969083" cy="611756"/>
          </a:xfrm>
        </p:spPr>
        <p:txBody>
          <a:bodyPr>
            <a:noAutofit/>
          </a:bodyPr>
          <a:lstStyle/>
          <a:p>
            <a:r>
              <a:rPr lang="en-GB" sz="4000" dirty="0"/>
              <a:t>Deriving equations of motion by calculus methods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990532" y="1638121"/>
                <a:ext cx="2200315" cy="584775"/>
              </a:xfrm>
              <a:prstGeom prst="rect">
                <a:avLst/>
              </a:prstGeom>
              <a:ln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b="0" i="1" smtClean="0">
                          <a:latin typeface="Cambria Math" panose="02040503050406030204" pitchFamily="18" charset="0"/>
                        </a:rPr>
                        <m:t>𝑣</m:t>
                      </m:r>
                      <m:r>
                        <a:rPr lang="en-GB" sz="32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3200" b="0" i="1" smtClean="0">
                          <a:latin typeface="Cambria Math" panose="02040503050406030204" pitchFamily="18" charset="0"/>
                        </a:rPr>
                        <m:t>𝑢</m:t>
                      </m:r>
                      <m:r>
                        <a:rPr lang="en-GB" sz="32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3200" b="0" i="1" smtClean="0">
                          <a:latin typeface="Cambria Math" panose="02040503050406030204" pitchFamily="18" charset="0"/>
                        </a:rPr>
                        <m:t>𝑎𝑡</m:t>
                      </m:r>
                    </m:oMath>
                  </m:oMathPara>
                </a14:m>
                <a:endParaRPr lang="en-GB" sz="32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0532" y="1638121"/>
                <a:ext cx="2200315" cy="58477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990532" y="2454397"/>
                <a:ext cx="4203587" cy="129170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32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GB" sz="3200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  <m:r>
                            <a:rPr lang="en-GB" sz="3200" b="0" i="1" smtClean="0">
                              <a:latin typeface="Cambria Math" panose="02040503050406030204" pitchFamily="18" charset="0"/>
                            </a:rPr>
                            <m:t>.</m:t>
                          </m:r>
                          <m:r>
                            <a:rPr lang="en-GB" sz="3200" b="0" i="1" smtClean="0">
                              <a:latin typeface="Cambria Math" panose="02040503050406030204" pitchFamily="18" charset="0"/>
                            </a:rPr>
                            <m:t>𝑑𝑡</m:t>
                          </m:r>
                        </m:e>
                      </m:nary>
                      <m:r>
                        <a:rPr lang="en-GB" sz="3200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32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d>
                            <m:dPr>
                              <m:ctrlPr>
                                <a:rPr lang="en-GB" sz="32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3200" b="0" i="1" smtClean="0"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  <m:r>
                                <a:rPr lang="en-GB" sz="3200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GB" sz="3200" b="0" i="1" smtClean="0">
                                  <a:latin typeface="Cambria Math" panose="02040503050406030204" pitchFamily="18" charset="0"/>
                                </a:rPr>
                                <m:t>𝑎𝑡</m:t>
                              </m:r>
                            </m:e>
                          </m:d>
                          <m:r>
                            <a:rPr lang="en-GB" sz="3200" b="0" i="1" smtClean="0">
                              <a:latin typeface="Cambria Math" panose="02040503050406030204" pitchFamily="18" charset="0"/>
                            </a:rPr>
                            <m:t>.</m:t>
                          </m:r>
                          <m:r>
                            <a:rPr lang="en-GB" sz="3200" b="0" i="1" smtClean="0">
                              <a:latin typeface="Cambria Math" panose="02040503050406030204" pitchFamily="18" charset="0"/>
                            </a:rPr>
                            <m:t>𝑑𝑡</m:t>
                          </m:r>
                        </m:e>
                      </m:nary>
                    </m:oMath>
                  </m:oMathPara>
                </a14:m>
                <a:endParaRPr lang="en-GB" sz="32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0532" y="2454397"/>
                <a:ext cx="4203587" cy="129170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880705" y="3746097"/>
                <a:ext cx="5116144" cy="129170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32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GB" sz="32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3200" b="0" i="1" smtClean="0">
                                  <a:latin typeface="Cambria Math" panose="02040503050406030204" pitchFamily="18" charset="0"/>
                                </a:rPr>
                                <m:t>𝑑𝑠</m:t>
                              </m:r>
                            </m:num>
                            <m:den>
                              <m:r>
                                <a:rPr lang="en-GB" sz="3200" b="0" i="1" smtClean="0">
                                  <a:latin typeface="Cambria Math" panose="02040503050406030204" pitchFamily="18" charset="0"/>
                                </a:rPr>
                                <m:t>𝑑𝑡</m:t>
                              </m:r>
                            </m:den>
                          </m:f>
                          <m:r>
                            <a:rPr lang="en-GB" sz="3200" b="0" i="1" smtClean="0">
                              <a:latin typeface="Cambria Math" panose="02040503050406030204" pitchFamily="18" charset="0"/>
                            </a:rPr>
                            <m:t>.</m:t>
                          </m:r>
                          <m:r>
                            <a:rPr lang="en-GB" sz="3200" b="0" i="1" smtClean="0">
                              <a:latin typeface="Cambria Math" panose="02040503050406030204" pitchFamily="18" charset="0"/>
                            </a:rPr>
                            <m:t>𝑑𝑡</m:t>
                          </m:r>
                          <m:r>
                            <a:rPr lang="en-GB" sz="3200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</m:e>
                      </m:nary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3200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GB" sz="3200" b="0" i="1" smtClean="0">
                              <a:latin typeface="Cambria Math" panose="02040503050406030204" pitchFamily="18" charset="0"/>
                            </a:rPr>
                            <m:t>𝑢</m:t>
                          </m:r>
                          <m:r>
                            <a:rPr lang="en-GB" sz="3200" b="0" i="1" smtClean="0">
                              <a:latin typeface="Cambria Math" panose="02040503050406030204" pitchFamily="18" charset="0"/>
                            </a:rPr>
                            <m:t>.</m:t>
                          </m:r>
                          <m:r>
                            <a:rPr lang="en-GB" sz="3200" b="0" i="1" smtClean="0">
                              <a:latin typeface="Cambria Math" panose="02040503050406030204" pitchFamily="18" charset="0"/>
                            </a:rPr>
                            <m:t>𝑑𝑡</m:t>
                          </m:r>
                          <m:r>
                            <a:rPr lang="en-GB" sz="32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nary>
                            <m:naryPr>
                              <m:limLoc m:val="undOvr"/>
                              <m:subHide m:val="on"/>
                              <m:supHide m:val="on"/>
                              <m:ctrlPr>
                                <a:rPr lang="en-GB" sz="3200" b="0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/>
                            <m:sup/>
                            <m:e>
                              <m:r>
                                <a:rPr lang="en-GB" sz="3200" b="0" i="1" smtClean="0">
                                  <a:latin typeface="Cambria Math" panose="02040503050406030204" pitchFamily="18" charset="0"/>
                                </a:rPr>
                                <m:t>𝑎𝑡</m:t>
                              </m:r>
                              <m:r>
                                <a:rPr lang="en-GB" sz="3200" b="0" i="1" smtClean="0">
                                  <a:latin typeface="Cambria Math" panose="02040503050406030204" pitchFamily="18" charset="0"/>
                                </a:rPr>
                                <m:t>.</m:t>
                              </m:r>
                              <m:r>
                                <a:rPr lang="en-GB" sz="3200" b="0" i="1" smtClean="0">
                                  <a:latin typeface="Cambria Math" panose="02040503050406030204" pitchFamily="18" charset="0"/>
                                </a:rPr>
                                <m:t>𝑑𝑡</m:t>
                              </m:r>
                            </m:e>
                          </m:nary>
                        </m:e>
                      </m:nary>
                    </m:oMath>
                  </m:oMathPara>
                </a14:m>
                <a:endParaRPr lang="en-GB" sz="32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0705" y="3746097"/>
                <a:ext cx="5116144" cy="129170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990532" y="5037797"/>
                <a:ext cx="3847411" cy="1014317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b="0" i="1" smtClean="0">
                          <a:latin typeface="Cambria Math" panose="02040503050406030204" pitchFamily="18" charset="0"/>
                        </a:rPr>
                        <m:t>𝑠</m:t>
                      </m:r>
                      <m:r>
                        <a:rPr lang="en-GB" sz="32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3200" b="0" i="1" smtClean="0">
                          <a:latin typeface="Cambria Math" panose="02040503050406030204" pitchFamily="18" charset="0"/>
                        </a:rPr>
                        <m:t>𝑢𝑡</m:t>
                      </m:r>
                      <m:r>
                        <a:rPr lang="en-GB" sz="3200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GB" sz="3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32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3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GB" sz="3200" b="0" i="1" smtClean="0">
                          <a:latin typeface="Cambria Math" panose="02040503050406030204" pitchFamily="18" charset="0"/>
                        </a:rPr>
                        <m:t>𝑎</m:t>
                      </m:r>
                      <m:sSup>
                        <m:sSupPr>
                          <m:ctrlPr>
                            <a:rPr lang="en-GB" sz="3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32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p>
                          <m:r>
                            <a:rPr lang="en-GB" sz="3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32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3200" b="0" i="1" smtClean="0"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n-GB" sz="32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0532" y="5037797"/>
                <a:ext cx="3847411" cy="101431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/>
          <p:cNvSpPr txBox="1"/>
          <p:nvPr/>
        </p:nvSpPr>
        <p:spPr>
          <a:xfrm>
            <a:off x="7287322" y="4317265"/>
            <a:ext cx="34680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when t=0, s=0 , c =0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7649737" y="5118153"/>
                <a:ext cx="2743200" cy="1014317"/>
              </a:xfrm>
              <a:prstGeom prst="rect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i="1">
                          <a:latin typeface="Cambria Math" panose="02040503050406030204" pitchFamily="18" charset="0"/>
                        </a:rPr>
                        <m:t>𝑠</m:t>
                      </m:r>
                      <m:r>
                        <a:rPr lang="en-GB" sz="32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3200" i="1">
                          <a:latin typeface="Cambria Math" panose="02040503050406030204" pitchFamily="18" charset="0"/>
                        </a:rPr>
                        <m:t>𝑢𝑡</m:t>
                      </m:r>
                      <m:r>
                        <a:rPr lang="en-GB" sz="3200" i="1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GB" sz="3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32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3200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GB" sz="3200" i="1">
                          <a:latin typeface="Cambria Math" panose="02040503050406030204" pitchFamily="18" charset="0"/>
                        </a:rPr>
                        <m:t>𝑎</m:t>
                      </m:r>
                      <m:sSup>
                        <m:sSupPr>
                          <m:ctrlPr>
                            <a:rPr lang="en-GB" sz="3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3200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p>
                          <m:r>
                            <a:rPr lang="en-GB" sz="32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3200" dirty="0"/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49737" y="5118153"/>
                <a:ext cx="2743200" cy="101431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683332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8" grpId="0"/>
      <p:bldP spid="9" grpId="0" animBg="1"/>
      <p:bldP spid="10" grpId="0"/>
      <p:bldP spid="1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712117"/>
          </a:xfrm>
        </p:spPr>
        <p:txBody>
          <a:bodyPr>
            <a:normAutofit/>
          </a:bodyPr>
          <a:lstStyle/>
          <a:p>
            <a:r>
              <a:rPr lang="en-GB" sz="3600" dirty="0"/>
              <a:t>Calculations using calculus methods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595" y="1550020"/>
            <a:ext cx="11452303" cy="205182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400" dirty="0"/>
              <a:t>The rules for differentiation and integration can be used to solve problems if the equation for the velocity of an object is known..</a:t>
            </a:r>
          </a:p>
          <a:p>
            <a:pPr marL="0" indent="0">
              <a:buNone/>
            </a:pPr>
            <a:r>
              <a:rPr lang="en-GB" sz="2400" dirty="0"/>
              <a:t>i.e. An Edinburgh tram starts from rest. The velocity of the tram at time </a:t>
            </a:r>
            <a:r>
              <a:rPr lang="en-GB" sz="2400" i="1" dirty="0"/>
              <a:t>t</a:t>
            </a:r>
            <a:r>
              <a:rPr lang="en-GB" sz="2400" dirty="0"/>
              <a:t> is given by </a:t>
            </a:r>
            <a:br>
              <a:rPr lang="en-GB" sz="2400" dirty="0"/>
            </a:br>
            <a:r>
              <a:rPr lang="en-GB" sz="2400" dirty="0"/>
              <a:t>      the relationship: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3066586" y="2882368"/>
                <a:ext cx="50292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i="1">
                          <a:latin typeface="Cambria Math" panose="02040503050406030204" pitchFamily="18" charset="0"/>
                        </a:rPr>
                        <m:t>𝑣</m:t>
                      </m:r>
                      <m:r>
                        <a:rPr lang="en-GB" sz="2800" i="1">
                          <a:latin typeface="Cambria Math" panose="02040503050406030204" pitchFamily="18" charset="0"/>
                        </a:rPr>
                        <m:t>=0.71</m:t>
                      </m:r>
                      <m:r>
                        <a:rPr lang="en-GB" sz="2800" i="1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GB" sz="2800" i="1">
                          <a:latin typeface="Cambria Math" panose="02040503050406030204" pitchFamily="18" charset="0"/>
                        </a:rPr>
                        <m:t>+0.005</m:t>
                      </m:r>
                      <m:sSup>
                        <m:sSupPr>
                          <m:ctrlPr>
                            <a:rPr lang="en-GB" sz="28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800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p>
                          <m:r>
                            <a:rPr lang="en-GB" sz="28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66586" y="2882368"/>
                <a:ext cx="5029200" cy="52322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691376" y="3521436"/>
            <a:ext cx="66866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a</a:t>
            </a:r>
            <a:r>
              <a:rPr lang="en-GB" sz="2000" dirty="0"/>
              <a:t>) Determine the acceleration of the tram when t = 20s.</a:t>
            </a:r>
          </a:p>
          <a:p>
            <a:r>
              <a:rPr lang="en-GB" sz="2000" dirty="0"/>
              <a:t>b) Determine the displacement of the tram at t = 20s.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850458" y="3195547"/>
            <a:ext cx="3189249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/>
              <a:t>For acceleration you would differentiate then sub in for the time.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850458" y="3913154"/>
            <a:ext cx="3178097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/>
              <a:t>For displacement, you would integrate then sub in for the time.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-613317" y="4486354"/>
                <a:ext cx="5029200" cy="6766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𝑑𝑣</m:t>
                          </m:r>
                        </m:num>
                        <m:den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n-GB" sz="2000" i="1">
                          <a:latin typeface="Cambria Math" panose="02040503050406030204" pitchFamily="18" charset="0"/>
                        </a:rPr>
                        <m:t>=0.71+0.0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𝑡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613317" y="4486354"/>
                <a:ext cx="5029200" cy="67666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609600" y="5163014"/>
                <a:ext cx="2754351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=0.71+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0.0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1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×20</m:t>
                    </m:r>
                  </m:oMath>
                </a14:m>
                <a:r>
                  <a:rPr lang="en-GB" sz="2000" dirty="0"/>
                  <a:t>)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" y="5163014"/>
                <a:ext cx="2754351" cy="400110"/>
              </a:xfrm>
              <a:prstGeom prst="rect">
                <a:avLst/>
              </a:prstGeom>
              <a:blipFill>
                <a:blip r:embed="rId4"/>
                <a:stretch>
                  <a:fillRect t="-9091" b="-257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156118" y="5639619"/>
                <a:ext cx="2754351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=0.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91 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𝑚</m:t>
                      </m:r>
                      <m:sSup>
                        <m:sSup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p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−2</m:t>
                          </m:r>
                        </m:sup>
                      </m:sSup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6118" y="5639619"/>
                <a:ext cx="2754351" cy="40011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3804850" y="4415244"/>
                <a:ext cx="3902992" cy="81887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𝑠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𝑣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.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𝑑𝑡</m:t>
                          </m:r>
                        </m:e>
                      </m:nary>
                      <m:r>
                        <a:rPr lang="en-GB" i="1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d>
                            <m:dPr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0.71</m:t>
                              </m:r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+0.005</m:t>
                              </m:r>
                              <m:sSup>
                                <m:sSupPr>
                                  <m:ctrlPr>
                                    <a:rPr lang="en-GB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i="1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  <m:sup>
                                  <m:r>
                                    <a:rPr lang="en-GB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d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.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𝑑𝑡</m:t>
                          </m:r>
                        </m:e>
                      </m:nary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04850" y="4415244"/>
                <a:ext cx="3902992" cy="818879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/>
              <p:cNvSpPr/>
              <p:nvPr/>
            </p:nvSpPr>
            <p:spPr>
              <a:xfrm>
                <a:off x="3804850" y="5072899"/>
                <a:ext cx="2406493" cy="67082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𝑠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0.71</m:t>
                              </m:r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p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0.005</m:t>
                              </m:r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p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num>
                        <m:den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04850" y="5072899"/>
                <a:ext cx="2406493" cy="67082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/>
              <p:cNvSpPr/>
              <p:nvPr/>
            </p:nvSpPr>
            <p:spPr>
              <a:xfrm>
                <a:off x="3804850" y="5730554"/>
                <a:ext cx="3573222" cy="64812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𝑠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0.71</m:t>
                              </m:r>
                              <m:r>
                                <a:rPr lang="en-GB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×(20)</m:t>
                              </m:r>
                            </m:e>
                            <m:sup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0.005</m:t>
                              </m:r>
                              <m:r>
                                <a:rPr lang="en-GB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×(20)</m:t>
                              </m:r>
                            </m:e>
                            <m:sup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num>
                        <m:den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04850" y="5730554"/>
                <a:ext cx="3573222" cy="648126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8015975" y="5901229"/>
                <a:ext cx="110517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𝑠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=155 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𝑚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15975" y="5901229"/>
                <a:ext cx="1105174" cy="276999"/>
              </a:xfrm>
              <a:prstGeom prst="rect">
                <a:avLst/>
              </a:prstGeom>
              <a:blipFill>
                <a:blip r:embed="rId9"/>
                <a:stretch>
                  <a:fillRect l="-2210" r="-2762" b="-88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6" name="Picture 15"/>
          <p:cNvPicPr>
            <a:picLocks noChangeAspect="1"/>
          </p:cNvPicPr>
          <p:nvPr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500" t="31282" r="15114" b="17215"/>
          <a:stretch/>
        </p:blipFill>
        <p:spPr>
          <a:xfrm>
            <a:off x="8696200" y="352315"/>
            <a:ext cx="2622288" cy="1197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45828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 animBg="1"/>
      <p:bldP spid="8" grpId="0" animBg="1"/>
      <p:bldP spid="9" grpId="0"/>
      <p:bldP spid="10" grpId="0"/>
      <p:bldP spid="11" grpId="0"/>
      <p:bldP spid="12" grpId="0"/>
      <p:bldP spid="13" grpId="0"/>
      <p:bldP spid="14" grpId="0"/>
      <p:bldP spid="1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656361"/>
          </a:xfrm>
        </p:spPr>
        <p:txBody>
          <a:bodyPr>
            <a:normAutofit fontScale="90000"/>
          </a:bodyPr>
          <a:lstStyle/>
          <a:p>
            <a:r>
              <a:rPr lang="en-GB" dirty="0"/>
              <a:t>Revision from Higher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60810"/>
            <a:ext cx="10972800" cy="1530855"/>
          </a:xfrm>
        </p:spPr>
        <p:txBody>
          <a:bodyPr>
            <a:noAutofit/>
          </a:bodyPr>
          <a:lstStyle/>
          <a:p>
            <a:r>
              <a:rPr lang="en-GB" sz="2400" dirty="0"/>
              <a:t>In Higher Physics we studied motion and in particular the displacement, velocity and acceleration of an object.</a:t>
            </a:r>
          </a:p>
          <a:p>
            <a:r>
              <a:rPr lang="en-GB" sz="2400" dirty="0"/>
              <a:t>In Advanced Higher Physics we will derive the same equations of motion but using </a:t>
            </a:r>
            <a:r>
              <a:rPr lang="en-GB" sz="2400" b="1" u="sng" dirty="0"/>
              <a:t>Calculus methods</a:t>
            </a:r>
            <a:r>
              <a:rPr lang="en-GB" sz="2400" dirty="0"/>
              <a:t>.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80585" y="3216086"/>
            <a:ext cx="831881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u="sng" dirty="0"/>
              <a:t>Think about this example:</a:t>
            </a:r>
          </a:p>
          <a:p>
            <a:endParaRPr lang="en-GB" sz="2400" dirty="0"/>
          </a:p>
          <a:p>
            <a:r>
              <a:rPr lang="en-GB" sz="2400" dirty="0"/>
              <a:t>A ball is dropped from a balcony. It hits the ground 1.06 s later. Determine the height of the balcony.</a:t>
            </a:r>
          </a:p>
          <a:p>
            <a:r>
              <a:rPr lang="en-GB" sz="2400" dirty="0"/>
              <a:t>(How would a N5 class solve this?)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9315" y="3378820"/>
            <a:ext cx="1475266" cy="2950531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1543049" y="5385207"/>
                <a:ext cx="1483113" cy="634789"/>
              </a:xfrm>
              <a:prstGeom prst="rect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e>
                          </m:d>
                        </m:num>
                        <m:den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43049" y="5385207"/>
                <a:ext cx="1483113" cy="63478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3880160" y="5397191"/>
                <a:ext cx="1248937" cy="634789"/>
              </a:xfrm>
              <a:prstGeom prst="rect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</m:acc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0160" y="5397191"/>
                <a:ext cx="1248937" cy="63478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/>
          <p:cNvSpPr txBox="1"/>
          <p:nvPr/>
        </p:nvSpPr>
        <p:spPr>
          <a:xfrm>
            <a:off x="5687122" y="5397191"/>
            <a:ext cx="39043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/>
              <a:t>Distance gone = area under </a:t>
            </a:r>
            <a:br>
              <a:rPr lang="en-GB" sz="1600" dirty="0"/>
            </a:br>
            <a:r>
              <a:rPr lang="en-GB" sz="1600" dirty="0"/>
              <a:t>                             velocity time graph    </a:t>
            </a:r>
          </a:p>
        </p:txBody>
      </p:sp>
    </p:spTree>
    <p:extLst>
      <p:ext uri="{BB962C8B-B14F-4D97-AF65-F5344CB8AC3E}">
        <p14:creationId xmlns:p14="http://schemas.microsoft.com/office/powerpoint/2010/main" val="25913692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6" grpId="0" animBg="1"/>
      <p:bldP spid="7" grpId="0" animBg="1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656361"/>
          </a:xfrm>
        </p:spPr>
        <p:txBody>
          <a:bodyPr>
            <a:normAutofit fontScale="90000"/>
          </a:bodyPr>
          <a:lstStyle/>
          <a:p>
            <a:r>
              <a:rPr lang="en-GB" dirty="0"/>
              <a:t>N5 solution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3679" y="1360449"/>
            <a:ext cx="10972800" cy="4389120"/>
          </a:xfrm>
        </p:spPr>
        <p:txBody>
          <a:bodyPr/>
          <a:lstStyle/>
          <a:p>
            <a:pPr marL="0" indent="0">
              <a:buNone/>
            </a:pPr>
            <a:r>
              <a:rPr lang="en-GB" sz="2800" dirty="0"/>
              <a:t>A ball is dropped from a balcony. It hits the ground 1.06 s later. Determine the height of the balcony.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1955645" y="3097205"/>
                <a:ext cx="1483113" cy="634789"/>
              </a:xfrm>
              <a:prstGeom prst="rect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e>
                          </m:d>
                        </m:num>
                        <m:den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55645" y="3097205"/>
                <a:ext cx="1483113" cy="634789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609600" y="2380751"/>
            <a:ext cx="44604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Firstly determine the final speed of the ball as it hits the ground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1426989" y="4125282"/>
                <a:ext cx="209147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−0</m:t>
                          </m:r>
                        </m:e>
                      </m:d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=9.8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×1.06</m:t>
                      </m:r>
                    </m:oMath>
                  </m:oMathPara>
                </a14:m>
                <a:endParaRPr lang="en-GB" b="0" dirty="0"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26989" y="4125282"/>
                <a:ext cx="2091470" cy="276999"/>
              </a:xfrm>
              <a:prstGeom prst="rect">
                <a:avLst/>
              </a:prstGeom>
              <a:blipFill>
                <a:blip r:embed="rId3"/>
                <a:stretch>
                  <a:fillRect r="-2332"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1426989" y="4610903"/>
                <a:ext cx="239193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𝑣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=10.4 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𝑚</m:t>
                      </m:r>
                      <m:sSup>
                        <m:sSup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p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26989" y="4610903"/>
                <a:ext cx="2391938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5" name="Group 24"/>
          <p:cNvGrpSpPr/>
          <p:nvPr/>
        </p:nvGrpSpPr>
        <p:grpSpPr>
          <a:xfrm>
            <a:off x="6041620" y="2380751"/>
            <a:ext cx="4184049" cy="2609514"/>
            <a:chOff x="6041620" y="2380751"/>
            <a:chExt cx="4184049" cy="2609514"/>
          </a:xfrm>
        </p:grpSpPr>
        <p:sp>
          <p:nvSpPr>
            <p:cNvPr id="8" name="TextBox 7"/>
            <p:cNvSpPr txBox="1"/>
            <p:nvPr/>
          </p:nvSpPr>
          <p:spPr>
            <a:xfrm>
              <a:off x="6200079" y="2380751"/>
              <a:ext cx="402559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/>
                <a:t>Then sketch a velocity time graph</a:t>
              </a:r>
            </a:p>
          </p:txBody>
        </p:sp>
        <p:cxnSp>
          <p:nvCxnSpPr>
            <p:cNvPr id="10" name="Straight Connector 9"/>
            <p:cNvCxnSpPr/>
            <p:nvPr/>
          </p:nvCxnSpPr>
          <p:spPr>
            <a:xfrm flipH="1">
              <a:off x="7203688" y="3027082"/>
              <a:ext cx="22302" cy="1583821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7203688" y="4610903"/>
              <a:ext cx="192707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flipH="1">
              <a:off x="7225990" y="3406444"/>
              <a:ext cx="1182030" cy="1204459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8408020" y="3406444"/>
              <a:ext cx="0" cy="1204459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TextBox 17"/>
            <p:cNvSpPr txBox="1"/>
            <p:nvPr/>
          </p:nvSpPr>
          <p:spPr>
            <a:xfrm>
              <a:off x="8212874" y="4620933"/>
              <a:ext cx="176714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/>
                <a:t>1.06       time (s)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6581483" y="3216179"/>
              <a:ext cx="60089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/>
                <a:t>10.4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6041620" y="2857635"/>
              <a:ext cx="182186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dirty="0"/>
                <a:t>Velocity (ms-1)</a:t>
              </a:r>
            </a:p>
          </p:txBody>
        </p:sp>
        <p:cxnSp>
          <p:nvCxnSpPr>
            <p:cNvPr id="22" name="Straight Connector 21"/>
            <p:cNvCxnSpPr/>
            <p:nvPr/>
          </p:nvCxnSpPr>
          <p:spPr>
            <a:xfrm>
              <a:off x="7214839" y="3414599"/>
              <a:ext cx="1193181" cy="1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" name="TextBox 25"/>
          <p:cNvSpPr txBox="1"/>
          <p:nvPr/>
        </p:nvSpPr>
        <p:spPr>
          <a:xfrm>
            <a:off x="8685791" y="3029147"/>
            <a:ext cx="32786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Then work out the area under the graph = ½ x b x h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6422148" y="5423809"/>
            <a:ext cx="43155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Height of the balcony = 5.5 m</a:t>
            </a:r>
          </a:p>
        </p:txBody>
      </p:sp>
      <p:cxnSp>
        <p:nvCxnSpPr>
          <p:cNvPr id="29" name="Straight Arrow Connector 28"/>
          <p:cNvCxnSpPr/>
          <p:nvPr/>
        </p:nvCxnSpPr>
        <p:spPr>
          <a:xfrm flipH="1">
            <a:off x="8167223" y="3667056"/>
            <a:ext cx="1656046" cy="55929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744584" y="5542692"/>
            <a:ext cx="4728754" cy="83099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2400" dirty="0"/>
              <a:t>Surely there is a quicker way of doing this…..there is!</a:t>
            </a:r>
          </a:p>
        </p:txBody>
      </p:sp>
      <p:cxnSp>
        <p:nvCxnSpPr>
          <p:cNvPr id="32" name="Straight Connector 31"/>
          <p:cNvCxnSpPr/>
          <p:nvPr/>
        </p:nvCxnSpPr>
        <p:spPr>
          <a:xfrm>
            <a:off x="5473338" y="2458649"/>
            <a:ext cx="0" cy="25316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20091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5" grpId="0"/>
      <p:bldP spid="6" grpId="0"/>
      <p:bldP spid="7" grpId="0"/>
      <p:bldP spid="26" grpId="0"/>
      <p:bldP spid="27" grpId="0"/>
      <p:bldP spid="3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9"/>
            <a:ext cx="10972800" cy="576072"/>
          </a:xfrm>
        </p:spPr>
        <p:txBody>
          <a:bodyPr>
            <a:normAutofit fontScale="90000"/>
          </a:bodyPr>
          <a:lstStyle/>
          <a:p>
            <a:r>
              <a:rPr lang="en-GB" dirty="0"/>
              <a:t>Derivation of equations of motion - Revision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23851"/>
            <a:ext cx="10972800" cy="888275"/>
          </a:xfrm>
        </p:spPr>
        <p:txBody>
          <a:bodyPr/>
          <a:lstStyle/>
          <a:p>
            <a:r>
              <a:rPr lang="en-GB" dirty="0"/>
              <a:t>We derived 3 new equations of motion in Higher Physics. They are all based on the fact that….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2261003" y="2465889"/>
                <a:ext cx="1753649" cy="809068"/>
              </a:xfrm>
              <a:prstGeom prst="rect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ctrlP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e>
                          </m:d>
                        </m:num>
                        <m:den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den>
                      </m:f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61003" y="2465889"/>
                <a:ext cx="1753649" cy="80906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4676503" y="2717074"/>
            <a:ext cx="7576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and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756365" y="2443960"/>
            <a:ext cx="4968241" cy="83099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2400" dirty="0"/>
              <a:t>displacement= area under a</a:t>
            </a:r>
            <a:br>
              <a:rPr lang="en-GB" sz="2400" dirty="0"/>
            </a:br>
            <a:r>
              <a:rPr lang="en-GB" sz="2400" dirty="0"/>
              <a:t>                           velocity time graph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025912" y="3540081"/>
            <a:ext cx="91440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Equation 1.  Simply rearrange the acceleration equation:</a:t>
            </a:r>
          </a:p>
          <a:p>
            <a:r>
              <a:rPr lang="en-GB" dirty="0"/>
              <a:t> 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1131011" y="4324001"/>
                <a:ext cx="1753649" cy="809068"/>
              </a:xfrm>
              <a:prstGeom prst="rect">
                <a:avLst/>
              </a:prstGeom>
              <a:ln>
                <a:solidFill>
                  <a:schemeClr val="bg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ctrlP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e>
                          </m:d>
                        </m:num>
                        <m:den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den>
                      </m:f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31011" y="4324001"/>
                <a:ext cx="1753649" cy="80906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solidFill>
                  <a:schemeClr val="bg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3457495" y="4449856"/>
                <a:ext cx="2200315" cy="461665"/>
              </a:xfrm>
              <a:prstGeom prst="rect">
                <a:avLst/>
              </a:prstGeom>
              <a:ln>
                <a:solidFill>
                  <a:schemeClr val="bg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𝑎𝑡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=(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𝑣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𝑢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57495" y="4449856"/>
                <a:ext cx="2200315" cy="461665"/>
              </a:xfrm>
              <a:prstGeom prst="rect">
                <a:avLst/>
              </a:prstGeom>
              <a:blipFill>
                <a:blip r:embed="rId4"/>
                <a:stretch>
                  <a:fillRect b="-13750"/>
                </a:stretch>
              </a:blipFill>
              <a:ln>
                <a:solidFill>
                  <a:schemeClr val="bg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6040170" y="4419480"/>
                <a:ext cx="2200315" cy="461665"/>
              </a:xfrm>
              <a:prstGeom prst="rect">
                <a:avLst/>
              </a:prstGeom>
              <a:ln>
                <a:solidFill>
                  <a:schemeClr val="bg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𝑎𝑡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𝑢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𝑣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40170" y="4419480"/>
                <a:ext cx="2200315" cy="46166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>
                <a:solidFill>
                  <a:schemeClr val="bg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940012" y="5298879"/>
                <a:ext cx="2200315" cy="584775"/>
              </a:xfrm>
              <a:prstGeom prst="rect">
                <a:avLst/>
              </a:prstGeom>
              <a:ln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b="0" i="1" smtClean="0">
                          <a:latin typeface="Cambria Math" panose="02040503050406030204" pitchFamily="18" charset="0"/>
                        </a:rPr>
                        <m:t>𝑣</m:t>
                      </m:r>
                      <m:r>
                        <a:rPr lang="en-GB" sz="32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3200" b="0" i="1" smtClean="0">
                          <a:latin typeface="Cambria Math" panose="02040503050406030204" pitchFamily="18" charset="0"/>
                        </a:rPr>
                        <m:t>𝑢</m:t>
                      </m:r>
                      <m:r>
                        <a:rPr lang="en-GB" sz="32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3200" b="0" i="1" smtClean="0">
                          <a:latin typeface="Cambria Math" panose="02040503050406030204" pitchFamily="18" charset="0"/>
                        </a:rPr>
                        <m:t>𝑎𝑡</m:t>
                      </m:r>
                    </m:oMath>
                  </m:oMathPara>
                </a14:m>
                <a:endParaRPr lang="en-GB" sz="32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40012" y="5298879"/>
                <a:ext cx="2200315" cy="58477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554600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5" grpId="0"/>
      <p:bldP spid="6" grpId="0" animBg="1"/>
      <p:bldP spid="7" grpId="0"/>
      <p:bldP spid="8" grpId="0" animBg="1"/>
      <p:bldP spid="9" grpId="0" animBg="1"/>
      <p:bldP spid="10" grpId="0" animBg="1"/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9"/>
            <a:ext cx="10972800" cy="667512"/>
          </a:xfrm>
        </p:spPr>
        <p:txBody>
          <a:bodyPr>
            <a:normAutofit fontScale="90000"/>
          </a:bodyPr>
          <a:lstStyle/>
          <a:p>
            <a:r>
              <a:rPr lang="en-GB" dirty="0"/>
              <a:t>Equation of motion…….2 </a:t>
            </a:r>
            <a:r>
              <a:rPr lang="en-GB" sz="3600" dirty="0"/>
              <a:t>(revision from Higher)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6937" y="1438507"/>
            <a:ext cx="10972800" cy="546409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Displacement is found by finding the area under the graph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609600" y="2051822"/>
            <a:ext cx="4995746" cy="4381966"/>
            <a:chOff x="858644" y="2051822"/>
            <a:chExt cx="4995746" cy="4381966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629" r="55254"/>
            <a:stretch/>
          </p:blipFill>
          <p:spPr>
            <a:xfrm>
              <a:off x="1550019" y="2185638"/>
              <a:ext cx="2966225" cy="4248150"/>
            </a:xfrm>
            <a:prstGeom prst="rect">
              <a:avLst/>
            </a:prstGeom>
          </p:spPr>
        </p:pic>
        <p:sp>
          <p:nvSpPr>
            <p:cNvPr id="6" name="TextBox 5"/>
            <p:cNvSpPr txBox="1"/>
            <p:nvPr/>
          </p:nvSpPr>
          <p:spPr>
            <a:xfrm>
              <a:off x="858644" y="2051822"/>
              <a:ext cx="118202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/>
                <a:t>Velocity </a:t>
              </a:r>
              <a:br>
                <a:rPr lang="en-GB" dirty="0"/>
              </a:br>
              <a:r>
                <a:rPr lang="en-GB" dirty="0"/>
                <a:t>(ms-1)</a:t>
              </a: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4716966" y="5887844"/>
              <a:ext cx="113742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/>
                <a:t>time (s)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4209585" y="5887844"/>
              <a:ext cx="30665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/>
                <a:t>t</a:t>
              </a:r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5374888" y="2185638"/>
            <a:ext cx="5129561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In this case the green rectangle  + the blue triangle</a:t>
            </a:r>
          </a:p>
          <a:p>
            <a:endParaRPr lang="en-GB" dirty="0"/>
          </a:p>
          <a:p>
            <a:r>
              <a:rPr lang="en-GB" sz="2800" dirty="0"/>
              <a:t>s = (area 1) + (area 2)</a:t>
            </a:r>
          </a:p>
          <a:p>
            <a:r>
              <a:rPr lang="en-GB" sz="2800" dirty="0"/>
              <a:t>s = (u x t)  + ( ½ (v-u) t)</a:t>
            </a:r>
          </a:p>
          <a:p>
            <a:r>
              <a:rPr lang="en-GB" sz="2800" dirty="0"/>
              <a:t>s = (</a:t>
            </a:r>
            <a:r>
              <a:rPr lang="en-GB" sz="2800" dirty="0" err="1"/>
              <a:t>ut</a:t>
            </a:r>
            <a:r>
              <a:rPr lang="en-GB" sz="2800" dirty="0"/>
              <a:t>) + ½(at) t</a:t>
            </a:r>
          </a:p>
          <a:p>
            <a:r>
              <a:rPr lang="en-GB" sz="2800" dirty="0"/>
              <a:t>s = </a:t>
            </a:r>
            <a:r>
              <a:rPr lang="en-GB" sz="2800" dirty="0" err="1"/>
              <a:t>ut</a:t>
            </a:r>
            <a:r>
              <a:rPr lang="en-GB" sz="2800" dirty="0"/>
              <a:t> + ½ at</a:t>
            </a:r>
            <a:r>
              <a:rPr lang="en-GB" sz="2800" baseline="30000" dirty="0"/>
              <a:t>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9140474" y="3909832"/>
                <a:ext cx="2040673" cy="629852"/>
              </a:xfrm>
              <a:prstGeom prst="rect">
                <a:avLst/>
              </a:prstGeom>
              <a:ln>
                <a:solidFill>
                  <a:schemeClr val="bg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e>
                          </m:d>
                        </m:num>
                        <m:den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40474" y="3909832"/>
                <a:ext cx="2040673" cy="62985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>
                <a:solidFill>
                  <a:schemeClr val="bg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9140474" y="4571574"/>
                <a:ext cx="2200315" cy="369332"/>
              </a:xfrm>
              <a:prstGeom prst="rect">
                <a:avLst/>
              </a:prstGeom>
              <a:ln>
                <a:solidFill>
                  <a:schemeClr val="bg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𝑎𝑡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=(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𝑣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𝑢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40474" y="4571574"/>
                <a:ext cx="2200315" cy="369332"/>
              </a:xfrm>
              <a:prstGeom prst="rect">
                <a:avLst/>
              </a:prstGeom>
              <a:blipFill>
                <a:blip r:embed="rId5"/>
                <a:stretch>
                  <a:fillRect b="-7692"/>
                </a:stretch>
              </a:blipFill>
              <a:ln>
                <a:solidFill>
                  <a:schemeClr val="bg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5" name="Straight Arrow Connector 14"/>
          <p:cNvCxnSpPr/>
          <p:nvPr/>
        </p:nvCxnSpPr>
        <p:spPr>
          <a:xfrm flipH="1" flipV="1">
            <a:off x="7772400" y="4083353"/>
            <a:ext cx="1873405" cy="52883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6051301" y="5229922"/>
            <a:ext cx="3594504" cy="64633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3600" dirty="0"/>
              <a:t>s = </a:t>
            </a:r>
            <a:r>
              <a:rPr lang="en-GB" sz="3600" dirty="0" err="1"/>
              <a:t>ut</a:t>
            </a:r>
            <a:r>
              <a:rPr lang="en-GB" sz="3600" dirty="0"/>
              <a:t> + ½ at</a:t>
            </a:r>
            <a:r>
              <a:rPr lang="en-GB" sz="3600" baseline="30000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5607381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0" grpId="0"/>
      <p:bldP spid="12" grpId="0" animBg="1"/>
      <p:bldP spid="13" grpId="0" animBg="1"/>
      <p:bldP spid="1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689814"/>
          </a:xfrm>
        </p:spPr>
        <p:txBody>
          <a:bodyPr>
            <a:normAutofit fontScale="90000"/>
          </a:bodyPr>
          <a:lstStyle/>
          <a:p>
            <a:r>
              <a:rPr lang="en-GB" dirty="0"/>
              <a:t>Equation of motion …….3  </a:t>
            </a:r>
            <a:r>
              <a:rPr lang="en-GB" sz="3600" dirty="0"/>
              <a:t>(revision from Higher)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27718"/>
            <a:ext cx="10972800" cy="5687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Square the 1</a:t>
            </a:r>
            <a:r>
              <a:rPr lang="en-GB" baseline="30000" dirty="0"/>
              <a:t>st</a:t>
            </a:r>
            <a:r>
              <a:rPr lang="en-GB" dirty="0"/>
              <a:t> equation of motion.</a:t>
            </a:r>
          </a:p>
          <a:p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1206755" y="2317111"/>
                <a:ext cx="2317030" cy="43088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𝑣</m:t>
                      </m:r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𝑢</m:t>
                      </m:r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𝑎𝑡</m:t>
                      </m:r>
                    </m:oMath>
                  </m:oMathPara>
                </a14:m>
                <a:endParaRPr lang="en-GB" sz="2800" b="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06755" y="2317111"/>
                <a:ext cx="2317030" cy="43088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1363518" y="2922343"/>
                <a:ext cx="2540620" cy="43088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8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p>
                          <m: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2800" b="0" i="1" smtClean="0"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  <m:r>
                                <a:rPr lang="en-GB" sz="2800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GB" sz="2800" b="0" i="1" smtClean="0">
                                  <a:latin typeface="Cambria Math" panose="02040503050406030204" pitchFamily="18" charset="0"/>
                                </a:rPr>
                                <m:t>𝑎𝑡</m:t>
                              </m:r>
                            </m:e>
                          </m:d>
                        </m:e>
                        <m:sup>
                          <m: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63518" y="2922343"/>
                <a:ext cx="2540620" cy="43088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1412987" y="3527575"/>
                <a:ext cx="3638817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8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p>
                          <m: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p>
                          <m: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+2</m:t>
                      </m:r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𝑢𝑎𝑡</m:t>
                      </m:r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GB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sSup>
                        <m:sSupPr>
                          <m:ctrlPr>
                            <a:rPr lang="en-GB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p>
                          <m: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12987" y="3527575"/>
                <a:ext cx="3638817" cy="43088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1412987" y="4105360"/>
                <a:ext cx="4037195" cy="80663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8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p>
                          <m: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p>
                          <m: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+2</m:t>
                      </m:r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𝑢𝑡</m:t>
                      </m:r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GB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𝑎</m:t>
                      </m:r>
                      <m:sSup>
                        <m:sSupPr>
                          <m:ctrlPr>
                            <a:rPr lang="en-GB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p>
                          <m: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12987" y="4105360"/>
                <a:ext cx="4037195" cy="806631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1631743" y="5232595"/>
                <a:ext cx="2653099" cy="492443"/>
              </a:xfrm>
              <a:prstGeom prst="rect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32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3200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p>
                          <m:r>
                            <a:rPr lang="en-GB" sz="3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32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sz="3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3200" b="0" i="1" smtClean="0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p>
                          <m:r>
                            <a:rPr lang="en-GB" sz="3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3200" b="0" i="1" smtClean="0">
                          <a:latin typeface="Cambria Math" panose="02040503050406030204" pitchFamily="18" charset="0"/>
                        </a:rPr>
                        <m:t>+2</m:t>
                      </m:r>
                      <m:r>
                        <a:rPr lang="en-GB" sz="3200" b="0" i="1" smtClean="0">
                          <a:latin typeface="Cambria Math" panose="02040503050406030204" pitchFamily="18" charset="0"/>
                        </a:rPr>
                        <m:t>𝑎𝑠</m:t>
                      </m:r>
                    </m:oMath>
                  </m:oMathPara>
                </a14:m>
                <a:endParaRPr lang="en-GB" sz="32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31743" y="5232595"/>
                <a:ext cx="2653099" cy="492443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6220242" y="1696945"/>
            <a:ext cx="564251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Example:</a:t>
            </a:r>
          </a:p>
          <a:p>
            <a:r>
              <a:rPr lang="en-GB" sz="2000" dirty="0"/>
              <a:t>A diver drops from a cliff 55.0 metres high.</a:t>
            </a:r>
          </a:p>
          <a:p>
            <a:r>
              <a:rPr lang="en-GB" sz="2000" dirty="0"/>
              <a:t>Calculate his velocity as he hits the water.</a:t>
            </a:r>
          </a:p>
          <a:p>
            <a:r>
              <a:rPr lang="en-GB" sz="2000" dirty="0"/>
              <a:t>(assuming a = g = 9.8 ms</a:t>
            </a:r>
            <a:r>
              <a:rPr lang="en-GB" sz="2000" baseline="30000" dirty="0"/>
              <a:t>-2</a:t>
            </a:r>
            <a:r>
              <a:rPr lang="en-GB" sz="2000" dirty="0"/>
              <a:t>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7159031" y="3237076"/>
                <a:ext cx="2653098" cy="492443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32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3200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p>
                          <m:r>
                            <a:rPr lang="en-GB" sz="3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32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sz="3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3200" b="0" i="1" smtClean="0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p>
                          <m:r>
                            <a:rPr lang="en-GB" sz="3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3200" b="0" i="1" smtClean="0">
                          <a:latin typeface="Cambria Math" panose="02040503050406030204" pitchFamily="18" charset="0"/>
                        </a:rPr>
                        <m:t>+2</m:t>
                      </m:r>
                      <m:r>
                        <a:rPr lang="en-GB" sz="3200" b="0" i="1" smtClean="0">
                          <a:latin typeface="Cambria Math" panose="02040503050406030204" pitchFamily="18" charset="0"/>
                        </a:rPr>
                        <m:t>𝑎𝑠</m:t>
                      </m:r>
                    </m:oMath>
                  </m:oMathPara>
                </a14:m>
                <a:endParaRPr lang="en-GB" sz="3200" b="0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59031" y="3237076"/>
                <a:ext cx="2653098" cy="492443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6969460" y="3858430"/>
                <a:ext cx="4483920" cy="492443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32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3200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p>
                          <m:r>
                            <a:rPr lang="en-GB" sz="3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3200" b="0" i="1" smtClean="0">
                          <a:latin typeface="Cambria Math" panose="02040503050406030204" pitchFamily="18" charset="0"/>
                        </a:rPr>
                        <m:t>=0+(2 </m:t>
                      </m:r>
                      <m:r>
                        <a:rPr lang="en-GB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×9.8 ×55)</m:t>
                      </m:r>
                    </m:oMath>
                  </m:oMathPara>
                </a14:m>
                <a:endParaRPr lang="en-GB" sz="3200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69460" y="3858430"/>
                <a:ext cx="4483920" cy="492443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6969460" y="4436006"/>
                <a:ext cx="2331985" cy="492443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3200" b="0" i="1" smtClean="0">
                        <a:latin typeface="Cambria Math" panose="02040503050406030204" pitchFamily="18" charset="0"/>
                      </a:rPr>
                      <m:t>𝑣</m:t>
                    </m:r>
                    <m:r>
                      <a:rPr lang="en-GB" sz="3200" b="0" i="1" smtClean="0">
                        <a:latin typeface="Cambria Math" panose="02040503050406030204" pitchFamily="18" charset="0"/>
                      </a:rPr>
                      <m:t>=32.8 </m:t>
                    </m:r>
                  </m:oMath>
                </a14:m>
                <a:r>
                  <a:rPr lang="en-GB" sz="2800" dirty="0"/>
                  <a:t>ms</a:t>
                </a:r>
                <a:r>
                  <a:rPr lang="en-GB" sz="2800" baseline="30000" dirty="0"/>
                  <a:t>-1</a:t>
                </a: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69460" y="4436006"/>
                <a:ext cx="2331985" cy="492443"/>
              </a:xfrm>
              <a:prstGeom prst="rect">
                <a:avLst/>
              </a:prstGeom>
              <a:blipFill>
                <a:blip r:embed="rId9"/>
                <a:stretch>
                  <a:fillRect t="-11250" r="-1044" b="-42500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TextBox 15"/>
          <p:cNvSpPr txBox="1"/>
          <p:nvPr/>
        </p:nvSpPr>
        <p:spPr>
          <a:xfrm>
            <a:off x="9041501" y="5188919"/>
            <a:ext cx="18935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(This is 73 mph!)</a:t>
            </a:r>
          </a:p>
        </p:txBody>
      </p:sp>
    </p:spTree>
    <p:extLst>
      <p:ext uri="{BB962C8B-B14F-4D97-AF65-F5344CB8AC3E}">
        <p14:creationId xmlns:p14="http://schemas.microsoft.com/office/powerpoint/2010/main" val="2501021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6" grpId="0"/>
      <p:bldP spid="7" grpId="0"/>
      <p:bldP spid="8" grpId="0"/>
      <p:bldP spid="9" grpId="0" animBg="1"/>
      <p:bldP spid="13" grpId="0" animBg="1"/>
      <p:bldP spid="14" grpId="0" animBg="1"/>
      <p:bldP spid="15" grpId="0" animBg="1"/>
      <p:bldP spid="1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763636"/>
          </a:xfrm>
        </p:spPr>
        <p:txBody>
          <a:bodyPr>
            <a:normAutofit fontScale="90000"/>
          </a:bodyPr>
          <a:lstStyle/>
          <a:p>
            <a:r>
              <a:rPr lang="en-GB" dirty="0"/>
              <a:t>Equation of motion……4  </a:t>
            </a:r>
            <a:r>
              <a:rPr lang="en-GB" sz="3600" dirty="0"/>
              <a:t>(revision from Higher)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76073"/>
            <a:ext cx="10972800" cy="1053047"/>
          </a:xfrm>
        </p:spPr>
        <p:txBody>
          <a:bodyPr>
            <a:normAutofit/>
          </a:bodyPr>
          <a:lstStyle/>
          <a:p>
            <a:r>
              <a:rPr lang="en-GB" dirty="0"/>
              <a:t>There is a 4</a:t>
            </a:r>
            <a:r>
              <a:rPr lang="en-GB" baseline="30000" dirty="0"/>
              <a:t>th</a:t>
            </a:r>
            <a:r>
              <a:rPr lang="en-GB" dirty="0"/>
              <a:t> equation of motion that is basically just </a:t>
            </a:r>
            <a:br>
              <a:rPr lang="en-GB" dirty="0"/>
            </a:br>
            <a:r>
              <a:rPr lang="en-GB" dirty="0"/>
              <a:t>“displacement = average velocity x time”</a:t>
            </a:r>
          </a:p>
          <a:p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1851103" y="2660322"/>
                <a:ext cx="2698595" cy="925703"/>
              </a:xfrm>
              <a:prstGeom prst="rect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i="1">
                          <a:latin typeface="Cambria Math" panose="02040503050406030204" pitchFamily="18" charset="0"/>
                        </a:rPr>
                        <m:t>𝑠</m:t>
                      </m:r>
                      <m:r>
                        <a:rPr lang="en-GB" sz="28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ctrlPr>
                                <a:rPr lang="en-GB" sz="28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2800" i="1"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  <m:r>
                                <a:rPr lang="en-GB" sz="2800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GB" sz="2800" i="1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</m:d>
                        </m:num>
                        <m:den>
                          <m:r>
                            <a:rPr lang="en-GB" sz="2800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GB" sz="2800" i="1">
                          <a:latin typeface="Cambria Math" panose="02040503050406030204" pitchFamily="18" charset="0"/>
                        </a:rPr>
                        <m:t>𝑡</m:t>
                      </m:r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51103" y="2660322"/>
                <a:ext cx="2698595" cy="92570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4984595" y="2991477"/>
            <a:ext cx="57428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Average velocity = (initial velocity + final velocity) /2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09600" y="4092498"/>
            <a:ext cx="976103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Example: </a:t>
            </a:r>
          </a:p>
          <a:p>
            <a:r>
              <a:rPr lang="en-GB" sz="2400" dirty="0"/>
              <a:t>The new Tesla Roadster goes from 0 – 60mph (26.8 ms</a:t>
            </a:r>
            <a:r>
              <a:rPr lang="en-GB" sz="2400" baseline="30000" dirty="0"/>
              <a:t>-1</a:t>
            </a:r>
            <a:r>
              <a:rPr lang="en-GB" sz="2400" dirty="0"/>
              <a:t>)  in 1.90 s. </a:t>
            </a:r>
            <a:br>
              <a:rPr lang="en-GB" sz="2400" dirty="0"/>
            </a:br>
            <a:r>
              <a:rPr lang="en-GB" sz="2400" dirty="0"/>
              <a:t>Calculate the distance gone in this time.</a:t>
            </a:r>
          </a:p>
          <a:p>
            <a:r>
              <a:rPr lang="en-GB" sz="2400" dirty="0"/>
              <a:t>(car is travelling in a straight line therefore  distance = displacement)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987882" y="5747516"/>
            <a:ext cx="24198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s = (0 + 27)2     x    1.9</a:t>
            </a:r>
          </a:p>
          <a:p>
            <a:r>
              <a:rPr lang="en-GB" dirty="0"/>
              <a:t>s = 25.5m</a:t>
            </a:r>
          </a:p>
        </p:txBody>
      </p:sp>
    </p:spTree>
    <p:extLst>
      <p:ext uri="{BB962C8B-B14F-4D97-AF65-F5344CB8AC3E}">
        <p14:creationId xmlns:p14="http://schemas.microsoft.com/office/powerpoint/2010/main" val="15066883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5" grpId="0"/>
      <p:bldP spid="6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700966"/>
          </a:xfrm>
        </p:spPr>
        <p:txBody>
          <a:bodyPr>
            <a:normAutofit fontScale="90000"/>
          </a:bodyPr>
          <a:lstStyle/>
          <a:p>
            <a:r>
              <a:rPr lang="en-GB" dirty="0"/>
              <a:t>Using Calculus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05054"/>
            <a:ext cx="10972800" cy="4895385"/>
          </a:xfrm>
        </p:spPr>
        <p:txBody>
          <a:bodyPr/>
          <a:lstStyle/>
          <a:p>
            <a:r>
              <a:rPr lang="en-GB" dirty="0"/>
              <a:t>Calculus (or “The Calculus”) is a branch of mathematics invented by Newton (or was it Leibnitz?) in the 17</a:t>
            </a:r>
            <a:r>
              <a:rPr lang="en-GB" baseline="30000" dirty="0"/>
              <a:t>th</a:t>
            </a:r>
            <a:r>
              <a:rPr lang="en-GB" dirty="0"/>
              <a:t> Century. It deals with quantities that are </a:t>
            </a:r>
            <a:r>
              <a:rPr lang="en-GB" b="1" u="sng" dirty="0"/>
              <a:t>changing</a:t>
            </a:r>
            <a:r>
              <a:rPr lang="en-GB" dirty="0"/>
              <a:t> all the time. </a:t>
            </a:r>
          </a:p>
          <a:p>
            <a:r>
              <a:rPr lang="en-GB" dirty="0"/>
              <a:t>In Higher Physics we only studied motion that either had a constant velocity or a constant acceleration.</a:t>
            </a:r>
          </a:p>
          <a:p>
            <a:r>
              <a:rPr lang="en-GB" dirty="0"/>
              <a:t>If we want to study motion where the acceleration is </a:t>
            </a:r>
            <a:r>
              <a:rPr lang="en-GB" b="1" u="sng" dirty="0"/>
              <a:t>changing</a:t>
            </a:r>
            <a:r>
              <a:rPr lang="en-GB" dirty="0"/>
              <a:t>, we need to use calculus methods.</a:t>
            </a:r>
          </a:p>
          <a:p>
            <a:r>
              <a:rPr lang="en-GB" dirty="0"/>
              <a:t>The 2 calculus methods you need to be aware of are:</a:t>
            </a:r>
          </a:p>
          <a:p>
            <a:pPr algn="ctr"/>
            <a:r>
              <a:rPr lang="en-GB" dirty="0"/>
              <a:t>Differentiation – finding the </a:t>
            </a:r>
            <a:r>
              <a:rPr lang="en-GB" b="1" u="sng" dirty="0"/>
              <a:t>gradient of a graph </a:t>
            </a:r>
            <a:r>
              <a:rPr lang="en-GB" dirty="0"/>
              <a:t>at a point.</a:t>
            </a:r>
          </a:p>
          <a:p>
            <a:pPr algn="ctr"/>
            <a:r>
              <a:rPr lang="en-GB" dirty="0"/>
              <a:t>Integration – Finding the </a:t>
            </a:r>
            <a:r>
              <a:rPr lang="en-GB" b="1" u="sng" dirty="0"/>
              <a:t>area under a graph </a:t>
            </a:r>
            <a:r>
              <a:rPr lang="en-GB" dirty="0"/>
              <a:t>up to a point.</a:t>
            </a:r>
          </a:p>
          <a:p>
            <a:pPr marL="0" indent="0" algn="ctr">
              <a:buNone/>
            </a:pPr>
            <a:r>
              <a:rPr lang="en-GB" sz="2000" dirty="0"/>
              <a:t>(You’ve already been doing this we just haven’t called it calculus!)</a:t>
            </a:r>
          </a:p>
        </p:txBody>
      </p:sp>
    </p:spTree>
    <p:extLst>
      <p:ext uri="{BB962C8B-B14F-4D97-AF65-F5344CB8AC3E}">
        <p14:creationId xmlns:p14="http://schemas.microsoft.com/office/powerpoint/2010/main" val="27809587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790175"/>
          </a:xfrm>
        </p:spPr>
        <p:txBody>
          <a:bodyPr>
            <a:normAutofit fontScale="90000"/>
          </a:bodyPr>
          <a:lstStyle/>
          <a:p>
            <a:r>
              <a:rPr lang="en-GB" dirty="0"/>
              <a:t>Gradients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9244" b="4749"/>
          <a:stretch/>
        </p:blipFill>
        <p:spPr>
          <a:xfrm>
            <a:off x="4003286" y="691335"/>
            <a:ext cx="7256192" cy="258708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90754" y="1701316"/>
            <a:ext cx="3289610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Velocity is the rate of change of displacement:</a:t>
            </a:r>
          </a:p>
          <a:p>
            <a:r>
              <a:rPr lang="en-GB" sz="2000" dirty="0"/>
              <a:t> (It is the first derivative of displacement)</a:t>
            </a:r>
          </a:p>
          <a:p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609600" y="4080809"/>
            <a:ext cx="51890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Acceleration is the rate of change of velocity:</a:t>
            </a:r>
          </a:p>
          <a:p>
            <a:pPr algn="ctr"/>
            <a:r>
              <a:rPr lang="en-GB" sz="2000" dirty="0"/>
              <a:t>(It is the derivative of velocity)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2010185" y="2882150"/>
                <a:ext cx="2636619" cy="8180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𝑣</m:t>
                      </m:r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num>
                        <m:den>
                          <m: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den>
                      </m:f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∆</m:t>
                          </m:r>
                          <m:r>
                            <a:rPr lang="en-GB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𝑠</m:t>
                          </m:r>
                        </m:num>
                        <m:den>
                          <m:r>
                            <a:rPr lang="en-GB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∆</m:t>
                          </m:r>
                          <m:r>
                            <a:rPr lang="en-GB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den>
                      </m:f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𝑑𝑠</m:t>
                          </m:r>
                        </m:num>
                        <m:den>
                          <m: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10185" y="2882150"/>
                <a:ext cx="2636619" cy="81804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/>
          <p:cNvSpPr txBox="1"/>
          <p:nvPr/>
        </p:nvSpPr>
        <p:spPr>
          <a:xfrm>
            <a:off x="9828531" y="3209626"/>
            <a:ext cx="172843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The ‘d’ just means a very small change in a quantity.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5798632" y="4086032"/>
                <a:ext cx="3648178" cy="82067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  <m: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𝑢</m:t>
                          </m:r>
                          <m: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den>
                      </m:f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∆</m:t>
                          </m:r>
                          <m:r>
                            <a:rPr lang="en-GB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𝑣</m:t>
                          </m:r>
                        </m:num>
                        <m:den>
                          <m:r>
                            <a:rPr lang="en-GB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∆</m:t>
                          </m:r>
                          <m:r>
                            <a:rPr lang="en-GB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den>
                      </m:f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𝑑𝑣</m:t>
                          </m:r>
                        </m:num>
                        <m:den>
                          <m: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8632" y="4086032"/>
                <a:ext cx="3648178" cy="82067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/>
          <p:cNvSpPr txBox="1"/>
          <p:nvPr/>
        </p:nvSpPr>
        <p:spPr>
          <a:xfrm>
            <a:off x="442332" y="5221250"/>
            <a:ext cx="631159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So: acceleration is the 2</a:t>
            </a:r>
            <a:r>
              <a:rPr lang="en-GB" sz="2000" baseline="30000" dirty="0"/>
              <a:t>nd</a:t>
            </a:r>
            <a:r>
              <a:rPr lang="en-GB" sz="2000" dirty="0"/>
              <a:t> derivative of displacement.</a:t>
            </a:r>
          </a:p>
          <a:p>
            <a:pPr algn="ctr"/>
            <a:r>
              <a:rPr lang="en-GB" sz="2000" dirty="0"/>
              <a:t>(acceleration is the “rate of change of the rate of change” of displacement)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7023760" y="5221250"/>
                <a:ext cx="2591799" cy="86459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800" i="1"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GB" sz="2800" i="1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f>
                        <m:fPr>
                          <m:ctrlPr>
                            <a:rPr lang="en-GB" sz="2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800" i="1">
                              <a:latin typeface="Cambria Math" panose="02040503050406030204" pitchFamily="18" charset="0"/>
                            </a:rPr>
                            <m:t>𝑑𝑠</m:t>
                          </m:r>
                        </m:num>
                        <m:den>
                          <m:r>
                            <a:rPr lang="en-GB" sz="2800" i="1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800" b="0" i="1" smtClean="0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e>
                            <m:sup>
                              <m:r>
                                <a:rPr lang="en-GB" sz="2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num>
                        <m:den>
                          <m:sSup>
                            <m:sSupPr>
                              <m:ctrlPr>
                                <a:rPr lang="en-GB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800" b="0" i="1" smtClean="0">
                                  <a:latin typeface="Cambria Math" panose="02040503050406030204" pitchFamily="18" charset="0"/>
                                </a:rPr>
                                <m:t>𝑑𝑡</m:t>
                              </m:r>
                            </m:e>
                            <m:sup>
                              <m:r>
                                <a:rPr lang="en-GB" sz="2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23760" y="5221250"/>
                <a:ext cx="2591799" cy="864596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645529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  <p:bldP spid="9" grpId="0"/>
      <p:bldP spid="10" grpId="0"/>
      <p:bldP spid="11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262</TotalTime>
  <Words>1031</Words>
  <Application>Microsoft Office PowerPoint</Application>
  <PresentationFormat>Widescreen</PresentationFormat>
  <Paragraphs>134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Calibri</vt:lpstr>
      <vt:lpstr>Cambria Math</vt:lpstr>
      <vt:lpstr>Constantia</vt:lpstr>
      <vt:lpstr>Wingdings</vt:lpstr>
      <vt:lpstr>Wingdings 2</vt:lpstr>
      <vt:lpstr>Flow</vt:lpstr>
      <vt:lpstr>Kinematic Relationships</vt:lpstr>
      <vt:lpstr>Revision from Higher</vt:lpstr>
      <vt:lpstr>N5 solution</vt:lpstr>
      <vt:lpstr>Derivation of equations of motion - Revision</vt:lpstr>
      <vt:lpstr>Equation of motion…….2 (revision from Higher)</vt:lpstr>
      <vt:lpstr>Equation of motion …….3  (revision from Higher)</vt:lpstr>
      <vt:lpstr>Equation of motion……4  (revision from Higher)</vt:lpstr>
      <vt:lpstr>Using Calculus</vt:lpstr>
      <vt:lpstr>Gradients</vt:lpstr>
      <vt:lpstr>Integrals</vt:lpstr>
      <vt:lpstr>Deriving equations of motion using calculus methods</vt:lpstr>
      <vt:lpstr>Deriving equations of motion by calculus methods</vt:lpstr>
      <vt:lpstr>Calculations using calculus methods</vt:lpstr>
    </vt:vector>
  </TitlesOfParts>
  <Company>RM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Kinematic Relationships</dc:title>
  <dc:creator>Mr Stewart (Physics)</dc:creator>
  <cp:lastModifiedBy>S Marshallsay</cp:lastModifiedBy>
  <cp:revision>22</cp:revision>
  <dcterms:created xsi:type="dcterms:W3CDTF">2018-06-06T09:00:52Z</dcterms:created>
  <dcterms:modified xsi:type="dcterms:W3CDTF">2018-09-26T08:42:45Z</dcterms:modified>
</cp:coreProperties>
</file>