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65" r:id="rId11"/>
    <p:sldId id="266" r:id="rId12"/>
    <p:sldId id="270" r:id="rId13"/>
    <p:sldId id="275" r:id="rId14"/>
    <p:sldId id="267" r:id="rId15"/>
    <p:sldId id="272" r:id="rId16"/>
    <p:sldId id="273" r:id="rId17"/>
    <p:sldId id="274" r:id="rId18"/>
    <p:sldId id="268" r:id="rId19"/>
    <p:sldId id="269"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660"/>
  </p:normalViewPr>
  <p:slideViewPr>
    <p:cSldViewPr snapToGrid="0">
      <p:cViewPr varScale="1">
        <p:scale>
          <a:sx n="75" d="100"/>
          <a:sy n="75" d="100"/>
        </p:scale>
        <p:origin x="9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862F9DD-6673-4682-9C55-F39A5AF4B3F8}" type="datetimeFigureOut">
              <a:rPr lang="en-GB" smtClean="0"/>
              <a:t>26/09/2018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4338785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62F9DD-6673-4682-9C55-F39A5AF4B3F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35397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62F9DD-6673-4682-9C55-F39A5AF4B3F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376136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62F9DD-6673-4682-9C55-F39A5AF4B3F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360305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62F9DD-6673-4682-9C55-F39A5AF4B3F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13734615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62F9DD-6673-4682-9C55-F39A5AF4B3F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127701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62F9DD-6673-4682-9C55-F39A5AF4B3F8}"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238730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862F9DD-6673-4682-9C55-F39A5AF4B3F8}"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335994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2F9DD-6673-4682-9C55-F39A5AF4B3F8}"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246553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62F9DD-6673-4682-9C55-F39A5AF4B3F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2013B-2796-4279-A3BD-84E067F3CBEC}" type="slidenum">
              <a:rPr lang="en-GB" smtClean="0"/>
              <a:t>‹#›</a:t>
            </a:fld>
            <a:endParaRPr lang="en-GB"/>
          </a:p>
        </p:txBody>
      </p:sp>
    </p:spTree>
    <p:extLst>
      <p:ext uri="{BB962C8B-B14F-4D97-AF65-F5344CB8AC3E}">
        <p14:creationId xmlns:p14="http://schemas.microsoft.com/office/powerpoint/2010/main" val="216557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62F9DD-6673-4682-9C55-F39A5AF4B3F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ACC2013B-2796-4279-A3BD-84E067F3CBEC}"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80277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62F9DD-6673-4682-9C55-F39A5AF4B3F8}" type="datetimeFigureOut">
              <a:rPr lang="en-GB" smtClean="0"/>
              <a:t>26/09/2018</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C2013B-2796-4279-A3BD-84E067F3CBEC}"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397622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fNM9GFV9adg"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go.caltech.edu/mit/page/abou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physics.gla.ac.uk/igr/index.php?L1=research&amp;L2=ligo"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8cMoHwQ4fpI&amp;feature=youtu.b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www.worldscienceu.com/"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MN4L94O4HE" TargetMode="External"/><Relationship Id="rId2" Type="http://schemas.openxmlformats.org/officeDocument/2006/relationships/hyperlink" Target="https://www.youtube.com/watch?v=NblR01hHK6U" TargetMode="External"/><Relationship Id="rId1" Type="http://schemas.openxmlformats.org/officeDocument/2006/relationships/slideLayout" Target="../slideLayouts/slideLayout2.xml"/><Relationship Id="rId4" Type="http://schemas.openxmlformats.org/officeDocument/2006/relationships/hyperlink" Target="https://www.youtube.com/watch?v=qQVDAMzo4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E43-CfukEgs" TargetMode="External"/><Relationship Id="rId1" Type="http://schemas.openxmlformats.org/officeDocument/2006/relationships/slideLayout" Target="../slideLayouts/slideLayout2.xml"/><Relationship Id="rId4" Type="http://schemas.openxmlformats.org/officeDocument/2006/relationships/hyperlink" Target="http://www.einstein-online.info/spotlights/equivalence_princip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www.youtube.com/watch?v=VTZ9YtUbBUc#action=shar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TY1Kje0yL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youtube.com/watch?v=_wPsTs2dt04"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 to General Relativity</a:t>
            </a:r>
          </a:p>
        </p:txBody>
      </p:sp>
      <p:sp>
        <p:nvSpPr>
          <p:cNvPr id="3" name="Subtitle 2"/>
          <p:cNvSpPr>
            <a:spLocks noGrp="1"/>
          </p:cNvSpPr>
          <p:nvPr>
            <p:ph type="subTitle" idx="1"/>
          </p:nvPr>
        </p:nvSpPr>
        <p:spPr/>
        <p:txBody>
          <a:bodyPr/>
          <a:lstStyle/>
          <a:p>
            <a:r>
              <a:rPr lang="en-GB"/>
              <a:t>AH </a:t>
            </a:r>
            <a:r>
              <a:rPr lang="en-GB" smtClean="0"/>
              <a:t>Physics</a:t>
            </a:r>
            <a:endParaRPr lang="en-GB" dirty="0"/>
          </a:p>
        </p:txBody>
      </p:sp>
    </p:spTree>
    <p:extLst>
      <p:ext uri="{BB962C8B-B14F-4D97-AF65-F5344CB8AC3E}">
        <p14:creationId xmlns:p14="http://schemas.microsoft.com/office/powerpoint/2010/main" val="301503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2137"/>
          </a:xfrm>
        </p:spPr>
        <p:txBody>
          <a:bodyPr>
            <a:normAutofit fontScale="90000"/>
          </a:bodyPr>
          <a:lstStyle/>
          <a:p>
            <a:r>
              <a:rPr lang="en-GB" dirty="0"/>
              <a:t>When is a circle not a circle…..</a:t>
            </a:r>
          </a:p>
        </p:txBody>
      </p:sp>
      <p:sp>
        <p:nvSpPr>
          <p:cNvPr id="3" name="Content Placeholder 2"/>
          <p:cNvSpPr>
            <a:spLocks noGrp="1"/>
          </p:cNvSpPr>
          <p:nvPr>
            <p:ph idx="1"/>
          </p:nvPr>
        </p:nvSpPr>
        <p:spPr>
          <a:xfrm>
            <a:off x="609600" y="1366225"/>
            <a:ext cx="10972800" cy="2555780"/>
          </a:xfrm>
        </p:spPr>
        <p:txBody>
          <a:bodyPr>
            <a:normAutofit/>
          </a:bodyPr>
          <a:lstStyle/>
          <a:p>
            <a:r>
              <a:rPr lang="en-GB" sz="2400" dirty="0"/>
              <a:t>Objects will naturally follow </a:t>
            </a:r>
            <a:r>
              <a:rPr lang="en-GB" sz="2400" dirty="0" err="1"/>
              <a:t>Newtons</a:t>
            </a:r>
            <a:r>
              <a:rPr lang="en-GB" sz="2400" dirty="0"/>
              <a:t> 1</a:t>
            </a:r>
            <a:r>
              <a:rPr lang="en-GB" sz="2400" baseline="30000" dirty="0"/>
              <a:t>st</a:t>
            </a:r>
            <a:r>
              <a:rPr lang="en-GB" sz="2400" dirty="0"/>
              <a:t> Law and continue at a steady speed in a straight line.</a:t>
            </a:r>
          </a:p>
          <a:p>
            <a:r>
              <a:rPr lang="en-GB" sz="2400" dirty="0"/>
              <a:t>The curvature of </a:t>
            </a:r>
            <a:r>
              <a:rPr lang="en-GB" sz="2400" dirty="0" err="1"/>
              <a:t>spacetime</a:t>
            </a:r>
            <a:r>
              <a:rPr lang="en-GB" sz="2400" dirty="0"/>
              <a:t> means we perceive planets moving in circular orbits when in fact they are moving in straight lines in curved </a:t>
            </a:r>
            <a:r>
              <a:rPr lang="en-GB" sz="2400" dirty="0" err="1"/>
              <a:t>spacetime</a:t>
            </a:r>
            <a:r>
              <a:rPr lang="en-GB" sz="2400" dirty="0"/>
              <a:t>.</a:t>
            </a:r>
          </a:p>
          <a:p>
            <a:r>
              <a:rPr lang="en-GB" sz="2400" dirty="0"/>
              <a:t>Think about the surface of the Earth, it is curved. A “straight line” on the 3D surface of the Earth looks like a curve on a 2D map.</a:t>
            </a:r>
          </a:p>
          <a:p>
            <a:endParaRPr lang="en-GB" dirty="0"/>
          </a:p>
          <a:p>
            <a:pPr marL="0" indent="0">
              <a:buNone/>
            </a:pPr>
            <a:endParaRPr lang="en-GB" dirty="0"/>
          </a:p>
          <a:p>
            <a:pPr marL="0" indent="0">
              <a:buNone/>
            </a:pPr>
            <a:endParaRPr lang="en-GB" dirty="0"/>
          </a:p>
        </p:txBody>
      </p:sp>
      <p:sp>
        <p:nvSpPr>
          <p:cNvPr id="4" name="Rectangle 3"/>
          <p:cNvSpPr/>
          <p:nvPr/>
        </p:nvSpPr>
        <p:spPr>
          <a:xfrm>
            <a:off x="10065744" y="2626076"/>
            <a:ext cx="778546" cy="369332"/>
          </a:xfrm>
          <a:prstGeom prst="rect">
            <a:avLst/>
          </a:prstGeom>
        </p:spPr>
        <p:txBody>
          <a:bodyPr wrap="none">
            <a:spAutoFit/>
          </a:bodyPr>
          <a:lstStyle/>
          <a:p>
            <a:r>
              <a:rPr lang="en-GB" dirty="0">
                <a:hlinkClick r:id="rId2"/>
              </a:rPr>
              <a:t>watch</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 b="44006"/>
          <a:stretch/>
        </p:blipFill>
        <p:spPr>
          <a:xfrm>
            <a:off x="1113793" y="3974776"/>
            <a:ext cx="4257675" cy="2341371"/>
          </a:xfrm>
          <a:prstGeom prst="rect">
            <a:avLst/>
          </a:prstGeom>
        </p:spPr>
      </p:pic>
      <p:sp>
        <p:nvSpPr>
          <p:cNvPr id="6" name="TextBox 5"/>
          <p:cNvSpPr txBox="1"/>
          <p:nvPr/>
        </p:nvSpPr>
        <p:spPr>
          <a:xfrm>
            <a:off x="8549089" y="4327063"/>
            <a:ext cx="3033311" cy="1569660"/>
          </a:xfrm>
          <a:prstGeom prst="rect">
            <a:avLst/>
          </a:prstGeom>
          <a:noFill/>
        </p:spPr>
        <p:txBody>
          <a:bodyPr wrap="square" rtlCol="0">
            <a:spAutoFit/>
          </a:bodyPr>
          <a:lstStyle/>
          <a:p>
            <a:pPr algn="ctr"/>
            <a:r>
              <a:rPr lang="en-GB" sz="2400" dirty="0"/>
              <a:t>The shortest distance between two points in curved space is called a </a:t>
            </a:r>
            <a:r>
              <a:rPr lang="en-GB" sz="2400" b="1" u="sng" dirty="0">
                <a:solidFill>
                  <a:srgbClr val="FF0000"/>
                </a:solidFill>
              </a:rPr>
              <a:t>geodesic</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067712"/>
            <a:ext cx="2033487" cy="2155497"/>
          </a:xfrm>
          <a:prstGeom prst="rect">
            <a:avLst/>
          </a:prstGeom>
        </p:spPr>
      </p:pic>
    </p:spTree>
    <p:extLst>
      <p:ext uri="{BB962C8B-B14F-4D97-AF65-F5344CB8AC3E}">
        <p14:creationId xmlns:p14="http://schemas.microsoft.com/office/powerpoint/2010/main" val="9994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06071"/>
          </a:xfrm>
        </p:spPr>
        <p:txBody>
          <a:bodyPr>
            <a:normAutofit fontScale="90000"/>
          </a:bodyPr>
          <a:lstStyle/>
          <a:p>
            <a:r>
              <a:rPr lang="en-GB" dirty="0" err="1"/>
              <a:t>Spacetime</a:t>
            </a:r>
            <a:r>
              <a:rPr lang="en-GB" dirty="0"/>
              <a:t> diagrams</a:t>
            </a:r>
          </a:p>
        </p:txBody>
      </p:sp>
      <p:sp>
        <p:nvSpPr>
          <p:cNvPr id="3" name="Content Placeholder 2"/>
          <p:cNvSpPr>
            <a:spLocks noGrp="1"/>
          </p:cNvSpPr>
          <p:nvPr>
            <p:ph idx="1"/>
          </p:nvPr>
        </p:nvSpPr>
        <p:spPr>
          <a:xfrm>
            <a:off x="609600" y="1553378"/>
            <a:ext cx="5306458" cy="3040656"/>
          </a:xfrm>
        </p:spPr>
        <p:txBody>
          <a:bodyPr/>
          <a:lstStyle/>
          <a:p>
            <a:r>
              <a:rPr lang="en-GB" dirty="0"/>
              <a:t>Einstein used </a:t>
            </a:r>
            <a:r>
              <a:rPr lang="en-GB" dirty="0" err="1"/>
              <a:t>spacetime</a:t>
            </a:r>
            <a:r>
              <a:rPr lang="en-GB" dirty="0"/>
              <a:t> diagrams to help visualise motion through </a:t>
            </a:r>
            <a:r>
              <a:rPr lang="en-GB" dirty="0" err="1"/>
              <a:t>spacetime</a:t>
            </a:r>
            <a:endParaRPr lang="en-GB" dirty="0"/>
          </a:p>
          <a:p>
            <a:r>
              <a:rPr lang="en-GB" dirty="0"/>
              <a:t>One (or two) of the space dimensions is shown on the x-axis</a:t>
            </a:r>
          </a:p>
          <a:p>
            <a:r>
              <a:rPr lang="en-GB" dirty="0"/>
              <a:t>Time is shown vertically on the y-axis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879" y="704088"/>
            <a:ext cx="5553581" cy="5669280"/>
          </a:xfrm>
          <a:prstGeom prst="rect">
            <a:avLst/>
          </a:prstGeom>
        </p:spPr>
      </p:pic>
    </p:spTree>
    <p:extLst>
      <p:ext uri="{BB962C8B-B14F-4D97-AF65-F5344CB8AC3E}">
        <p14:creationId xmlns:p14="http://schemas.microsoft.com/office/powerpoint/2010/main" val="18740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5096"/>
            <a:ext cx="10972800" cy="801155"/>
          </a:xfrm>
        </p:spPr>
        <p:txBody>
          <a:bodyPr>
            <a:normAutofit/>
          </a:bodyPr>
          <a:lstStyle/>
          <a:p>
            <a:r>
              <a:rPr lang="en-GB" sz="4000" dirty="0" err="1"/>
              <a:t>Worldlines</a:t>
            </a:r>
            <a:r>
              <a:rPr lang="en-GB" sz="4000" dirty="0"/>
              <a:t> on spacetime diagrams</a:t>
            </a:r>
            <a:endParaRPr lang="en-US" sz="4000" dirty="0"/>
          </a:p>
        </p:txBody>
      </p:sp>
      <p:sp>
        <p:nvSpPr>
          <p:cNvPr id="6" name="TextBox 5"/>
          <p:cNvSpPr txBox="1"/>
          <p:nvPr/>
        </p:nvSpPr>
        <p:spPr>
          <a:xfrm>
            <a:off x="5176911" y="1491175"/>
            <a:ext cx="6231988" cy="4154984"/>
          </a:xfrm>
          <a:prstGeom prst="rect">
            <a:avLst/>
          </a:prstGeom>
          <a:noFill/>
        </p:spPr>
        <p:txBody>
          <a:bodyPr wrap="square" rtlCol="0">
            <a:spAutoFit/>
          </a:bodyPr>
          <a:lstStyle/>
          <a:p>
            <a:r>
              <a:rPr lang="en-GB" sz="2400" dirty="0"/>
              <a:t>A </a:t>
            </a:r>
            <a:r>
              <a:rPr lang="en-GB" sz="2400" dirty="0" err="1"/>
              <a:t>worldline</a:t>
            </a:r>
            <a:r>
              <a:rPr lang="en-GB" sz="2400" dirty="0"/>
              <a:t> is a line on a </a:t>
            </a:r>
            <a:r>
              <a:rPr lang="en-GB" sz="2400" dirty="0" err="1"/>
              <a:t>spacetime</a:t>
            </a:r>
            <a:r>
              <a:rPr lang="en-GB" sz="2400" dirty="0"/>
              <a:t> diagram that shows the motion of an object through one (or two) dimensions of space and through time</a:t>
            </a:r>
          </a:p>
          <a:p>
            <a:endParaRPr lang="en-GB" sz="2400" dirty="0"/>
          </a:p>
          <a:p>
            <a:r>
              <a:rPr lang="en-GB" sz="2400" dirty="0"/>
              <a:t>Constant velocity is a straight line</a:t>
            </a:r>
          </a:p>
          <a:p>
            <a:r>
              <a:rPr lang="en-GB" sz="2400" dirty="0"/>
              <a:t>A curve represents accelerated motion</a:t>
            </a:r>
          </a:p>
          <a:p>
            <a:endParaRPr lang="en-GB" sz="2400" dirty="0"/>
          </a:p>
          <a:p>
            <a:r>
              <a:rPr lang="en-GB" sz="2400" dirty="0"/>
              <a:t>If the x-axis has units of light years and the y-axis has units of years then the speed of light is shown as a line at 45</a:t>
            </a:r>
            <a:r>
              <a:rPr lang="en-GB" sz="2400" dirty="0">
                <a:latin typeface="Calibri" panose="020F0502020204030204" pitchFamily="34" charset="0"/>
                <a:cs typeface="Calibri" panose="020F0502020204030204" pitchFamily="34" charset="0"/>
              </a:rPr>
              <a:t>˚</a:t>
            </a:r>
            <a:endParaRPr lang="en-GB" sz="2400" dirty="0"/>
          </a:p>
        </p:txBody>
      </p:sp>
      <p:sp>
        <p:nvSpPr>
          <p:cNvPr id="10" name="TextBox 9"/>
          <p:cNvSpPr txBox="1"/>
          <p:nvPr/>
        </p:nvSpPr>
        <p:spPr>
          <a:xfrm>
            <a:off x="2352432" y="6030235"/>
            <a:ext cx="6588368" cy="369332"/>
          </a:xfrm>
          <a:prstGeom prst="rect">
            <a:avLst/>
          </a:prstGeom>
          <a:noFill/>
        </p:spPr>
        <p:txBody>
          <a:bodyPr wrap="square" rtlCol="0">
            <a:spAutoFit/>
          </a:bodyPr>
          <a:lstStyle/>
          <a:p>
            <a:r>
              <a:rPr lang="en-GB" dirty="0"/>
              <a:t>It’s a bit like a displacement time graph with the axis reversed!</a:t>
            </a:r>
            <a:endParaRPr lang="en-US" dirty="0"/>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7773" y="1584527"/>
            <a:ext cx="3862133" cy="4279244"/>
          </a:xfrm>
        </p:spPr>
      </p:pic>
    </p:spTree>
    <p:extLst>
      <p:ext uri="{BB962C8B-B14F-4D97-AF65-F5344CB8AC3E}">
        <p14:creationId xmlns:p14="http://schemas.microsoft.com/office/powerpoint/2010/main" val="19979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74756"/>
          </a:xfrm>
        </p:spPr>
        <p:txBody>
          <a:bodyPr>
            <a:normAutofit fontScale="90000"/>
          </a:bodyPr>
          <a:lstStyle/>
          <a:p>
            <a:r>
              <a:rPr lang="en-GB" dirty="0" err="1"/>
              <a:t>Worldline</a:t>
            </a:r>
            <a:r>
              <a:rPr lang="en-GB" dirty="0"/>
              <a:t> diagrams</a:t>
            </a:r>
          </a:p>
        </p:txBody>
      </p:sp>
      <p:sp>
        <p:nvSpPr>
          <p:cNvPr id="3" name="Content Placeholder 2"/>
          <p:cNvSpPr>
            <a:spLocks noGrp="1"/>
          </p:cNvSpPr>
          <p:nvPr>
            <p:ph idx="1"/>
          </p:nvPr>
        </p:nvSpPr>
        <p:spPr>
          <a:xfrm>
            <a:off x="609600" y="1664547"/>
            <a:ext cx="10972800" cy="2783276"/>
          </a:xfrm>
        </p:spPr>
        <p:txBody>
          <a:bodyPr/>
          <a:lstStyle/>
          <a:p>
            <a:pPr marL="0" indent="0">
              <a:buNone/>
            </a:pPr>
            <a:r>
              <a:rPr lang="en-GB" dirty="0"/>
              <a:t>Draw a space time diagram to show the motion through </a:t>
            </a:r>
            <a:r>
              <a:rPr lang="en-GB" dirty="0" err="1"/>
              <a:t>spacetime</a:t>
            </a:r>
            <a:r>
              <a:rPr lang="en-GB" dirty="0"/>
              <a:t> of an object that is</a:t>
            </a:r>
          </a:p>
          <a:p>
            <a:r>
              <a:rPr lang="en-GB" sz="2000" dirty="0"/>
              <a:t>a) stationary</a:t>
            </a:r>
          </a:p>
          <a:p>
            <a:r>
              <a:rPr lang="en-GB" sz="2000" dirty="0"/>
              <a:t>b) moving at a steady speed well below the speed of light</a:t>
            </a:r>
          </a:p>
          <a:p>
            <a:r>
              <a:rPr lang="en-GB" sz="2000" dirty="0"/>
              <a:t>c) travelling at the speed of light</a:t>
            </a:r>
          </a:p>
          <a:p>
            <a:r>
              <a:rPr lang="en-GB" sz="2000" dirty="0"/>
              <a:t>d) accelerating</a:t>
            </a:r>
          </a:p>
          <a:p>
            <a:r>
              <a:rPr lang="en-GB" sz="2000" dirty="0"/>
              <a:t>e) decelerating to zero.</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6741" b="43580"/>
          <a:stretch/>
        </p:blipFill>
        <p:spPr>
          <a:xfrm>
            <a:off x="4424643" y="4161720"/>
            <a:ext cx="2808713" cy="1911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672" y="2125309"/>
            <a:ext cx="3392770" cy="3857802"/>
          </a:xfrm>
          <a:prstGeom prst="rect">
            <a:avLst/>
          </a:prstGeom>
        </p:spPr>
      </p:pic>
    </p:spTree>
    <p:extLst>
      <p:ext uri="{BB962C8B-B14F-4D97-AF65-F5344CB8AC3E}">
        <p14:creationId xmlns:p14="http://schemas.microsoft.com/office/powerpoint/2010/main" val="17495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150600" cy="673020"/>
          </a:xfrm>
        </p:spPr>
        <p:txBody>
          <a:bodyPr>
            <a:normAutofit fontScale="90000"/>
          </a:bodyPr>
          <a:lstStyle/>
          <a:p>
            <a:r>
              <a:rPr lang="en-GB" dirty="0"/>
              <a:t>Observable Effects of General Relativity – Time!</a:t>
            </a:r>
          </a:p>
        </p:txBody>
      </p:sp>
      <p:sp>
        <p:nvSpPr>
          <p:cNvPr id="3" name="Content Placeholder 2"/>
          <p:cNvSpPr>
            <a:spLocks noGrp="1"/>
          </p:cNvSpPr>
          <p:nvPr>
            <p:ph idx="1"/>
          </p:nvPr>
        </p:nvSpPr>
        <p:spPr>
          <a:xfrm>
            <a:off x="429658" y="1505821"/>
            <a:ext cx="11064607" cy="4696675"/>
          </a:xfrm>
        </p:spPr>
        <p:txBody>
          <a:bodyPr>
            <a:normAutofit lnSpcReduction="10000"/>
          </a:bodyPr>
          <a:lstStyle/>
          <a:p>
            <a:r>
              <a:rPr lang="en-GB" dirty="0"/>
              <a:t>The greater the gravitational field strength, the greater the stretching of </a:t>
            </a:r>
            <a:r>
              <a:rPr lang="en-GB" dirty="0" err="1"/>
              <a:t>spacetime</a:t>
            </a:r>
            <a:r>
              <a:rPr lang="en-GB" dirty="0"/>
              <a:t>, </a:t>
            </a:r>
            <a:r>
              <a:rPr lang="en-GB" b="1" u="sng" dirty="0"/>
              <a:t>clocks tick slower</a:t>
            </a:r>
            <a:r>
              <a:rPr lang="en-GB" dirty="0"/>
              <a:t>!</a:t>
            </a:r>
          </a:p>
          <a:p>
            <a:r>
              <a:rPr lang="en-GB" dirty="0"/>
              <a:t>So clocks on the surface of the Earth will run slower than a clock at the top of Mount Everest. (or on a satellite)</a:t>
            </a:r>
          </a:p>
          <a:p>
            <a:r>
              <a:rPr lang="en-GB" dirty="0"/>
              <a:t>Clocks on GPS satellites need to be adjusted to take account of GR. (They need to be slowed by 47 microseconds per day)</a:t>
            </a:r>
          </a:p>
          <a:p>
            <a:r>
              <a:rPr lang="en-GB" dirty="0"/>
              <a:t>In regions of extreme gravitational fields, clocks will run noticeable </a:t>
            </a:r>
            <a:r>
              <a:rPr lang="en-GB" b="1" u="sng" dirty="0"/>
              <a:t>slower</a:t>
            </a:r>
          </a:p>
          <a:p>
            <a:r>
              <a:rPr lang="en-GB" dirty="0"/>
              <a:t>The most extreme gravitational fields in the Universe are in Black Holes.</a:t>
            </a:r>
          </a:p>
          <a:p>
            <a:r>
              <a:rPr lang="en-GB" dirty="0"/>
              <a:t>The gravity (or to take Einstein’s viewpoint, the curvature of spacetime) is so great in a Black Hole that time </a:t>
            </a:r>
            <a:r>
              <a:rPr lang="en-GB" b="1" u="sng" dirty="0"/>
              <a:t>stops</a:t>
            </a:r>
            <a:r>
              <a:rPr lang="en-GB" dirty="0"/>
              <a:t> at the event horizon.</a:t>
            </a:r>
          </a:p>
          <a:p>
            <a:pPr marL="0" indent="0" algn="ctr">
              <a:buNone/>
            </a:pPr>
            <a:r>
              <a:rPr lang="en-GB" sz="1900" dirty="0"/>
              <a:t>(There are equations for this that you may meet in an exam as Problem Solving.)</a:t>
            </a:r>
          </a:p>
        </p:txBody>
      </p:sp>
    </p:spTree>
    <p:extLst>
      <p:ext uri="{BB962C8B-B14F-4D97-AF65-F5344CB8AC3E}">
        <p14:creationId xmlns:p14="http://schemas.microsoft.com/office/powerpoint/2010/main" val="1709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FD12-5CE5-4693-82B8-CABA6F02A24D}"/>
              </a:ext>
            </a:extLst>
          </p:cNvPr>
          <p:cNvSpPr>
            <a:spLocks noGrp="1"/>
          </p:cNvSpPr>
          <p:nvPr>
            <p:ph type="title"/>
          </p:nvPr>
        </p:nvSpPr>
        <p:spPr>
          <a:xfrm>
            <a:off x="609600" y="704088"/>
            <a:ext cx="10972800" cy="829290"/>
          </a:xfrm>
        </p:spPr>
        <p:txBody>
          <a:bodyPr/>
          <a:lstStyle/>
          <a:p>
            <a:r>
              <a:rPr lang="en-GB" dirty="0"/>
              <a:t>The slowing </a:t>
            </a:r>
            <a:r>
              <a:rPr lang="en-GB"/>
              <a:t>of time.</a:t>
            </a:r>
            <a:endParaRPr lang="en-US" dirty="0"/>
          </a:p>
        </p:txBody>
      </p:sp>
      <p:pic>
        <p:nvPicPr>
          <p:cNvPr id="5" name="Content Placeholder 4">
            <a:extLst>
              <a:ext uri="{FF2B5EF4-FFF2-40B4-BE49-F238E27FC236}">
                <a16:creationId xmlns:a16="http://schemas.microsoft.com/office/drawing/2014/main" id="{214D1F9C-7E36-4204-B422-CA3237A058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8232" b="4959"/>
          <a:stretch/>
        </p:blipFill>
        <p:spPr>
          <a:xfrm>
            <a:off x="1066802" y="1688123"/>
            <a:ext cx="4441990" cy="5127322"/>
          </a:xfrm>
        </p:spPr>
      </p:pic>
      <p:pic>
        <p:nvPicPr>
          <p:cNvPr id="7" name="Picture 6">
            <a:extLst>
              <a:ext uri="{FF2B5EF4-FFF2-40B4-BE49-F238E27FC236}">
                <a16:creationId xmlns:a16="http://schemas.microsoft.com/office/drawing/2014/main" id="{20A3C904-074D-4093-951F-E59EF615A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985" y="1533378"/>
            <a:ext cx="5929157" cy="4797083"/>
          </a:xfrm>
          <a:prstGeom prst="rect">
            <a:avLst/>
          </a:prstGeom>
        </p:spPr>
      </p:pic>
    </p:spTree>
    <p:extLst>
      <p:ext uri="{BB962C8B-B14F-4D97-AF65-F5344CB8AC3E}">
        <p14:creationId xmlns:p14="http://schemas.microsoft.com/office/powerpoint/2010/main" val="562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0428-5525-4A0F-9948-8AEE0DE23BF6}"/>
              </a:ext>
            </a:extLst>
          </p:cNvPr>
          <p:cNvSpPr>
            <a:spLocks noGrp="1"/>
          </p:cNvSpPr>
          <p:nvPr>
            <p:ph type="title"/>
          </p:nvPr>
        </p:nvSpPr>
        <p:spPr>
          <a:xfrm>
            <a:off x="609600" y="704088"/>
            <a:ext cx="10972800" cy="693352"/>
          </a:xfrm>
        </p:spPr>
        <p:txBody>
          <a:bodyPr>
            <a:normAutofit fontScale="90000"/>
          </a:bodyPr>
          <a:lstStyle/>
          <a:p>
            <a:r>
              <a:rPr lang="en-GB" dirty="0"/>
              <a:t>Gravitational lensing</a:t>
            </a:r>
            <a:endParaRPr lang="en-US" dirty="0"/>
          </a:p>
        </p:txBody>
      </p:sp>
      <p:sp>
        <p:nvSpPr>
          <p:cNvPr id="3" name="Content Placeholder 2">
            <a:extLst>
              <a:ext uri="{FF2B5EF4-FFF2-40B4-BE49-F238E27FC236}">
                <a16:creationId xmlns:a16="http://schemas.microsoft.com/office/drawing/2014/main" id="{72BFAAB0-134A-4EF7-9E86-AB0FAD106DA4}"/>
              </a:ext>
            </a:extLst>
          </p:cNvPr>
          <p:cNvSpPr>
            <a:spLocks noGrp="1"/>
          </p:cNvSpPr>
          <p:nvPr>
            <p:ph idx="1"/>
          </p:nvPr>
        </p:nvSpPr>
        <p:spPr>
          <a:xfrm>
            <a:off x="511125" y="1397440"/>
            <a:ext cx="10972800" cy="948397"/>
          </a:xfrm>
        </p:spPr>
        <p:txBody>
          <a:bodyPr/>
          <a:lstStyle/>
          <a:p>
            <a:r>
              <a:rPr lang="en-GB" dirty="0"/>
              <a:t>A galaxy behind another galaxy can have its light “bent” by the gravitational distortion of spacetime of the closer galaxy.</a:t>
            </a:r>
          </a:p>
          <a:p>
            <a:endParaRPr lang="en-US" dirty="0"/>
          </a:p>
        </p:txBody>
      </p:sp>
      <p:pic>
        <p:nvPicPr>
          <p:cNvPr id="5" name="Picture 4">
            <a:extLst>
              <a:ext uri="{FF2B5EF4-FFF2-40B4-BE49-F238E27FC236}">
                <a16:creationId xmlns:a16="http://schemas.microsoft.com/office/drawing/2014/main" id="{12866E7D-AAF3-406F-A44D-DF722E2DF576}"/>
              </a:ext>
            </a:extLst>
          </p:cNvPr>
          <p:cNvPicPr>
            <a:picLocks noChangeAspect="1"/>
          </p:cNvPicPr>
          <p:nvPr/>
        </p:nvPicPr>
        <p:blipFill rotWithShape="1">
          <a:blip r:embed="rId2">
            <a:extLst>
              <a:ext uri="{28A0092B-C50C-407E-A947-70E740481C1C}">
                <a14:useLocalDpi xmlns:a14="http://schemas.microsoft.com/office/drawing/2010/main" val="0"/>
              </a:ext>
            </a:extLst>
          </a:blip>
          <a:srcRect l="28103" t="22721" r="27909" b="16879"/>
          <a:stretch/>
        </p:blipFill>
        <p:spPr>
          <a:xfrm>
            <a:off x="7709096" y="2563565"/>
            <a:ext cx="4056184" cy="3680115"/>
          </a:xfrm>
          <a:prstGeom prst="rect">
            <a:avLst/>
          </a:prstGeom>
        </p:spPr>
      </p:pic>
      <p:sp>
        <p:nvSpPr>
          <p:cNvPr id="6" name="TextBox 5">
            <a:extLst>
              <a:ext uri="{FF2B5EF4-FFF2-40B4-BE49-F238E27FC236}">
                <a16:creationId xmlns:a16="http://schemas.microsoft.com/office/drawing/2014/main" id="{109B7CBF-A269-4DD8-AFAA-3A2EAAC9ED1E}"/>
              </a:ext>
            </a:extLst>
          </p:cNvPr>
          <p:cNvSpPr txBox="1"/>
          <p:nvPr/>
        </p:nvSpPr>
        <p:spPr>
          <a:xfrm>
            <a:off x="609600" y="2345837"/>
            <a:ext cx="6790007" cy="1569660"/>
          </a:xfrm>
          <a:prstGeom prst="rect">
            <a:avLst/>
          </a:prstGeom>
          <a:noFill/>
        </p:spPr>
        <p:txBody>
          <a:bodyPr wrap="square" rtlCol="0">
            <a:spAutoFit/>
          </a:bodyPr>
          <a:lstStyle/>
          <a:p>
            <a:r>
              <a:rPr lang="en-GB" sz="2400" dirty="0"/>
              <a:t>In this picture the blue light from a galaxy is bent into a ring by the large gravitational field of the closer yellow galaxy.  This ring of light is known as an </a:t>
            </a:r>
            <a:r>
              <a:rPr lang="en-GB" sz="2400" b="1" u="sng" dirty="0"/>
              <a:t>Einstein ring.</a:t>
            </a:r>
            <a:endParaRPr lang="en-US" sz="2400" b="1" u="sng" dirty="0"/>
          </a:p>
        </p:txBody>
      </p:sp>
      <p:pic>
        <p:nvPicPr>
          <p:cNvPr id="8" name="Picture 7">
            <a:extLst>
              <a:ext uri="{FF2B5EF4-FFF2-40B4-BE49-F238E27FC236}">
                <a16:creationId xmlns:a16="http://schemas.microsoft.com/office/drawing/2014/main" id="{871BD0AF-66A9-4BF4-8DFC-FAAF7F9CE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234" y="4108335"/>
            <a:ext cx="4836365" cy="2517365"/>
          </a:xfrm>
          <a:prstGeom prst="rect">
            <a:avLst/>
          </a:prstGeom>
        </p:spPr>
      </p:pic>
    </p:spTree>
    <p:extLst>
      <p:ext uri="{BB962C8B-B14F-4D97-AF65-F5344CB8AC3E}">
        <p14:creationId xmlns:p14="http://schemas.microsoft.com/office/powerpoint/2010/main" val="33715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7897-51E7-44AA-9A19-B8CBF88C0929}"/>
              </a:ext>
            </a:extLst>
          </p:cNvPr>
          <p:cNvSpPr>
            <a:spLocks noGrp="1"/>
          </p:cNvSpPr>
          <p:nvPr>
            <p:ph type="title"/>
          </p:nvPr>
        </p:nvSpPr>
        <p:spPr>
          <a:xfrm>
            <a:off x="609600" y="704088"/>
            <a:ext cx="10972800" cy="618275"/>
          </a:xfrm>
        </p:spPr>
        <p:txBody>
          <a:bodyPr>
            <a:normAutofit fontScale="90000"/>
          </a:bodyPr>
          <a:lstStyle/>
          <a:p>
            <a:r>
              <a:rPr lang="en-GB" dirty="0"/>
              <a:t>Gravitational waves</a:t>
            </a:r>
            <a:endParaRPr lang="en-US" dirty="0"/>
          </a:p>
        </p:txBody>
      </p:sp>
      <p:sp>
        <p:nvSpPr>
          <p:cNvPr id="3" name="Rectangle 2">
            <a:extLst>
              <a:ext uri="{FF2B5EF4-FFF2-40B4-BE49-F238E27FC236}">
                <a16:creationId xmlns:a16="http://schemas.microsoft.com/office/drawing/2014/main" id="{AD7012ED-F195-4BCA-B3FD-FA6C1EF23FFD}"/>
              </a:ext>
            </a:extLst>
          </p:cNvPr>
          <p:cNvSpPr/>
          <p:nvPr/>
        </p:nvSpPr>
        <p:spPr>
          <a:xfrm>
            <a:off x="609600" y="1322363"/>
            <a:ext cx="10180320" cy="1938992"/>
          </a:xfrm>
          <a:prstGeom prst="rect">
            <a:avLst/>
          </a:prstGeom>
        </p:spPr>
        <p:txBody>
          <a:bodyPr wrap="square">
            <a:spAutoFit/>
          </a:bodyPr>
          <a:lstStyle/>
          <a:p>
            <a:r>
              <a:rPr lang="en-GB" sz="2400" dirty="0"/>
              <a:t>Albert Einstein predicted the existence of gravitational waves in his general theory of relativity a century ago, and scientists have been attempting to detect them for 50 years. Einstein pictured these waves as ripples in the fabric of space-time produced by massive, accelerating bodies, such as black holes orbiting each other. </a:t>
            </a:r>
            <a:endParaRPr lang="en-US" sz="2400" dirty="0"/>
          </a:p>
        </p:txBody>
      </p:sp>
      <p:pic>
        <p:nvPicPr>
          <p:cNvPr id="4" name="Picture 3">
            <a:extLst>
              <a:ext uri="{FF2B5EF4-FFF2-40B4-BE49-F238E27FC236}">
                <a16:creationId xmlns:a16="http://schemas.microsoft.com/office/drawing/2014/main" id="{DE4CA0B3-DACF-48C0-B1E6-5C545F68D4EF}"/>
              </a:ext>
            </a:extLst>
          </p:cNvPr>
          <p:cNvPicPr>
            <a:picLocks noChangeAspect="1"/>
          </p:cNvPicPr>
          <p:nvPr/>
        </p:nvPicPr>
        <p:blipFill rotWithShape="1">
          <a:blip r:embed="rId2"/>
          <a:srcRect l="8633" t="18124" r="9330" b="10062"/>
          <a:stretch/>
        </p:blipFill>
        <p:spPr>
          <a:xfrm>
            <a:off x="4949372" y="3231833"/>
            <a:ext cx="6129814" cy="3016831"/>
          </a:xfrm>
          <a:prstGeom prst="rect">
            <a:avLst/>
          </a:prstGeom>
        </p:spPr>
      </p:pic>
      <p:sp>
        <p:nvSpPr>
          <p:cNvPr id="6" name="TextBox 5">
            <a:extLst>
              <a:ext uri="{FF2B5EF4-FFF2-40B4-BE49-F238E27FC236}">
                <a16:creationId xmlns:a16="http://schemas.microsoft.com/office/drawing/2014/main" id="{4A4C9D12-B171-47F9-A4AE-806C2877CF5B}"/>
              </a:ext>
            </a:extLst>
          </p:cNvPr>
          <p:cNvSpPr txBox="1"/>
          <p:nvPr/>
        </p:nvSpPr>
        <p:spPr>
          <a:xfrm>
            <a:off x="1073150" y="5006713"/>
            <a:ext cx="939800" cy="369332"/>
          </a:xfrm>
          <a:prstGeom prst="rect">
            <a:avLst/>
          </a:prstGeom>
          <a:noFill/>
        </p:spPr>
        <p:txBody>
          <a:bodyPr wrap="square" rtlCol="0">
            <a:spAutoFit/>
          </a:bodyPr>
          <a:lstStyle/>
          <a:p>
            <a:r>
              <a:rPr lang="en-GB" dirty="0">
                <a:hlinkClick r:id="rId3"/>
              </a:rPr>
              <a:t>LIGO</a:t>
            </a:r>
            <a:endParaRPr lang="en-US" dirty="0"/>
          </a:p>
        </p:txBody>
      </p:sp>
      <p:sp>
        <p:nvSpPr>
          <p:cNvPr id="7" name="TextBox 6">
            <a:extLst>
              <a:ext uri="{FF2B5EF4-FFF2-40B4-BE49-F238E27FC236}">
                <a16:creationId xmlns:a16="http://schemas.microsoft.com/office/drawing/2014/main" id="{2B41012E-9623-4F8F-9367-1947F9DF56D2}"/>
              </a:ext>
            </a:extLst>
          </p:cNvPr>
          <p:cNvSpPr txBox="1"/>
          <p:nvPr/>
        </p:nvSpPr>
        <p:spPr>
          <a:xfrm>
            <a:off x="609600" y="3658961"/>
            <a:ext cx="4147930" cy="1200329"/>
          </a:xfrm>
          <a:prstGeom prst="rect">
            <a:avLst/>
          </a:prstGeom>
          <a:noFill/>
        </p:spPr>
        <p:txBody>
          <a:bodyPr wrap="square" rtlCol="0">
            <a:spAutoFit/>
          </a:bodyPr>
          <a:lstStyle/>
          <a:p>
            <a:r>
              <a:rPr lang="en-GB" sz="2400" dirty="0"/>
              <a:t>These have now been detected on Earth using very sensitive laser apparatus</a:t>
            </a:r>
            <a:endParaRPr lang="en-US" sz="2400" dirty="0"/>
          </a:p>
        </p:txBody>
      </p:sp>
      <p:sp>
        <p:nvSpPr>
          <p:cNvPr id="8" name="TextBox 7">
            <a:extLst>
              <a:ext uri="{FF2B5EF4-FFF2-40B4-BE49-F238E27FC236}">
                <a16:creationId xmlns:a16="http://schemas.microsoft.com/office/drawing/2014/main" id="{2F9F6779-E008-49D2-BA1F-AD84C96F41A4}"/>
              </a:ext>
            </a:extLst>
          </p:cNvPr>
          <p:cNvSpPr txBox="1"/>
          <p:nvPr/>
        </p:nvSpPr>
        <p:spPr>
          <a:xfrm>
            <a:off x="1066800" y="5523468"/>
            <a:ext cx="2260600" cy="369332"/>
          </a:xfrm>
          <a:prstGeom prst="rect">
            <a:avLst/>
          </a:prstGeom>
          <a:noFill/>
        </p:spPr>
        <p:txBody>
          <a:bodyPr wrap="square" rtlCol="0">
            <a:spAutoFit/>
          </a:bodyPr>
          <a:lstStyle/>
          <a:p>
            <a:r>
              <a:rPr lang="en-GB" dirty="0">
                <a:hlinkClick r:id="rId4"/>
              </a:rPr>
              <a:t>LIGO Glasgow</a:t>
            </a:r>
            <a:endParaRPr lang="en-US" dirty="0"/>
          </a:p>
        </p:txBody>
      </p:sp>
    </p:spTree>
    <p:extLst>
      <p:ext uri="{BB962C8B-B14F-4D97-AF65-F5344CB8AC3E}">
        <p14:creationId xmlns:p14="http://schemas.microsoft.com/office/powerpoint/2010/main" val="36133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61155"/>
          </a:xfrm>
        </p:spPr>
        <p:txBody>
          <a:bodyPr>
            <a:normAutofit fontScale="90000"/>
          </a:bodyPr>
          <a:lstStyle/>
          <a:p>
            <a:r>
              <a:rPr lang="en-GB" dirty="0"/>
              <a:t>Precession of Mercury </a:t>
            </a:r>
            <a:r>
              <a:rPr lang="en-GB" sz="3600" dirty="0"/>
              <a:t>(Research)</a:t>
            </a:r>
          </a:p>
        </p:txBody>
      </p:sp>
      <p:sp>
        <p:nvSpPr>
          <p:cNvPr id="3" name="Content Placeholder 2"/>
          <p:cNvSpPr>
            <a:spLocks noGrp="1"/>
          </p:cNvSpPr>
          <p:nvPr>
            <p:ph idx="1"/>
          </p:nvPr>
        </p:nvSpPr>
        <p:spPr>
          <a:xfrm>
            <a:off x="5743462" y="6110872"/>
            <a:ext cx="5714082" cy="378063"/>
          </a:xfrm>
        </p:spPr>
        <p:txBody>
          <a:bodyPr>
            <a:normAutofit/>
          </a:bodyPr>
          <a:lstStyle/>
          <a:p>
            <a:r>
              <a:rPr lang="en-GB" sz="1400" dirty="0"/>
              <a:t>http://physics.ucr.edu/~wudka/Physics7/Notes_www/node98.html</a:t>
            </a:r>
          </a:p>
        </p:txBody>
      </p:sp>
      <p:sp>
        <p:nvSpPr>
          <p:cNvPr id="4" name="Rectangle 3"/>
          <p:cNvSpPr/>
          <p:nvPr/>
        </p:nvSpPr>
        <p:spPr>
          <a:xfrm>
            <a:off x="686719" y="1582342"/>
            <a:ext cx="7102206" cy="646331"/>
          </a:xfrm>
          <a:prstGeom prst="rect">
            <a:avLst/>
          </a:prstGeom>
        </p:spPr>
        <p:txBody>
          <a:bodyPr wrap="square">
            <a:spAutoFit/>
          </a:bodyPr>
          <a:lstStyle/>
          <a:p>
            <a:r>
              <a:rPr lang="en-GB" dirty="0"/>
              <a:t>A long-standing problem in the study of the Solar System was that the orbit of Mercury did not behave as required by Newton's equations. </a:t>
            </a:r>
          </a:p>
        </p:txBody>
      </p:sp>
      <p:sp>
        <p:nvSpPr>
          <p:cNvPr id="5" name="Rectangle 4"/>
          <p:cNvSpPr/>
          <p:nvPr/>
        </p:nvSpPr>
        <p:spPr>
          <a:xfrm>
            <a:off x="686719" y="3811127"/>
            <a:ext cx="10671674" cy="2031325"/>
          </a:xfrm>
          <a:prstGeom prst="rect">
            <a:avLst/>
          </a:prstGeom>
        </p:spPr>
        <p:txBody>
          <a:bodyPr wrap="square">
            <a:spAutoFit/>
          </a:bodyPr>
          <a:lstStyle/>
          <a:p>
            <a:endParaRPr lang="en-GB" dirty="0"/>
          </a:p>
          <a:p>
            <a:r>
              <a:rPr lang="en-GB" dirty="0"/>
              <a:t>As seen from Earth the precession of Mercury's orbit is measured to be 5600 seconds of arc per century. Newton's equations, predicts a precession of 5557 seconds of arc per century. There is a discrepancy of 43 seconds of arc per century. </a:t>
            </a:r>
          </a:p>
          <a:p>
            <a:r>
              <a:rPr lang="en-GB" dirty="0"/>
              <a:t>This discrepancy cannot be accounted for using Newton's equations. </a:t>
            </a:r>
          </a:p>
          <a:p>
            <a:r>
              <a:rPr lang="en-GB" dirty="0"/>
              <a:t>In contrast, Einstein was able to </a:t>
            </a:r>
            <a:r>
              <a:rPr lang="en-GB" i="1" dirty="0"/>
              <a:t>predict</a:t>
            </a:r>
            <a:r>
              <a:rPr lang="en-GB" dirty="0"/>
              <a:t>, without any adjustments whatsoever, that the orbit of Mercury should </a:t>
            </a:r>
            <a:r>
              <a:rPr lang="en-GB" dirty="0" err="1"/>
              <a:t>precess</a:t>
            </a:r>
            <a:r>
              <a:rPr lang="en-GB" dirty="0"/>
              <a:t> by an extra 43 seconds of arc per century should the General Theory of Relativity be correct. </a:t>
            </a:r>
          </a:p>
        </p:txBody>
      </p:sp>
      <p:sp>
        <p:nvSpPr>
          <p:cNvPr id="6" name="Rectangle 5"/>
          <p:cNvSpPr/>
          <p:nvPr/>
        </p:nvSpPr>
        <p:spPr>
          <a:xfrm>
            <a:off x="609600" y="2475227"/>
            <a:ext cx="7179325" cy="1200329"/>
          </a:xfrm>
          <a:prstGeom prst="rect">
            <a:avLst/>
          </a:prstGeom>
        </p:spPr>
        <p:txBody>
          <a:bodyPr wrap="square">
            <a:spAutoFit/>
          </a:bodyPr>
          <a:lstStyle/>
          <a:p>
            <a:r>
              <a:rPr lang="en-GB" dirty="0"/>
              <a:t>As it orbits the Sun, this planet follows an ellipse...but only approximately: it is found that the point of closest approach of Mercury to the sun does not always occur at the same place but that it slowly moves around the sun. This rotation of the orbit is called a </a:t>
            </a:r>
            <a:r>
              <a:rPr lang="en-GB" i="1" dirty="0"/>
              <a:t>precession</a:t>
            </a:r>
            <a:r>
              <a:rPr lang="en-GB"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779" y="898213"/>
            <a:ext cx="3231614" cy="2718789"/>
          </a:xfrm>
          <a:prstGeom prst="rect">
            <a:avLst/>
          </a:prstGeom>
        </p:spPr>
      </p:pic>
    </p:spTree>
    <p:extLst>
      <p:ext uri="{BB962C8B-B14F-4D97-AF65-F5344CB8AC3E}">
        <p14:creationId xmlns:p14="http://schemas.microsoft.com/office/powerpoint/2010/main" val="4583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4884"/>
          </a:xfrm>
        </p:spPr>
        <p:txBody>
          <a:bodyPr>
            <a:normAutofit fontScale="90000"/>
          </a:bodyPr>
          <a:lstStyle/>
          <a:p>
            <a:r>
              <a:rPr lang="en-GB" dirty="0"/>
              <a:t>Black Holes</a:t>
            </a:r>
          </a:p>
        </p:txBody>
      </p:sp>
      <p:sp>
        <p:nvSpPr>
          <p:cNvPr id="3" name="TextBox 2"/>
          <p:cNvSpPr txBox="1"/>
          <p:nvPr/>
        </p:nvSpPr>
        <p:spPr>
          <a:xfrm>
            <a:off x="609600" y="1547446"/>
            <a:ext cx="5875606" cy="4524315"/>
          </a:xfrm>
          <a:prstGeom prst="rect">
            <a:avLst/>
          </a:prstGeom>
          <a:noFill/>
        </p:spPr>
        <p:txBody>
          <a:bodyPr wrap="square" rtlCol="0">
            <a:spAutoFit/>
          </a:bodyPr>
          <a:lstStyle/>
          <a:p>
            <a:r>
              <a:rPr lang="en-GB" sz="2400" dirty="0"/>
              <a:t>Black holes distort </a:t>
            </a:r>
            <a:r>
              <a:rPr lang="en-GB" sz="2400" dirty="0" err="1"/>
              <a:t>spacetime</a:t>
            </a:r>
            <a:r>
              <a:rPr lang="en-GB" sz="2400" dirty="0"/>
              <a:t> so much that the laws of physics break down at the event horizon.</a:t>
            </a:r>
          </a:p>
          <a:p>
            <a:endParaRPr lang="en-GB" sz="2400" dirty="0"/>
          </a:p>
          <a:p>
            <a:r>
              <a:rPr lang="en-GB" sz="2400" dirty="0"/>
              <a:t>Black holes create “holes” in the fabric of </a:t>
            </a:r>
            <a:r>
              <a:rPr lang="en-GB" sz="2400" dirty="0" err="1"/>
              <a:t>spacetime</a:t>
            </a:r>
            <a:endParaRPr lang="en-GB" sz="2400" dirty="0"/>
          </a:p>
          <a:p>
            <a:endParaRPr lang="en-GB" sz="2400" dirty="0"/>
          </a:p>
          <a:p>
            <a:r>
              <a:rPr lang="en-GB" sz="2400" dirty="0"/>
              <a:t>One current theory is that worm holes could exist between black holes that could in theory provide a mechanism to travel to other regions of the Universe instantaneously.   (Crazy…I know!)</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105" t="10916" b="4943"/>
          <a:stretch/>
        </p:blipFill>
        <p:spPr>
          <a:xfrm>
            <a:off x="6740963" y="1448971"/>
            <a:ext cx="4841437" cy="4346917"/>
          </a:xfrm>
          <a:prstGeom prst="rect">
            <a:avLst/>
          </a:prstGeom>
        </p:spPr>
      </p:pic>
    </p:spTree>
    <p:extLst>
      <p:ext uri="{BB962C8B-B14F-4D97-AF65-F5344CB8AC3E}">
        <p14:creationId xmlns:p14="http://schemas.microsoft.com/office/powerpoint/2010/main" val="27010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60307"/>
          </a:xfrm>
        </p:spPr>
        <p:txBody>
          <a:bodyPr/>
          <a:lstStyle/>
          <a:p>
            <a:r>
              <a:rPr lang="en-GB" dirty="0" err="1"/>
              <a:t>Einsteins</a:t>
            </a:r>
            <a:r>
              <a:rPr lang="en-GB" dirty="0"/>
              <a:t> General Theory of Relativity.</a:t>
            </a:r>
          </a:p>
        </p:txBody>
      </p:sp>
      <p:sp>
        <p:nvSpPr>
          <p:cNvPr id="3" name="Content Placeholder 2"/>
          <p:cNvSpPr>
            <a:spLocks noGrp="1"/>
          </p:cNvSpPr>
          <p:nvPr>
            <p:ph idx="1"/>
          </p:nvPr>
        </p:nvSpPr>
        <p:spPr>
          <a:xfrm>
            <a:off x="3613533" y="1715142"/>
            <a:ext cx="7968867" cy="4389120"/>
          </a:xfrm>
        </p:spPr>
        <p:txBody>
          <a:bodyPr/>
          <a:lstStyle/>
          <a:p>
            <a:r>
              <a:rPr lang="en-GB" dirty="0"/>
              <a:t>Albert Einstein's general theory of relativity is one of the towering achievements of 20th-century physics. Published in 1916, it explains that what we perceive as the force of gravity and the subsequent </a:t>
            </a:r>
            <a:r>
              <a:rPr lang="en-GB" b="1" u="sng" dirty="0">
                <a:solidFill>
                  <a:srgbClr val="FF0000"/>
                </a:solidFill>
              </a:rPr>
              <a:t>motion</a:t>
            </a:r>
            <a:r>
              <a:rPr lang="en-GB" dirty="0"/>
              <a:t> of the planets in fact arises from the curvature of space and time.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0500"/>
          <a:stretch/>
        </p:blipFill>
        <p:spPr>
          <a:xfrm>
            <a:off x="6621137" y="3999105"/>
            <a:ext cx="4131326" cy="24185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404" y="2097393"/>
            <a:ext cx="2381250" cy="3324225"/>
          </a:xfrm>
          <a:prstGeom prst="rect">
            <a:avLst/>
          </a:prstGeom>
        </p:spPr>
      </p:pic>
      <p:sp>
        <p:nvSpPr>
          <p:cNvPr id="4" name="TextBox 3"/>
          <p:cNvSpPr txBox="1"/>
          <p:nvPr/>
        </p:nvSpPr>
        <p:spPr>
          <a:xfrm>
            <a:off x="4098313" y="5706938"/>
            <a:ext cx="1528764" cy="369332"/>
          </a:xfrm>
          <a:prstGeom prst="rect">
            <a:avLst/>
          </a:prstGeom>
          <a:noFill/>
        </p:spPr>
        <p:txBody>
          <a:bodyPr wrap="square" rtlCol="0">
            <a:spAutoFit/>
          </a:bodyPr>
          <a:lstStyle/>
          <a:p>
            <a:r>
              <a:rPr lang="en-GB" dirty="0">
                <a:hlinkClick r:id="rId4"/>
              </a:rPr>
              <a:t>Brian Greene</a:t>
            </a:r>
            <a:endParaRPr lang="en-US" dirty="0"/>
          </a:p>
        </p:txBody>
      </p:sp>
    </p:spTree>
    <p:extLst>
      <p:ext uri="{BB962C8B-B14F-4D97-AF65-F5344CB8AC3E}">
        <p14:creationId xmlns:p14="http://schemas.microsoft.com/office/powerpoint/2010/main" val="11996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4884"/>
          </a:xfrm>
        </p:spPr>
        <p:txBody>
          <a:bodyPr>
            <a:normAutofit fontScale="90000"/>
          </a:bodyPr>
          <a:lstStyle/>
          <a:p>
            <a:r>
              <a:rPr lang="en-GB" dirty="0"/>
              <a:t>Further Reading</a:t>
            </a:r>
            <a:endParaRPr lang="en-US" dirty="0"/>
          </a:p>
        </p:txBody>
      </p:sp>
      <p:sp>
        <p:nvSpPr>
          <p:cNvPr id="3" name="Content Placeholder 2"/>
          <p:cNvSpPr>
            <a:spLocks noGrp="1"/>
          </p:cNvSpPr>
          <p:nvPr>
            <p:ph idx="1"/>
          </p:nvPr>
        </p:nvSpPr>
        <p:spPr>
          <a:xfrm>
            <a:off x="609600" y="1448972"/>
            <a:ext cx="8984566" cy="4389120"/>
          </a:xfrm>
        </p:spPr>
        <p:txBody>
          <a:bodyPr/>
          <a:lstStyle/>
          <a:p>
            <a:r>
              <a:rPr lang="en-GB" dirty="0"/>
              <a:t>A Brief History of Time –Stephen Hawking</a:t>
            </a:r>
          </a:p>
          <a:p>
            <a:r>
              <a:rPr lang="en-GB" dirty="0"/>
              <a:t>The Elegant Universe –Brian Greene</a:t>
            </a:r>
          </a:p>
          <a:p>
            <a:r>
              <a:rPr lang="en-GB" dirty="0"/>
              <a:t>Why does E=mc</a:t>
            </a:r>
            <a:r>
              <a:rPr lang="en-GB" baseline="30000" dirty="0"/>
              <a:t>2  </a:t>
            </a:r>
            <a:r>
              <a:rPr lang="en-GB" dirty="0"/>
              <a:t>- </a:t>
            </a:r>
            <a:r>
              <a:rPr lang="en-GB" dirty="0" err="1"/>
              <a:t>Prof.</a:t>
            </a:r>
            <a:r>
              <a:rPr lang="en-GB" dirty="0"/>
              <a:t> Brian Cox</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60" y="3138966"/>
            <a:ext cx="1939008" cy="30197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92" y="3138966"/>
            <a:ext cx="2111106" cy="31634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22" y="3139094"/>
            <a:ext cx="2053007" cy="316336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1150" y="755682"/>
            <a:ext cx="2381250" cy="3076575"/>
          </a:xfrm>
          <a:prstGeom prst="rect">
            <a:avLst/>
          </a:prstGeom>
        </p:spPr>
      </p:pic>
      <p:sp>
        <p:nvSpPr>
          <p:cNvPr id="13" name="TextBox 12"/>
          <p:cNvSpPr txBox="1"/>
          <p:nvPr/>
        </p:nvSpPr>
        <p:spPr>
          <a:xfrm>
            <a:off x="9594166" y="5191761"/>
            <a:ext cx="1871003" cy="646331"/>
          </a:xfrm>
          <a:prstGeom prst="rect">
            <a:avLst/>
          </a:prstGeom>
          <a:noFill/>
        </p:spPr>
        <p:txBody>
          <a:bodyPr wrap="square" rtlCol="0">
            <a:spAutoFit/>
          </a:bodyPr>
          <a:lstStyle/>
          <a:p>
            <a:r>
              <a:rPr lang="en-GB" dirty="0">
                <a:hlinkClick r:id="rId6"/>
              </a:rPr>
              <a:t>Website : World Science U</a:t>
            </a:r>
            <a:endParaRPr lang="en-US" dirty="0"/>
          </a:p>
        </p:txBody>
      </p:sp>
    </p:spTree>
    <p:extLst>
      <p:ext uri="{BB962C8B-B14F-4D97-AF65-F5344CB8AC3E}">
        <p14:creationId xmlns:p14="http://schemas.microsoft.com/office/powerpoint/2010/main" val="400371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71324"/>
          </a:xfrm>
        </p:spPr>
        <p:txBody>
          <a:bodyPr/>
          <a:lstStyle/>
          <a:p>
            <a:r>
              <a:rPr lang="en-GB" dirty="0"/>
              <a:t>Frames of reference</a:t>
            </a:r>
          </a:p>
        </p:txBody>
      </p:sp>
      <p:sp>
        <p:nvSpPr>
          <p:cNvPr id="3" name="Content Placeholder 2"/>
          <p:cNvSpPr>
            <a:spLocks noGrp="1"/>
          </p:cNvSpPr>
          <p:nvPr>
            <p:ph idx="1"/>
          </p:nvPr>
        </p:nvSpPr>
        <p:spPr>
          <a:xfrm>
            <a:off x="609600" y="1682091"/>
            <a:ext cx="10972800" cy="3561937"/>
          </a:xfrm>
        </p:spPr>
        <p:txBody>
          <a:bodyPr>
            <a:normAutofit/>
          </a:bodyPr>
          <a:lstStyle/>
          <a:p>
            <a:r>
              <a:rPr lang="en-GB" dirty="0"/>
              <a:t>In order to make any measurements involving </a:t>
            </a:r>
            <a:r>
              <a:rPr lang="en-GB" b="1" u="sng" dirty="0">
                <a:solidFill>
                  <a:srgbClr val="FF0000"/>
                </a:solidFill>
              </a:rPr>
              <a:t>motion in space and time</a:t>
            </a:r>
            <a:r>
              <a:rPr lang="en-GB" dirty="0"/>
              <a:t>, we have to define our frame of reference. This is the arena that we are making all our measurements relative to.</a:t>
            </a:r>
          </a:p>
          <a:p>
            <a:r>
              <a:rPr lang="en-GB" dirty="0"/>
              <a:t>For example if we measure the speed of a train as it passes by a platform, then the platform (and hence the Earth) is the frame of reference and the speed of the train is measured relative to this frame.</a:t>
            </a:r>
          </a:p>
          <a:p>
            <a:r>
              <a:rPr lang="en-GB" dirty="0"/>
              <a:t>This gets complicated when 2 observers are moving relative to each other. Each can claim to have their own frame of reference.</a:t>
            </a:r>
          </a:p>
        </p:txBody>
      </p:sp>
      <p:sp>
        <p:nvSpPr>
          <p:cNvPr id="4" name="TextBox 3"/>
          <p:cNvSpPr txBox="1"/>
          <p:nvPr/>
        </p:nvSpPr>
        <p:spPr>
          <a:xfrm>
            <a:off x="1277957" y="5350707"/>
            <a:ext cx="6731306" cy="646331"/>
          </a:xfrm>
          <a:prstGeom prst="rect">
            <a:avLst/>
          </a:prstGeom>
          <a:noFill/>
        </p:spPr>
        <p:txBody>
          <a:bodyPr wrap="square" rtlCol="0">
            <a:spAutoFit/>
          </a:bodyPr>
          <a:lstStyle/>
          <a:p>
            <a:r>
              <a:rPr lang="en-GB" dirty="0">
                <a:hlinkClick r:id="rId2"/>
              </a:rPr>
              <a:t>Frames of reference 1.</a:t>
            </a:r>
            <a:endParaRPr lang="en-GB" dirty="0"/>
          </a:p>
          <a:p>
            <a:r>
              <a:rPr lang="en-GB" dirty="0">
                <a:hlinkClick r:id="rId3"/>
              </a:rPr>
              <a:t>1960's Frames of reference.</a:t>
            </a:r>
            <a:endParaRPr lang="en-GB" dirty="0"/>
          </a:p>
        </p:txBody>
      </p:sp>
      <p:sp>
        <p:nvSpPr>
          <p:cNvPr id="5" name="Rectangle 4"/>
          <p:cNvSpPr/>
          <p:nvPr/>
        </p:nvSpPr>
        <p:spPr>
          <a:xfrm>
            <a:off x="5555036" y="5304540"/>
            <a:ext cx="2751683" cy="369332"/>
          </a:xfrm>
          <a:prstGeom prst="rect">
            <a:avLst/>
          </a:prstGeom>
        </p:spPr>
        <p:txBody>
          <a:bodyPr wrap="square">
            <a:spAutoFit/>
          </a:bodyPr>
          <a:lstStyle/>
          <a:p>
            <a:r>
              <a:rPr lang="en-GB" dirty="0" err="1">
                <a:hlinkClick r:id="rId4"/>
              </a:rPr>
              <a:t>mythbusters</a:t>
            </a:r>
            <a:endParaRPr lang="en-GB" dirty="0"/>
          </a:p>
        </p:txBody>
      </p:sp>
    </p:spTree>
    <p:extLst>
      <p:ext uri="{BB962C8B-B14F-4D97-AF65-F5344CB8AC3E}">
        <p14:creationId xmlns:p14="http://schemas.microsoft.com/office/powerpoint/2010/main" val="20412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27257"/>
          </a:xfrm>
        </p:spPr>
        <p:txBody>
          <a:bodyPr/>
          <a:lstStyle/>
          <a:p>
            <a:r>
              <a:rPr lang="en-GB" dirty="0"/>
              <a:t>Inertial Frames of Reference</a:t>
            </a:r>
          </a:p>
        </p:txBody>
      </p:sp>
      <p:sp>
        <p:nvSpPr>
          <p:cNvPr id="3" name="Content Placeholder 2"/>
          <p:cNvSpPr>
            <a:spLocks noGrp="1"/>
          </p:cNvSpPr>
          <p:nvPr>
            <p:ph idx="1"/>
          </p:nvPr>
        </p:nvSpPr>
        <p:spPr>
          <a:xfrm>
            <a:off x="609600" y="1660058"/>
            <a:ext cx="10972800" cy="2570419"/>
          </a:xfrm>
        </p:spPr>
        <p:txBody>
          <a:bodyPr/>
          <a:lstStyle/>
          <a:p>
            <a:r>
              <a:rPr lang="en-GB" dirty="0"/>
              <a:t>A frame of reference that is stationary or moving at a steady speed in a straight line is called an </a:t>
            </a:r>
            <a:r>
              <a:rPr lang="en-GB" u="sng" dirty="0">
                <a:solidFill>
                  <a:srgbClr val="FF0000"/>
                </a:solidFill>
              </a:rPr>
              <a:t>inertial</a:t>
            </a:r>
            <a:r>
              <a:rPr lang="en-GB" dirty="0"/>
              <a:t> frame of reference</a:t>
            </a:r>
          </a:p>
          <a:p>
            <a:r>
              <a:rPr lang="en-GB" dirty="0"/>
              <a:t>Einstein’s Special Theory of Relativity only applies to </a:t>
            </a:r>
            <a:r>
              <a:rPr lang="en-GB" b="1" u="sng" dirty="0">
                <a:solidFill>
                  <a:srgbClr val="FF0000"/>
                </a:solidFill>
              </a:rPr>
              <a:t>inertial</a:t>
            </a:r>
            <a:r>
              <a:rPr lang="en-GB" dirty="0"/>
              <a:t> frames of reference.</a:t>
            </a:r>
          </a:p>
          <a:p>
            <a:r>
              <a:rPr lang="en-GB" dirty="0"/>
              <a:t>In fact </a:t>
            </a:r>
            <a:r>
              <a:rPr lang="en-GB" dirty="0" err="1"/>
              <a:t>Einstien’s</a:t>
            </a:r>
            <a:r>
              <a:rPr lang="en-GB" dirty="0"/>
              <a:t> </a:t>
            </a:r>
            <a:r>
              <a:rPr lang="en-GB" sz="3600" b="1" dirty="0">
                <a:solidFill>
                  <a:schemeClr val="tx2">
                    <a:lumMod val="75000"/>
                  </a:schemeClr>
                </a:solidFill>
              </a:rPr>
              <a:t>2</a:t>
            </a:r>
            <a:r>
              <a:rPr lang="en-GB" dirty="0"/>
              <a:t> postulates for Special Relativity are:</a:t>
            </a:r>
          </a:p>
        </p:txBody>
      </p:sp>
      <p:sp>
        <p:nvSpPr>
          <p:cNvPr id="4" name="TextBox 3"/>
          <p:cNvSpPr txBox="1"/>
          <p:nvPr/>
        </p:nvSpPr>
        <p:spPr>
          <a:xfrm>
            <a:off x="1751682" y="4355307"/>
            <a:ext cx="7965195"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a:t>The speed of light is the same for all freely moving observers</a:t>
            </a:r>
          </a:p>
          <a:p>
            <a:pPr marL="285750" indent="-285750">
              <a:buFont typeface="Arial" panose="020B0604020202020204" pitchFamily="34" charset="0"/>
              <a:buChar char="•"/>
            </a:pPr>
            <a:r>
              <a:rPr lang="en-GB" sz="2000" dirty="0"/>
              <a:t>The laws of Physics are the same in all </a:t>
            </a:r>
            <a:r>
              <a:rPr lang="en-GB" sz="2000" b="1" u="sng" dirty="0"/>
              <a:t>inertial frames </a:t>
            </a:r>
            <a:r>
              <a:rPr lang="en-GB" sz="2000" dirty="0"/>
              <a:t>of reference</a:t>
            </a:r>
          </a:p>
        </p:txBody>
      </p:sp>
      <p:sp>
        <p:nvSpPr>
          <p:cNvPr id="5" name="Rectangle 4"/>
          <p:cNvSpPr/>
          <p:nvPr/>
        </p:nvSpPr>
        <p:spPr>
          <a:xfrm>
            <a:off x="2453089" y="5320225"/>
            <a:ext cx="6096000" cy="646331"/>
          </a:xfrm>
          <a:prstGeom prst="rect">
            <a:avLst/>
          </a:prstGeom>
        </p:spPr>
        <p:txBody>
          <a:bodyPr>
            <a:spAutoFit/>
          </a:bodyPr>
          <a:lstStyle/>
          <a:p>
            <a:pPr algn="ctr"/>
            <a:r>
              <a:rPr lang="en-GB" dirty="0"/>
              <a:t>(in other words you cannot do an experiment to prove whether you are stationary or moving at a constant velocity.)</a:t>
            </a:r>
          </a:p>
        </p:txBody>
      </p:sp>
    </p:spTree>
    <p:extLst>
      <p:ext uri="{BB962C8B-B14F-4D97-AF65-F5344CB8AC3E}">
        <p14:creationId xmlns:p14="http://schemas.microsoft.com/office/powerpoint/2010/main" val="19790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70" y="649996"/>
            <a:ext cx="10972800" cy="800486"/>
          </a:xfrm>
        </p:spPr>
        <p:txBody>
          <a:bodyPr>
            <a:normAutofit fontScale="90000"/>
          </a:bodyPr>
          <a:lstStyle/>
          <a:p>
            <a:r>
              <a:rPr lang="en-GB" dirty="0"/>
              <a:t>Non-inertial frames of reference</a:t>
            </a:r>
          </a:p>
        </p:txBody>
      </p:sp>
      <p:sp>
        <p:nvSpPr>
          <p:cNvPr id="3" name="Content Placeholder 2"/>
          <p:cNvSpPr>
            <a:spLocks noGrp="1"/>
          </p:cNvSpPr>
          <p:nvPr>
            <p:ph idx="1"/>
          </p:nvPr>
        </p:nvSpPr>
        <p:spPr>
          <a:xfrm>
            <a:off x="609600" y="1560906"/>
            <a:ext cx="10972800" cy="4575489"/>
          </a:xfrm>
        </p:spPr>
        <p:txBody>
          <a:bodyPr>
            <a:normAutofit/>
          </a:bodyPr>
          <a:lstStyle/>
          <a:p>
            <a:r>
              <a:rPr lang="en-GB" dirty="0"/>
              <a:t>A </a:t>
            </a:r>
            <a:r>
              <a:rPr lang="en-GB" b="1" u="sng" dirty="0">
                <a:solidFill>
                  <a:srgbClr val="FF0000"/>
                </a:solidFill>
              </a:rPr>
              <a:t>non-inertial</a:t>
            </a:r>
            <a:r>
              <a:rPr lang="en-GB" dirty="0"/>
              <a:t> frame of reference is a frame which is accelerating </a:t>
            </a:r>
          </a:p>
          <a:p>
            <a:pPr marL="0" indent="0">
              <a:buNone/>
            </a:pPr>
            <a:r>
              <a:rPr lang="en-GB" dirty="0"/>
              <a:t>	i.e. accelerating in a straight line or moving in a circle </a:t>
            </a:r>
          </a:p>
          <a:p>
            <a:pPr marL="0" indent="0">
              <a:buNone/>
            </a:pPr>
            <a:r>
              <a:rPr lang="en-GB" dirty="0"/>
              <a:t>	</a:t>
            </a:r>
          </a:p>
          <a:p>
            <a:r>
              <a:rPr lang="en-GB" dirty="0"/>
              <a:t>Einstein wanted to extend his work on Special Relativity to include non-inertial frames of reference and as a result discovered the link between gravity and accelerated motion. This led him to his</a:t>
            </a:r>
          </a:p>
          <a:p>
            <a:pPr marL="0" indent="0" algn="ctr">
              <a:buNone/>
            </a:pPr>
            <a:r>
              <a:rPr lang="en-GB" b="1" u="sng" dirty="0">
                <a:solidFill>
                  <a:schemeClr val="tx2">
                    <a:lumMod val="75000"/>
                  </a:schemeClr>
                </a:solidFill>
              </a:rPr>
              <a:t>General Theory of Relativity</a:t>
            </a:r>
          </a:p>
        </p:txBody>
      </p:sp>
    </p:spTree>
    <p:extLst>
      <p:ext uri="{BB962C8B-B14F-4D97-AF65-F5344CB8AC3E}">
        <p14:creationId xmlns:p14="http://schemas.microsoft.com/office/powerpoint/2010/main" val="37035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67" y="373582"/>
            <a:ext cx="10972800" cy="1143000"/>
          </a:xfrm>
        </p:spPr>
        <p:txBody>
          <a:bodyPr/>
          <a:lstStyle/>
          <a:p>
            <a:r>
              <a:rPr lang="en-GB" dirty="0"/>
              <a:t>Einstein’s Happiest Thought - </a:t>
            </a:r>
            <a:r>
              <a:rPr lang="en-GB" dirty="0">
                <a:hlinkClick r:id="rId2"/>
              </a:rPr>
              <a:t>watch</a:t>
            </a:r>
            <a:endParaRPr lang="en-GB" dirty="0"/>
          </a:p>
        </p:txBody>
      </p:sp>
      <p:pic>
        <p:nvPicPr>
          <p:cNvPr id="4" name="Picture 3"/>
          <p:cNvPicPr>
            <a:picLocks noChangeAspect="1"/>
          </p:cNvPicPr>
          <p:nvPr/>
        </p:nvPicPr>
        <p:blipFill rotWithShape="1">
          <a:blip r:embed="rId3"/>
          <a:srcRect l="21017" t="15834" r="22231" b="26304"/>
          <a:stretch/>
        </p:blipFill>
        <p:spPr>
          <a:xfrm>
            <a:off x="463390" y="1609930"/>
            <a:ext cx="6279615" cy="4526845"/>
          </a:xfrm>
          <a:prstGeom prst="rect">
            <a:avLst/>
          </a:prstGeom>
        </p:spPr>
      </p:pic>
      <p:sp>
        <p:nvSpPr>
          <p:cNvPr id="6" name="TextBox 5"/>
          <p:cNvSpPr txBox="1"/>
          <p:nvPr/>
        </p:nvSpPr>
        <p:spPr>
          <a:xfrm>
            <a:off x="6942121" y="1703020"/>
            <a:ext cx="4391923" cy="3139321"/>
          </a:xfrm>
          <a:prstGeom prst="rect">
            <a:avLst/>
          </a:prstGeom>
          <a:noFill/>
        </p:spPr>
        <p:txBody>
          <a:bodyPr wrap="square" rtlCol="0">
            <a:spAutoFit/>
          </a:bodyPr>
          <a:lstStyle/>
          <a:p>
            <a:r>
              <a:rPr lang="en-GB" dirty="0"/>
              <a:t>“Being in freefall in a gravitational field feels exactly the same as being stationary in outer space”</a:t>
            </a:r>
          </a:p>
          <a:p>
            <a:endParaRPr lang="en-GB" dirty="0"/>
          </a:p>
          <a:p>
            <a:r>
              <a:rPr lang="en-GB" dirty="0"/>
              <a:t>“Being stationary in a gravitational field feels exactly the same as accelerating in outer space.”</a:t>
            </a:r>
          </a:p>
          <a:p>
            <a:endParaRPr lang="en-GB" dirty="0"/>
          </a:p>
          <a:p>
            <a:r>
              <a:rPr lang="en-GB" dirty="0"/>
              <a:t>“An observer in a closed box, such as an elevator or spaceship, cannot tell whether his weight is due to gravity or acceleration”</a:t>
            </a:r>
          </a:p>
        </p:txBody>
      </p:sp>
      <p:sp>
        <p:nvSpPr>
          <p:cNvPr id="7" name="TextBox 6"/>
          <p:cNvSpPr txBox="1"/>
          <p:nvPr/>
        </p:nvSpPr>
        <p:spPr>
          <a:xfrm>
            <a:off x="7015771" y="5305778"/>
            <a:ext cx="424462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Einstein called this </a:t>
            </a:r>
          </a:p>
          <a:p>
            <a:pPr algn="ctr"/>
            <a:r>
              <a:rPr lang="en-GB" sz="2400" dirty="0"/>
              <a:t>“The Equivalence Principle”</a:t>
            </a:r>
          </a:p>
        </p:txBody>
      </p:sp>
      <p:sp>
        <p:nvSpPr>
          <p:cNvPr id="8" name="Rectangle 7"/>
          <p:cNvSpPr/>
          <p:nvPr/>
        </p:nvSpPr>
        <p:spPr>
          <a:xfrm>
            <a:off x="8545417" y="6246095"/>
            <a:ext cx="1865523" cy="369332"/>
          </a:xfrm>
          <a:prstGeom prst="rect">
            <a:avLst/>
          </a:prstGeom>
        </p:spPr>
        <p:txBody>
          <a:bodyPr wrap="square">
            <a:spAutoFit/>
          </a:bodyPr>
          <a:lstStyle/>
          <a:p>
            <a:r>
              <a:rPr lang="en-GB" dirty="0" err="1">
                <a:hlinkClick r:id="rId4"/>
              </a:rPr>
              <a:t>einstein</a:t>
            </a:r>
            <a:r>
              <a:rPr lang="en-GB" dirty="0">
                <a:hlinkClick r:id="rId4"/>
              </a:rPr>
              <a:t>-online</a:t>
            </a:r>
            <a:endParaRPr lang="en-GB" dirty="0"/>
          </a:p>
        </p:txBody>
      </p:sp>
    </p:spTree>
    <p:extLst>
      <p:ext uri="{BB962C8B-B14F-4D97-AF65-F5344CB8AC3E}">
        <p14:creationId xmlns:p14="http://schemas.microsoft.com/office/powerpoint/2010/main" val="12283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7406"/>
          </a:xfrm>
        </p:spPr>
        <p:txBody>
          <a:bodyPr>
            <a:normAutofit fontScale="90000"/>
          </a:bodyPr>
          <a:lstStyle/>
          <a:p>
            <a:r>
              <a:rPr lang="en-GB" dirty="0"/>
              <a:t>The Equivalence Principle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696" y="1451494"/>
            <a:ext cx="4046477" cy="17308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236" y="937757"/>
            <a:ext cx="3343275" cy="2609850"/>
          </a:xfrm>
          <a:prstGeom prst="rect">
            <a:avLst/>
          </a:prstGeom>
        </p:spPr>
      </p:pic>
      <p:sp>
        <p:nvSpPr>
          <p:cNvPr id="6" name="TextBox 5"/>
          <p:cNvSpPr txBox="1"/>
          <p:nvPr/>
        </p:nvSpPr>
        <p:spPr>
          <a:xfrm>
            <a:off x="609600" y="3778017"/>
            <a:ext cx="10972800" cy="2554545"/>
          </a:xfrm>
          <a:prstGeom prst="rect">
            <a:avLst/>
          </a:prstGeom>
          <a:noFill/>
        </p:spPr>
        <p:txBody>
          <a:bodyPr wrap="square" rtlCol="0">
            <a:spAutoFit/>
          </a:bodyPr>
          <a:lstStyle/>
          <a:p>
            <a:r>
              <a:rPr lang="en-GB" sz="2400" dirty="0"/>
              <a:t>An observer standing in a closed box could not tell the difference between being stationary on the Earth where the gravitational field strength is 9.8 Nkg</a:t>
            </a:r>
            <a:r>
              <a:rPr lang="en-GB" sz="2400" baseline="30000" dirty="0"/>
              <a:t>-1  </a:t>
            </a:r>
            <a:r>
              <a:rPr lang="en-GB" sz="2400" dirty="0"/>
              <a:t>or being in a spaceship that is accelerating in deep space at 9.8ms</a:t>
            </a:r>
            <a:r>
              <a:rPr lang="en-GB" sz="2400" baseline="30000" dirty="0"/>
              <a:t>-2</a:t>
            </a:r>
          </a:p>
          <a:p>
            <a:r>
              <a:rPr lang="en-GB" sz="2400" dirty="0"/>
              <a:t>Similarly being in freefall in a closed box feels exactly the same as floating in deep space!</a:t>
            </a:r>
            <a:endParaRPr lang="en-GB" sz="2400" baseline="30000" dirty="0"/>
          </a:p>
          <a:p>
            <a:pPr algn="ctr"/>
            <a:endParaRPr lang="en-GB" sz="2400" baseline="30000" dirty="0"/>
          </a:p>
          <a:p>
            <a:pPr algn="ctr"/>
            <a:r>
              <a:rPr lang="en-GB" sz="2400" dirty="0"/>
              <a:t>This led Einstein to the idea that gravity is not a force at all! -  </a:t>
            </a:r>
            <a:r>
              <a:rPr lang="en-GB" sz="2400" dirty="0">
                <a:hlinkClick r:id="rId4"/>
              </a:rPr>
              <a:t>watch Brian Greene</a:t>
            </a:r>
            <a:endParaRPr lang="en-GB" sz="2400" baseline="30000" dirty="0"/>
          </a:p>
        </p:txBody>
      </p:sp>
    </p:spTree>
    <p:extLst>
      <p:ext uri="{BB962C8B-B14F-4D97-AF65-F5344CB8AC3E}">
        <p14:creationId xmlns:p14="http://schemas.microsoft.com/office/powerpoint/2010/main" val="37149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617936"/>
          </a:xfrm>
        </p:spPr>
        <p:txBody>
          <a:bodyPr>
            <a:normAutofit fontScale="90000"/>
          </a:bodyPr>
          <a:lstStyle/>
          <a:p>
            <a:r>
              <a:rPr lang="en-GB" dirty="0" err="1"/>
              <a:t>Spacetime</a:t>
            </a:r>
            <a:endParaRPr lang="en-GB" dirty="0"/>
          </a:p>
        </p:txBody>
      </p:sp>
      <p:sp>
        <p:nvSpPr>
          <p:cNvPr id="3" name="Content Placeholder 2"/>
          <p:cNvSpPr>
            <a:spLocks noGrp="1"/>
          </p:cNvSpPr>
          <p:nvPr>
            <p:ph idx="1"/>
          </p:nvPr>
        </p:nvSpPr>
        <p:spPr>
          <a:xfrm>
            <a:off x="609600" y="1410159"/>
            <a:ext cx="10972800" cy="3517870"/>
          </a:xfrm>
        </p:spPr>
        <p:txBody>
          <a:bodyPr>
            <a:normAutofit/>
          </a:bodyPr>
          <a:lstStyle/>
          <a:p>
            <a:r>
              <a:rPr lang="en-GB" dirty="0"/>
              <a:t>Einstein considered that space and time are not separate. He combined the 3 dimensions of space with the time dimension and considered that the Universe exists in a “4 dimensional” arena called spacetime. </a:t>
            </a:r>
          </a:p>
          <a:p>
            <a:r>
              <a:rPr lang="en-GB" dirty="0"/>
              <a:t>He reformulated Newton’s ideas of Gravity into a framework that states the gravity is the curvature of spacetime due to the presence of mass!</a:t>
            </a:r>
          </a:p>
          <a:p>
            <a:pPr marL="0" indent="0">
              <a:buNone/>
            </a:pPr>
            <a:r>
              <a:rPr lang="en-GB" dirty="0"/>
              <a:t>(or in other words mass shapes the fabric of the Cosmos. (Deep…I know!)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935" y="4161650"/>
            <a:ext cx="6008094" cy="2236346"/>
          </a:xfrm>
          <a:prstGeom prst="rect">
            <a:avLst/>
          </a:prstGeom>
        </p:spPr>
      </p:pic>
    </p:spTree>
    <p:extLst>
      <p:ext uri="{BB962C8B-B14F-4D97-AF65-F5344CB8AC3E}">
        <p14:creationId xmlns:p14="http://schemas.microsoft.com/office/powerpoint/2010/main" val="789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96360"/>
          </a:xfrm>
        </p:spPr>
        <p:txBody>
          <a:bodyPr>
            <a:normAutofit fontScale="90000"/>
          </a:bodyPr>
          <a:lstStyle/>
          <a:p>
            <a:r>
              <a:rPr lang="en-GB" dirty="0"/>
              <a:t>Curvature of </a:t>
            </a:r>
            <a:r>
              <a:rPr lang="en-GB" dirty="0" err="1"/>
              <a:t>spacetime</a:t>
            </a:r>
            <a:endParaRPr lang="en-GB" dirty="0"/>
          </a:p>
        </p:txBody>
      </p:sp>
      <p:sp>
        <p:nvSpPr>
          <p:cNvPr id="3" name="Content Placeholder 2"/>
          <p:cNvSpPr>
            <a:spLocks noGrp="1"/>
          </p:cNvSpPr>
          <p:nvPr>
            <p:ph idx="1"/>
          </p:nvPr>
        </p:nvSpPr>
        <p:spPr>
          <a:xfrm>
            <a:off x="609600" y="1607127"/>
            <a:ext cx="10972800" cy="1149243"/>
          </a:xfrm>
        </p:spPr>
        <p:txBody>
          <a:bodyPr/>
          <a:lstStyle/>
          <a:p>
            <a:r>
              <a:rPr lang="en-GB" dirty="0"/>
              <a:t>Einstein imagined that the presence of mass warps the fabric of </a:t>
            </a:r>
            <a:r>
              <a:rPr lang="en-GB" dirty="0" err="1"/>
              <a:t>spacetime</a:t>
            </a:r>
            <a:r>
              <a:rPr lang="en-GB" dirty="0"/>
              <a:t>. This is often demonstrated using the “rubber sheet” analogy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969" y="2756370"/>
            <a:ext cx="5026431" cy="2302527"/>
          </a:xfrm>
          <a:prstGeom prst="rect">
            <a:avLst/>
          </a:prstGeom>
        </p:spPr>
      </p:pic>
      <p:sp>
        <p:nvSpPr>
          <p:cNvPr id="6" name="Rectangle 5"/>
          <p:cNvSpPr/>
          <p:nvPr/>
        </p:nvSpPr>
        <p:spPr>
          <a:xfrm>
            <a:off x="10803854" y="5194319"/>
            <a:ext cx="778546" cy="369332"/>
          </a:xfrm>
          <a:prstGeom prst="rect">
            <a:avLst/>
          </a:prstGeom>
        </p:spPr>
        <p:txBody>
          <a:bodyPr wrap="none">
            <a:spAutoFit/>
          </a:bodyPr>
          <a:lstStyle/>
          <a:p>
            <a:r>
              <a:rPr lang="en-GB" dirty="0">
                <a:hlinkClick r:id="rId3"/>
              </a:rPr>
              <a:t>watch</a:t>
            </a:r>
            <a:endParaRPr lang="en-GB"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5332" b="10691"/>
          <a:stretch/>
        </p:blipFill>
        <p:spPr>
          <a:xfrm>
            <a:off x="1221578" y="2756370"/>
            <a:ext cx="4874422" cy="2302527"/>
          </a:xfrm>
          <a:prstGeom prst="rect">
            <a:avLst/>
          </a:prstGeom>
        </p:spPr>
      </p:pic>
      <p:sp>
        <p:nvSpPr>
          <p:cNvPr id="8" name="TextBox 7"/>
          <p:cNvSpPr txBox="1"/>
          <p:nvPr/>
        </p:nvSpPr>
        <p:spPr>
          <a:xfrm>
            <a:off x="524637" y="5378985"/>
            <a:ext cx="10279217" cy="830997"/>
          </a:xfrm>
          <a:prstGeom prst="rect">
            <a:avLst/>
          </a:prstGeom>
          <a:noFill/>
        </p:spPr>
        <p:txBody>
          <a:bodyPr wrap="square" rtlCol="0">
            <a:spAutoFit/>
          </a:bodyPr>
          <a:lstStyle/>
          <a:p>
            <a:r>
              <a:rPr lang="en-GB" sz="2400" dirty="0"/>
              <a:t>Einstein considered that Gravity is not a force, it is the warping of </a:t>
            </a:r>
            <a:r>
              <a:rPr lang="en-GB" sz="2400" dirty="0" err="1"/>
              <a:t>spacetime</a:t>
            </a:r>
            <a:r>
              <a:rPr lang="en-GB" sz="2400" dirty="0"/>
              <a:t>. Objects move and accelerate according to the shape of the curved space.</a:t>
            </a:r>
          </a:p>
        </p:txBody>
      </p:sp>
      <p:sp>
        <p:nvSpPr>
          <p:cNvPr id="4" name="TextBox 3"/>
          <p:cNvSpPr txBox="1"/>
          <p:nvPr/>
        </p:nvSpPr>
        <p:spPr>
          <a:xfrm>
            <a:off x="10803854" y="5669280"/>
            <a:ext cx="778546" cy="369332"/>
          </a:xfrm>
          <a:prstGeom prst="rect">
            <a:avLst/>
          </a:prstGeom>
          <a:noFill/>
        </p:spPr>
        <p:txBody>
          <a:bodyPr wrap="square" rtlCol="0">
            <a:spAutoFit/>
          </a:bodyPr>
          <a:lstStyle/>
          <a:p>
            <a:r>
              <a:rPr lang="en-GB" dirty="0">
                <a:hlinkClick r:id="rId5"/>
              </a:rPr>
              <a:t>watch</a:t>
            </a:r>
            <a:endParaRPr lang="en-US" dirty="0"/>
          </a:p>
        </p:txBody>
      </p:sp>
    </p:spTree>
    <p:extLst>
      <p:ext uri="{BB962C8B-B14F-4D97-AF65-F5344CB8AC3E}">
        <p14:creationId xmlns:p14="http://schemas.microsoft.com/office/powerpoint/2010/main" val="8865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530</TotalTime>
  <Words>1424</Words>
  <Application>Microsoft Office PowerPoint</Application>
  <PresentationFormat>Widescreen</PresentationFormat>
  <Paragraphs>110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Constantia</vt:lpstr>
      <vt:lpstr>Wingdings 2</vt:lpstr>
      <vt:lpstr>Flow</vt:lpstr>
      <vt:lpstr>Intro to General Relativity</vt:lpstr>
      <vt:lpstr>Einsteins General Theory of Relativity.</vt:lpstr>
      <vt:lpstr>Frames of reference</vt:lpstr>
      <vt:lpstr>Inertial Frames of Reference</vt:lpstr>
      <vt:lpstr>Non-inertial frames of reference</vt:lpstr>
      <vt:lpstr>Einstein’s Happiest Thought - watch</vt:lpstr>
      <vt:lpstr>The Equivalence Principle</vt:lpstr>
      <vt:lpstr>Spacetime</vt:lpstr>
      <vt:lpstr>Curvature of spacetime</vt:lpstr>
      <vt:lpstr>When is a circle not a circle…..</vt:lpstr>
      <vt:lpstr>Spacetime diagrams</vt:lpstr>
      <vt:lpstr>Worldlines on spacetime diagrams</vt:lpstr>
      <vt:lpstr>Worldline diagrams</vt:lpstr>
      <vt:lpstr>Observable Effects of General Relativity – Time!</vt:lpstr>
      <vt:lpstr>The slowing of time.</vt:lpstr>
      <vt:lpstr>Gravitational lensing</vt:lpstr>
      <vt:lpstr>Gravitational waves</vt:lpstr>
      <vt:lpstr>Precession of Mercury (Research)</vt:lpstr>
      <vt:lpstr>Black Holes</vt:lpstr>
      <vt:lpstr>Further Reading</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General Relativity</dc:title>
  <dc:creator>Mr Stewart (Physics)</dc:creator>
  <cp:lastModifiedBy>S Marshallsay</cp:lastModifiedBy>
  <cp:revision>59</cp:revision>
  <dcterms:created xsi:type="dcterms:W3CDTF">2017-09-12T10:22:15Z</dcterms:created>
  <dcterms:modified xsi:type="dcterms:W3CDTF">2018-09-26T08:42:34Z</dcterms:modified>
</cp:coreProperties>
</file>