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1" r:id="rId4"/>
    <p:sldId id="262" r:id="rId5"/>
    <p:sldId id="259" r:id="rId6"/>
    <p:sldId id="267" r:id="rId7"/>
    <p:sldId id="268" r:id="rId8"/>
    <p:sldId id="266" r:id="rId9"/>
    <p:sldId id="265" r:id="rId10"/>
    <p:sldId id="260" r:id="rId11"/>
    <p:sldId id="258" r:id="rId12"/>
    <p:sldId id="263" r:id="rId13"/>
    <p:sldId id="272" r:id="rId14"/>
    <p:sldId id="274" r:id="rId15"/>
    <p:sldId id="269" r:id="rId16"/>
    <p:sldId id="273" r:id="rId17"/>
    <p:sldId id="271"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5" autoAdjust="0"/>
  </p:normalViewPr>
  <p:slideViewPr>
    <p:cSldViewPr snapToGrid="0">
      <p:cViewPr varScale="1">
        <p:scale>
          <a:sx n="81" d="100"/>
          <a:sy n="81" d="100"/>
        </p:scale>
        <p:origin x="96"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2C999-B5CE-46B3-B57C-69922EA45958}" type="datetimeFigureOut">
              <a:rPr lang="en-GB" smtClean="0"/>
              <a:t>26/09/2018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02605-DE03-4B0C-9873-6B63D75C9F72}" type="slidenum">
              <a:rPr lang="en-GB" smtClean="0"/>
              <a:t>‹#›</a:t>
            </a:fld>
            <a:endParaRPr lang="en-GB"/>
          </a:p>
        </p:txBody>
      </p:sp>
    </p:spTree>
    <p:extLst>
      <p:ext uri="{BB962C8B-B14F-4D97-AF65-F5344CB8AC3E}">
        <p14:creationId xmlns:p14="http://schemas.microsoft.com/office/powerpoint/2010/main" val="337760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102605-DE03-4B0C-9873-6B63D75C9F72}" type="slidenum">
              <a:rPr lang="en-GB" smtClean="0"/>
              <a:t>9</a:t>
            </a:fld>
            <a:endParaRPr lang="en-GB"/>
          </a:p>
        </p:txBody>
      </p:sp>
    </p:spTree>
    <p:extLst>
      <p:ext uri="{BB962C8B-B14F-4D97-AF65-F5344CB8AC3E}">
        <p14:creationId xmlns:p14="http://schemas.microsoft.com/office/powerpoint/2010/main" val="288708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A870136-311C-4ECA-AD05-47C36AE97599}" type="datetimeFigureOut">
              <a:rPr lang="en-GB" smtClean="0"/>
              <a:t>26/09/2018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32913672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870136-311C-4ECA-AD05-47C36AE97599}"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134805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870136-311C-4ECA-AD05-47C36AE97599}"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281559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870136-311C-4ECA-AD05-47C36AE97599}"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271991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A870136-311C-4ECA-AD05-47C36AE97599}"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3690492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870136-311C-4ECA-AD05-47C36AE97599}"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95870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A870136-311C-4ECA-AD05-47C36AE97599}"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281865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A870136-311C-4ECA-AD05-47C36AE97599}"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18946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70136-311C-4ECA-AD05-47C36AE97599}"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163776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870136-311C-4ECA-AD05-47C36AE97599}"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7C722-9202-48D5-9758-D37AEBCA2E1B}" type="slidenum">
              <a:rPr lang="en-GB" smtClean="0"/>
              <a:t>‹#›</a:t>
            </a:fld>
            <a:endParaRPr lang="en-GB"/>
          </a:p>
        </p:txBody>
      </p:sp>
    </p:spTree>
    <p:extLst>
      <p:ext uri="{BB962C8B-B14F-4D97-AF65-F5344CB8AC3E}">
        <p14:creationId xmlns:p14="http://schemas.microsoft.com/office/powerpoint/2010/main" val="104725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870136-311C-4ECA-AD05-47C36AE97599}"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7AD7C722-9202-48D5-9758-D37AEBCA2E1B}"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18805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870136-311C-4ECA-AD05-47C36AE97599}" type="datetimeFigureOut">
              <a:rPr lang="en-GB" smtClean="0"/>
              <a:t>26/09/2018</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D7C722-9202-48D5-9758-D37AEBCA2E1B}"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234737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rWNTqbLFFE" TargetMode="Externa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het.colorado.edu/sims/blackbody-spectrum/blackbody-spectrum_en.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Stellar Physics</a:t>
            </a:r>
          </a:p>
        </p:txBody>
      </p:sp>
      <p:sp>
        <p:nvSpPr>
          <p:cNvPr id="3" name="Subtitle 2"/>
          <p:cNvSpPr>
            <a:spLocks noGrp="1"/>
          </p:cNvSpPr>
          <p:nvPr>
            <p:ph type="subTitle" idx="1"/>
          </p:nvPr>
        </p:nvSpPr>
        <p:spPr/>
        <p:txBody>
          <a:bodyPr/>
          <a:lstStyle/>
          <a:p>
            <a:r>
              <a:rPr lang="en-GB"/>
              <a:t>AH </a:t>
            </a:r>
            <a:r>
              <a:rPr lang="en-GB" smtClean="0"/>
              <a:t>Physics</a:t>
            </a:r>
            <a:endParaRPr lang="en-GB" dirty="0"/>
          </a:p>
        </p:txBody>
      </p:sp>
    </p:spTree>
    <p:extLst>
      <p:ext uri="{BB962C8B-B14F-4D97-AF65-F5344CB8AC3E}">
        <p14:creationId xmlns:p14="http://schemas.microsoft.com/office/powerpoint/2010/main" val="426866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973" y="3668360"/>
            <a:ext cx="3739789" cy="2490590"/>
          </a:xfrm>
          <a:prstGeom prst="rect">
            <a:avLst/>
          </a:prstGeom>
        </p:spPr>
      </p:pic>
      <p:sp>
        <p:nvSpPr>
          <p:cNvPr id="2" name="Title 1"/>
          <p:cNvSpPr>
            <a:spLocks noGrp="1"/>
          </p:cNvSpPr>
          <p:nvPr>
            <p:ph type="title"/>
          </p:nvPr>
        </p:nvSpPr>
        <p:spPr>
          <a:xfrm>
            <a:off x="609600" y="285447"/>
            <a:ext cx="10972800" cy="1143000"/>
          </a:xfrm>
        </p:spPr>
        <p:txBody>
          <a:bodyPr/>
          <a:lstStyle/>
          <a:p>
            <a:r>
              <a:rPr lang="en-GB" dirty="0"/>
              <a:t>Apparent Brightness ‘b’</a:t>
            </a:r>
          </a:p>
        </p:txBody>
      </p:sp>
      <p:sp>
        <p:nvSpPr>
          <p:cNvPr id="3" name="Content Placeholder 2"/>
          <p:cNvSpPr>
            <a:spLocks noGrp="1"/>
          </p:cNvSpPr>
          <p:nvPr>
            <p:ph idx="1"/>
          </p:nvPr>
        </p:nvSpPr>
        <p:spPr>
          <a:xfrm>
            <a:off x="433330" y="1428447"/>
            <a:ext cx="10972800" cy="2239913"/>
          </a:xfrm>
        </p:spPr>
        <p:txBody>
          <a:bodyPr>
            <a:normAutofit/>
          </a:bodyPr>
          <a:lstStyle/>
          <a:p>
            <a:r>
              <a:rPr lang="en-GB" dirty="0"/>
              <a:t>Luminosity is the total power </a:t>
            </a:r>
            <a:r>
              <a:rPr lang="en-GB" b="1" u="sng" dirty="0"/>
              <a:t>emitted</a:t>
            </a:r>
            <a:r>
              <a:rPr lang="en-GB" dirty="0"/>
              <a:t> from the surface of the star.</a:t>
            </a:r>
          </a:p>
          <a:p>
            <a:r>
              <a:rPr lang="en-GB" dirty="0"/>
              <a:t>The power we </a:t>
            </a:r>
            <a:r>
              <a:rPr lang="en-GB" b="1" u="sng" dirty="0"/>
              <a:t>receive</a:t>
            </a:r>
            <a:r>
              <a:rPr lang="en-GB" dirty="0"/>
              <a:t> here on earth per square metre from a star is called the </a:t>
            </a:r>
            <a:r>
              <a:rPr lang="en-GB" b="1" u="sng" dirty="0">
                <a:solidFill>
                  <a:srgbClr val="FF0000"/>
                </a:solidFill>
              </a:rPr>
              <a:t>apparent brightness ‘b’</a:t>
            </a:r>
            <a:r>
              <a:rPr lang="en-GB" dirty="0"/>
              <a:t>(Wm</a:t>
            </a:r>
            <a:r>
              <a:rPr lang="en-GB" baseline="30000" dirty="0"/>
              <a:t>-2</a:t>
            </a:r>
            <a:r>
              <a:rPr lang="en-GB" dirty="0"/>
              <a:t>)</a:t>
            </a:r>
          </a:p>
          <a:p>
            <a:r>
              <a:rPr lang="en-GB" dirty="0"/>
              <a:t>The light energy emitted from a star spreads out over the surface area of an ever increasing sphere as the distance ‘r’ from the star increases</a:t>
            </a:r>
          </a:p>
        </p:txBody>
      </p:sp>
      <mc:AlternateContent xmlns:mc="http://schemas.openxmlformats.org/markup-compatibility/2006" xmlns:a14="http://schemas.microsoft.com/office/drawing/2010/main">
        <mc:Choice Requires="a14">
          <p:sp>
            <p:nvSpPr>
              <p:cNvPr id="4" name="TextBox 3"/>
              <p:cNvSpPr txBox="1"/>
              <p:nvPr/>
            </p:nvSpPr>
            <p:spPr>
              <a:xfrm>
                <a:off x="1742699" y="3876512"/>
                <a:ext cx="1970924" cy="1037143"/>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𝑏</m:t>
                      </m:r>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𝐿</m:t>
                          </m:r>
                        </m:num>
                        <m:den>
                          <m:r>
                            <a:rPr lang="en-GB" sz="3600" b="0" i="1" smtClean="0">
                              <a:latin typeface="Cambria Math" panose="02040503050406030204" pitchFamily="18" charset="0"/>
                            </a:rPr>
                            <m:t>4</m:t>
                          </m:r>
                          <m:r>
                            <a:rPr lang="en-GB" sz="3600" b="0" i="1" smtClean="0">
                              <a:latin typeface="Cambria Math" panose="02040503050406030204" pitchFamily="18" charset="0"/>
                              <a:ea typeface="Cambria Math" panose="02040503050406030204" pitchFamily="18" charset="0"/>
                            </a:rPr>
                            <m:t>𝜋</m:t>
                          </m:r>
                          <m:sSup>
                            <m:sSupPr>
                              <m:ctrlPr>
                                <a:rPr lang="en-GB" sz="3600" b="0" i="1" smtClean="0">
                                  <a:latin typeface="Cambria Math" panose="02040503050406030204" pitchFamily="18" charset="0"/>
                                  <a:ea typeface="Cambria Math" panose="02040503050406030204" pitchFamily="18" charset="0"/>
                                </a:rPr>
                              </m:ctrlPr>
                            </m:sSupPr>
                            <m:e>
                              <m:r>
                                <a:rPr lang="en-GB" sz="3600" b="0" i="1" smtClean="0">
                                  <a:latin typeface="Cambria Math" panose="02040503050406030204" pitchFamily="18" charset="0"/>
                                  <a:ea typeface="Cambria Math" panose="02040503050406030204" pitchFamily="18" charset="0"/>
                                </a:rPr>
                                <m:t>𝑟</m:t>
                              </m:r>
                            </m:e>
                            <m:sup>
                              <m:r>
                                <a:rPr lang="en-GB" sz="3600" b="0" i="1" smtClean="0">
                                  <a:latin typeface="Cambria Math" panose="02040503050406030204" pitchFamily="18" charset="0"/>
                                  <a:ea typeface="Cambria Math" panose="02040503050406030204" pitchFamily="18" charset="0"/>
                                </a:rPr>
                                <m:t>2</m:t>
                              </m:r>
                            </m:sup>
                          </m:sSup>
                        </m:den>
                      </m:f>
                    </m:oMath>
                  </m:oMathPara>
                </a14:m>
                <a:endParaRPr lang="en-GB"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742699" y="3876512"/>
                <a:ext cx="1970924" cy="1037143"/>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609600" y="5241476"/>
            <a:ext cx="5706738" cy="646331"/>
          </a:xfrm>
          <a:prstGeom prst="rect">
            <a:avLst/>
          </a:prstGeom>
          <a:noFill/>
        </p:spPr>
        <p:txBody>
          <a:bodyPr wrap="square" rtlCol="0">
            <a:spAutoFit/>
          </a:bodyPr>
          <a:lstStyle/>
          <a:p>
            <a:r>
              <a:rPr lang="en-GB" dirty="0"/>
              <a:t>Note ‘r’ in this equation is the </a:t>
            </a:r>
            <a:r>
              <a:rPr lang="en-GB" b="1" u="sng" dirty="0"/>
              <a:t>distance</a:t>
            </a:r>
            <a:r>
              <a:rPr lang="en-GB" dirty="0"/>
              <a:t> from the star.</a:t>
            </a:r>
          </a:p>
          <a:p>
            <a:r>
              <a:rPr lang="en-GB" dirty="0"/>
              <a:t>(This is another example of the inverse square law.)</a:t>
            </a:r>
          </a:p>
        </p:txBody>
      </p:sp>
      <p:sp>
        <p:nvSpPr>
          <p:cNvPr id="7" name="TextBox 6"/>
          <p:cNvSpPr txBox="1"/>
          <p:nvPr/>
        </p:nvSpPr>
        <p:spPr>
          <a:xfrm>
            <a:off x="811577" y="5963551"/>
            <a:ext cx="5504761" cy="523220"/>
          </a:xfrm>
          <a:prstGeom prst="rect">
            <a:avLst/>
          </a:prstGeom>
          <a:noFill/>
        </p:spPr>
        <p:txBody>
          <a:bodyPr wrap="square" rtlCol="0">
            <a:spAutoFit/>
          </a:bodyPr>
          <a:lstStyle/>
          <a:p>
            <a:r>
              <a:rPr lang="en-GB" sz="1400" dirty="0"/>
              <a:t>This assumes there are no energy losses due to interstellar material or atmospheric absorption</a:t>
            </a:r>
          </a:p>
        </p:txBody>
      </p:sp>
      <p:sp>
        <p:nvSpPr>
          <p:cNvPr id="8" name="TextBox 7"/>
          <p:cNvSpPr txBox="1"/>
          <p:nvPr/>
        </p:nvSpPr>
        <p:spPr>
          <a:xfrm>
            <a:off x="8314761" y="3876512"/>
            <a:ext cx="3462269" cy="1477328"/>
          </a:xfrm>
          <a:prstGeom prst="rect">
            <a:avLst/>
          </a:prstGeom>
          <a:noFill/>
        </p:spPr>
        <p:txBody>
          <a:bodyPr wrap="square" rtlCol="0">
            <a:spAutoFit/>
          </a:bodyPr>
          <a:lstStyle/>
          <a:p>
            <a:r>
              <a:rPr lang="en-GB" dirty="0"/>
              <a:t>Example:</a:t>
            </a:r>
          </a:p>
          <a:p>
            <a:r>
              <a:rPr lang="en-GB" dirty="0"/>
              <a:t>Calculate the apparent brightness of the Sun on the surface of the Earth.</a:t>
            </a:r>
          </a:p>
          <a:p>
            <a:r>
              <a:rPr lang="en-GB" dirty="0"/>
              <a:t>(solar luminosity = 3.86 x10</a:t>
            </a:r>
            <a:r>
              <a:rPr lang="en-GB" baseline="30000" dirty="0"/>
              <a:t>26</a:t>
            </a:r>
            <a:r>
              <a:rPr lang="en-GB" dirty="0"/>
              <a:t> W)</a:t>
            </a:r>
          </a:p>
        </p:txBody>
      </p:sp>
    </p:spTree>
    <p:extLst>
      <p:ext uri="{BB962C8B-B14F-4D97-AF65-F5344CB8AC3E}">
        <p14:creationId xmlns:p14="http://schemas.microsoft.com/office/powerpoint/2010/main" val="307524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430"/>
            <a:ext cx="10972800" cy="1021285"/>
          </a:xfrm>
        </p:spPr>
        <p:txBody>
          <a:bodyPr/>
          <a:lstStyle/>
          <a:p>
            <a:r>
              <a:rPr lang="en-GB" dirty="0"/>
              <a:t>Proton-proton chain</a:t>
            </a:r>
          </a:p>
        </p:txBody>
      </p:sp>
      <p:sp>
        <p:nvSpPr>
          <p:cNvPr id="3" name="Content Placeholder 2"/>
          <p:cNvSpPr>
            <a:spLocks noGrp="1"/>
          </p:cNvSpPr>
          <p:nvPr>
            <p:ph idx="1"/>
          </p:nvPr>
        </p:nvSpPr>
        <p:spPr>
          <a:xfrm>
            <a:off x="358112" y="1385422"/>
            <a:ext cx="6472346" cy="3825556"/>
          </a:xfrm>
        </p:spPr>
        <p:txBody>
          <a:bodyPr>
            <a:normAutofit/>
          </a:bodyPr>
          <a:lstStyle/>
          <a:p>
            <a:r>
              <a:rPr lang="en-GB" dirty="0"/>
              <a:t>Fusion occurs when the temperature and pressure is high enough</a:t>
            </a:r>
          </a:p>
          <a:p>
            <a:r>
              <a:rPr lang="en-GB" dirty="0"/>
              <a:t>Protons fuse together in the sun. this produces a chain of nuclear reactions that finally results in the production of helium.</a:t>
            </a:r>
          </a:p>
          <a:p>
            <a:r>
              <a:rPr lang="en-GB" dirty="0"/>
              <a:t>Energy is released at various stages during the fusion reaction</a:t>
            </a:r>
          </a:p>
        </p:txBody>
      </p:sp>
      <p:pic>
        <p:nvPicPr>
          <p:cNvPr id="4" name="Picture 3"/>
          <p:cNvPicPr>
            <a:picLocks noChangeAspect="1"/>
          </p:cNvPicPr>
          <p:nvPr/>
        </p:nvPicPr>
        <p:blipFill rotWithShape="1">
          <a:blip r:embed="rId2"/>
          <a:srcRect l="16210" t="19838" r="66624" b="26381"/>
          <a:stretch/>
        </p:blipFill>
        <p:spPr>
          <a:xfrm>
            <a:off x="7006728" y="785072"/>
            <a:ext cx="4957589" cy="5673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046" y="4517702"/>
            <a:ext cx="4282477" cy="1785307"/>
          </a:xfrm>
          <a:prstGeom prst="rect">
            <a:avLst/>
          </a:prstGeom>
        </p:spPr>
      </p:pic>
    </p:spTree>
    <p:extLst>
      <p:ext uri="{BB962C8B-B14F-4D97-AF65-F5344CB8AC3E}">
        <p14:creationId xmlns:p14="http://schemas.microsoft.com/office/powerpoint/2010/main" val="37661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2" y="5771276"/>
            <a:ext cx="2721166" cy="937995"/>
          </a:xfrm>
        </p:spPr>
        <p:txBody>
          <a:bodyPr/>
          <a:lstStyle/>
          <a:p>
            <a:r>
              <a:rPr lang="en-GB" dirty="0"/>
              <a:t>p-p chain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589" y="716097"/>
            <a:ext cx="9325525" cy="5894023"/>
          </a:xfrm>
          <a:prstGeom prst="rect">
            <a:avLst/>
          </a:prstGeom>
        </p:spPr>
      </p:pic>
    </p:spTree>
    <p:extLst>
      <p:ext uri="{BB962C8B-B14F-4D97-AF65-F5344CB8AC3E}">
        <p14:creationId xmlns:p14="http://schemas.microsoft.com/office/powerpoint/2010/main" val="186810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–(2017 paper)</a:t>
            </a:r>
          </a:p>
        </p:txBody>
      </p:sp>
      <p:pic>
        <p:nvPicPr>
          <p:cNvPr id="4" name="Content Placeholder 3"/>
          <p:cNvPicPr>
            <a:picLocks noGrp="1" noChangeAspect="1"/>
          </p:cNvPicPr>
          <p:nvPr>
            <p:ph idx="1"/>
          </p:nvPr>
        </p:nvPicPr>
        <p:blipFill>
          <a:blip r:embed="rId2"/>
          <a:stretch>
            <a:fillRect/>
          </a:stretch>
        </p:blipFill>
        <p:spPr>
          <a:xfrm>
            <a:off x="609600" y="2129873"/>
            <a:ext cx="10972800" cy="2964430"/>
          </a:xfrm>
          <a:prstGeom prst="rect">
            <a:avLst/>
          </a:prstGeom>
        </p:spPr>
      </p:pic>
    </p:spTree>
    <p:extLst>
      <p:ext uri="{BB962C8B-B14F-4D97-AF65-F5344CB8AC3E}">
        <p14:creationId xmlns:p14="http://schemas.microsoft.com/office/powerpoint/2010/main" val="150932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09" y="661434"/>
            <a:ext cx="8229600" cy="792162"/>
          </a:xfrm>
        </p:spPr>
        <p:txBody>
          <a:bodyPr>
            <a:normAutofit fontScale="90000"/>
          </a:bodyPr>
          <a:lstStyle/>
          <a:p>
            <a:r>
              <a:rPr lang="en-GB" dirty="0"/>
              <a:t>The Life cycle of stars</a:t>
            </a:r>
          </a:p>
        </p:txBody>
      </p:sp>
      <p:pic>
        <p:nvPicPr>
          <p:cNvPr id="5" name="Content Placeholder 4" descr="starcycle.jpg"/>
          <p:cNvPicPr>
            <a:picLocks noGrp="1" noChangeAspect="1"/>
          </p:cNvPicPr>
          <p:nvPr>
            <p:ph idx="1"/>
          </p:nvPr>
        </p:nvPicPr>
        <p:blipFill>
          <a:blip r:embed="rId2"/>
          <a:stretch>
            <a:fillRect/>
          </a:stretch>
        </p:blipFill>
        <p:spPr>
          <a:xfrm>
            <a:off x="2337412" y="1594692"/>
            <a:ext cx="7214211" cy="3697293"/>
          </a:xfrm>
        </p:spPr>
      </p:pic>
      <p:sp>
        <p:nvSpPr>
          <p:cNvPr id="6" name="TextBox 5"/>
          <p:cNvSpPr txBox="1"/>
          <p:nvPr/>
        </p:nvSpPr>
        <p:spPr>
          <a:xfrm>
            <a:off x="615109" y="5291985"/>
            <a:ext cx="10867222" cy="1200329"/>
          </a:xfrm>
          <a:prstGeom prst="rect">
            <a:avLst/>
          </a:prstGeom>
          <a:noFill/>
        </p:spPr>
        <p:txBody>
          <a:bodyPr wrap="square" rtlCol="0">
            <a:spAutoFit/>
          </a:bodyPr>
          <a:lstStyle/>
          <a:p>
            <a:r>
              <a:rPr lang="en-GB" sz="2400" dirty="0"/>
              <a:t>Stars go through a range of changes over a period of time.</a:t>
            </a:r>
          </a:p>
          <a:p>
            <a:r>
              <a:rPr lang="en-GB" sz="2400" dirty="0"/>
              <a:t>The various stages of the life of a star, and it’s final outcome, depends on the initial </a:t>
            </a:r>
            <a:r>
              <a:rPr lang="en-GB" sz="2400" b="1" u="sng" dirty="0">
                <a:solidFill>
                  <a:srgbClr val="FF0000"/>
                </a:solidFill>
              </a:rPr>
              <a:t>mass</a:t>
            </a:r>
            <a:r>
              <a:rPr lang="en-GB" sz="2400" dirty="0"/>
              <a:t> of the star</a:t>
            </a:r>
          </a:p>
        </p:txBody>
      </p:sp>
    </p:spTree>
    <p:extLst>
      <p:ext uri="{BB962C8B-B14F-4D97-AF65-F5344CB8AC3E}">
        <p14:creationId xmlns:p14="http://schemas.microsoft.com/office/powerpoint/2010/main" val="389168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4936"/>
            <a:ext cx="10972800" cy="750139"/>
          </a:xfrm>
        </p:spPr>
        <p:txBody>
          <a:bodyPr>
            <a:normAutofit fontScale="90000"/>
          </a:bodyPr>
          <a:lstStyle/>
          <a:p>
            <a:r>
              <a:rPr lang="en-GB" dirty="0"/>
              <a:t>Death of a star</a:t>
            </a:r>
          </a:p>
        </p:txBody>
      </p:sp>
      <p:sp>
        <p:nvSpPr>
          <p:cNvPr id="3" name="Content Placeholder 2"/>
          <p:cNvSpPr>
            <a:spLocks noGrp="1"/>
          </p:cNvSpPr>
          <p:nvPr>
            <p:ph idx="1"/>
          </p:nvPr>
        </p:nvSpPr>
        <p:spPr>
          <a:xfrm>
            <a:off x="418642" y="1454226"/>
            <a:ext cx="10972800" cy="4968608"/>
          </a:xfrm>
        </p:spPr>
        <p:txBody>
          <a:bodyPr>
            <a:normAutofit fontScale="92500" lnSpcReduction="10000"/>
          </a:bodyPr>
          <a:lstStyle/>
          <a:p>
            <a:r>
              <a:rPr lang="en-GB" dirty="0"/>
              <a:t>Fusion continues until the source of hydrogen in the star drops below a critical level. This causes the star to expand as the thermal outwards pressure exceeds the inwards gravitational effects. </a:t>
            </a:r>
          </a:p>
          <a:p>
            <a:r>
              <a:rPr lang="en-GB" dirty="0"/>
              <a:t>The star will cool as it expands and become a </a:t>
            </a:r>
            <a:r>
              <a:rPr lang="en-GB" b="1" u="sng" dirty="0">
                <a:solidFill>
                  <a:srgbClr val="FF0000"/>
                </a:solidFill>
              </a:rPr>
              <a:t>red giant</a:t>
            </a:r>
            <a:r>
              <a:rPr lang="en-GB" dirty="0"/>
              <a:t>.</a:t>
            </a:r>
          </a:p>
          <a:p>
            <a:endParaRPr lang="en-GB" dirty="0"/>
          </a:p>
          <a:p>
            <a:r>
              <a:rPr lang="en-GB" dirty="0"/>
              <a:t>An average sized star (similar to our Sun) will then collapse as gravity takes over and become a super dense, super hot </a:t>
            </a:r>
            <a:r>
              <a:rPr lang="en-GB" b="1" u="sng" dirty="0">
                <a:solidFill>
                  <a:schemeClr val="bg2">
                    <a:lumMod val="25000"/>
                  </a:schemeClr>
                </a:solidFill>
              </a:rPr>
              <a:t>white dwarf</a:t>
            </a:r>
          </a:p>
          <a:p>
            <a:endParaRPr lang="en-GB" b="1" u="sng" dirty="0">
              <a:solidFill>
                <a:schemeClr val="bg2">
                  <a:lumMod val="25000"/>
                </a:schemeClr>
              </a:solidFill>
            </a:endParaRPr>
          </a:p>
          <a:p>
            <a:r>
              <a:rPr lang="en-GB" dirty="0"/>
              <a:t>Very large stars (10 times bigger than our Sun) become red </a:t>
            </a:r>
            <a:r>
              <a:rPr lang="en-GB" dirty="0" err="1"/>
              <a:t>supergiants</a:t>
            </a:r>
            <a:r>
              <a:rPr lang="en-GB" dirty="0"/>
              <a:t> and then end their lives in a massive explosion called a </a:t>
            </a:r>
            <a:r>
              <a:rPr lang="en-GB" b="1" u="sng" dirty="0">
                <a:solidFill>
                  <a:srgbClr val="7030A0"/>
                </a:solidFill>
              </a:rPr>
              <a:t>supernova</a:t>
            </a:r>
            <a:r>
              <a:rPr lang="en-GB" dirty="0"/>
              <a:t>. (see next slide)</a:t>
            </a:r>
          </a:p>
          <a:p>
            <a:endParaRPr lang="en-GB" dirty="0"/>
          </a:p>
          <a:p>
            <a:r>
              <a:rPr lang="en-GB" dirty="0"/>
              <a:t>Any material left over from a supernova can collapse and become either a </a:t>
            </a:r>
            <a:r>
              <a:rPr lang="en-GB" b="1" u="sng" dirty="0"/>
              <a:t>neutron star </a:t>
            </a:r>
            <a:r>
              <a:rPr lang="en-GB" dirty="0"/>
              <a:t>or a </a:t>
            </a:r>
            <a:r>
              <a:rPr lang="en-GB" b="1" u="sng" dirty="0"/>
              <a:t>Black Hole</a:t>
            </a:r>
          </a:p>
        </p:txBody>
      </p:sp>
    </p:spTree>
    <p:extLst>
      <p:ext uri="{BB962C8B-B14F-4D97-AF65-F5344CB8AC3E}">
        <p14:creationId xmlns:p14="http://schemas.microsoft.com/office/powerpoint/2010/main" val="34701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16240"/>
          </a:xfrm>
        </p:spPr>
        <p:txBody>
          <a:bodyPr/>
          <a:lstStyle/>
          <a:p>
            <a:r>
              <a:rPr lang="en-GB" dirty="0"/>
              <a:t>Death of a massive star </a:t>
            </a:r>
            <a:r>
              <a:rPr lang="en-GB"/>
              <a:t>(Research)</a:t>
            </a:r>
            <a:endParaRPr lang="en-GB" dirty="0"/>
          </a:p>
        </p:txBody>
      </p:sp>
      <p:sp>
        <p:nvSpPr>
          <p:cNvPr id="3" name="Content Placeholder 2"/>
          <p:cNvSpPr>
            <a:spLocks noGrp="1"/>
          </p:cNvSpPr>
          <p:nvPr>
            <p:ph idx="1"/>
          </p:nvPr>
        </p:nvSpPr>
        <p:spPr>
          <a:xfrm>
            <a:off x="609600" y="1674564"/>
            <a:ext cx="10972800" cy="4650036"/>
          </a:xfrm>
        </p:spPr>
        <p:txBody>
          <a:bodyPr>
            <a:normAutofit fontScale="85000" lnSpcReduction="10000"/>
          </a:bodyPr>
          <a:lstStyle/>
          <a:p>
            <a:r>
              <a:rPr lang="en-GB" dirty="0"/>
              <a:t>When a star ten times more massive than Sun exhausts the helium in the core, the nuclear fusion cycle continues. The core contracts further and reaches high enough temperature to fuse carbon to oxygen, neon, silicon, sulphur and finally to iron. Iron is the most stable form of nuclear matter and there is no energy to be gained by burning it to any heavier element. Without any source of heat to balance the gravity, the iron core collapses to a very dense core. This high density core resists further collapse causing the in falling matter to "bounce" off the core. </a:t>
            </a:r>
          </a:p>
          <a:p>
            <a:r>
              <a:rPr lang="en-GB" dirty="0"/>
              <a:t>This sudden core bounce produces a supernova explosion. For one brilliant month, a single star burns brighter than a whole galaxy of a billion stars. Supernova explosions inject carbon, oxygen, silicon and other heavy elements up to iron into interstellar space. They are also the site where most of the elements heavier than iron are produced. This heavy element enriched gas will be incorporated into future generations of stars and planets. Without supernova, there would be no carbon, oxygen or other elements that make life possible</a:t>
            </a:r>
          </a:p>
        </p:txBody>
      </p:sp>
      <p:sp>
        <p:nvSpPr>
          <p:cNvPr id="4" name="Rectangle 3"/>
          <p:cNvSpPr/>
          <p:nvPr/>
        </p:nvSpPr>
        <p:spPr>
          <a:xfrm>
            <a:off x="5994710" y="6109504"/>
            <a:ext cx="5138138" cy="369332"/>
          </a:xfrm>
          <a:prstGeom prst="rect">
            <a:avLst/>
          </a:prstGeom>
        </p:spPr>
        <p:txBody>
          <a:bodyPr wrap="none">
            <a:spAutoFit/>
          </a:bodyPr>
          <a:lstStyle/>
          <a:p>
            <a:r>
              <a:rPr lang="en-GB" dirty="0"/>
              <a:t>https://map.gsfc.nasa.gov/universe/rel_stars.html</a:t>
            </a:r>
          </a:p>
        </p:txBody>
      </p:sp>
    </p:spTree>
    <p:extLst>
      <p:ext uri="{BB962C8B-B14F-4D97-AF65-F5344CB8AC3E}">
        <p14:creationId xmlns:p14="http://schemas.microsoft.com/office/powerpoint/2010/main" val="28274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2015 Open-ended question</a:t>
            </a:r>
          </a:p>
        </p:txBody>
      </p:sp>
      <p:pic>
        <p:nvPicPr>
          <p:cNvPr id="4" name="Content Placeholder 3"/>
          <p:cNvPicPr>
            <a:picLocks noGrp="1" noChangeAspect="1"/>
          </p:cNvPicPr>
          <p:nvPr>
            <p:ph idx="1"/>
          </p:nvPr>
        </p:nvPicPr>
        <p:blipFill>
          <a:blip r:embed="rId2"/>
          <a:stretch>
            <a:fillRect/>
          </a:stretch>
        </p:blipFill>
        <p:spPr>
          <a:xfrm>
            <a:off x="1041399" y="2073955"/>
            <a:ext cx="10109201" cy="1335600"/>
          </a:xfrm>
          <a:prstGeom prst="rect">
            <a:avLst/>
          </a:prstGeom>
        </p:spPr>
      </p:pic>
      <p:sp>
        <p:nvSpPr>
          <p:cNvPr id="5" name="Rectangle 4"/>
          <p:cNvSpPr/>
          <p:nvPr/>
        </p:nvSpPr>
        <p:spPr>
          <a:xfrm>
            <a:off x="6705048" y="3883311"/>
            <a:ext cx="4267963"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GB" dirty="0">
                <a:hlinkClick r:id="rId3"/>
              </a:rPr>
              <a:t>Woodstock - Crosby Stills Nash &amp; Young</a:t>
            </a:r>
            <a:endParaRPr lang="en-GB" dirty="0"/>
          </a:p>
        </p:txBody>
      </p:sp>
    </p:spTree>
    <p:extLst>
      <p:ext uri="{BB962C8B-B14F-4D97-AF65-F5344CB8AC3E}">
        <p14:creationId xmlns:p14="http://schemas.microsoft.com/office/powerpoint/2010/main" val="39301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83189"/>
          </a:xfrm>
        </p:spPr>
        <p:txBody>
          <a:bodyPr>
            <a:normAutofit fontScale="90000"/>
          </a:bodyPr>
          <a:lstStyle/>
          <a:p>
            <a:r>
              <a:rPr lang="en-GB" dirty="0"/>
              <a:t>“Billion year-old stardust” sample answer</a:t>
            </a:r>
          </a:p>
        </p:txBody>
      </p:sp>
      <p:sp>
        <p:nvSpPr>
          <p:cNvPr id="3" name="Content Placeholder 2"/>
          <p:cNvSpPr>
            <a:spLocks noGrp="1"/>
          </p:cNvSpPr>
          <p:nvPr>
            <p:ph idx="1"/>
          </p:nvPr>
        </p:nvSpPr>
        <p:spPr>
          <a:xfrm>
            <a:off x="609600" y="1641513"/>
            <a:ext cx="10972800" cy="4396648"/>
          </a:xfrm>
        </p:spPr>
        <p:txBody>
          <a:bodyPr>
            <a:normAutofit fontScale="92500" lnSpcReduction="10000"/>
          </a:bodyPr>
          <a:lstStyle/>
          <a:p>
            <a:pPr marL="0" indent="0">
              <a:buNone/>
            </a:pPr>
            <a:r>
              <a:rPr lang="en-GB" dirty="0"/>
              <a:t>When a star ten times more massive than Sun exhaust the helium in the core, the nuclear fusion cycle continues. The carbon core contracts further and reaches high enough temperature to fuse carbon to oxygen, neon, silicon, sulphur and finally to iron. Without any source of heat to balance the gravity, the iron core collapses until it reaches nuclear densities. This high density core resists further collapse causing the in falling matter to "bounce" off the core. This sudden core bounce produces a supernova explosion. For one brilliant month, a single star burns brighter than a whole galaxy of a billion stars. Supernova explosions inject </a:t>
            </a:r>
            <a:r>
              <a:rPr lang="en-GB" b="1" u="sng" dirty="0">
                <a:solidFill>
                  <a:srgbClr val="FF0000"/>
                </a:solidFill>
              </a:rPr>
              <a:t>carbon</a:t>
            </a:r>
            <a:r>
              <a:rPr lang="en-GB" dirty="0"/>
              <a:t>, oxygen, silicon and other heavy elements up to iron into interstellar space. They are also the site where most of the elements heavier than iron are produced. This heavy element enriched gas will be incorporated into future generations of stars and planets. Without supernova, the fiery death of massive stars, there would be no </a:t>
            </a:r>
            <a:r>
              <a:rPr lang="en-GB" b="1" u="sng" dirty="0">
                <a:solidFill>
                  <a:srgbClr val="FF0000"/>
                </a:solidFill>
              </a:rPr>
              <a:t>carbon</a:t>
            </a:r>
            <a:r>
              <a:rPr lang="en-GB" dirty="0"/>
              <a:t>, oxygen or other elements that make life possible.</a:t>
            </a:r>
          </a:p>
        </p:txBody>
      </p:sp>
    </p:spTree>
    <p:extLst>
      <p:ext uri="{BB962C8B-B14F-4D97-AF65-F5344CB8AC3E}">
        <p14:creationId xmlns:p14="http://schemas.microsoft.com/office/powerpoint/2010/main" val="402512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98" y="649003"/>
            <a:ext cx="10972800" cy="617937"/>
          </a:xfrm>
        </p:spPr>
        <p:txBody>
          <a:bodyPr>
            <a:normAutofit fontScale="90000"/>
          </a:bodyPr>
          <a:lstStyle/>
          <a:p>
            <a:r>
              <a:rPr lang="en-GB" dirty="0"/>
              <a:t>Birth of Stars</a:t>
            </a:r>
          </a:p>
        </p:txBody>
      </p:sp>
      <p:sp>
        <p:nvSpPr>
          <p:cNvPr id="3" name="Content Placeholder 2"/>
          <p:cNvSpPr>
            <a:spLocks noGrp="1"/>
          </p:cNvSpPr>
          <p:nvPr>
            <p:ph idx="1"/>
          </p:nvPr>
        </p:nvSpPr>
        <p:spPr>
          <a:xfrm>
            <a:off x="477396" y="1362602"/>
            <a:ext cx="10682691" cy="3385668"/>
          </a:xfrm>
        </p:spPr>
        <p:txBody>
          <a:bodyPr>
            <a:normAutofit/>
          </a:bodyPr>
          <a:lstStyle/>
          <a:p>
            <a:r>
              <a:rPr lang="en-GB" dirty="0"/>
              <a:t>Stars are born in interstellar clouds that are particularly cold and dense (relative to the rest of space). Stars form when gravity causes a molecular cloud called a nebula to contract until the central object becomes hot enough to sustain nuclear fusion.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995" y="3250159"/>
            <a:ext cx="6375092" cy="3187546"/>
          </a:xfrm>
          <a:prstGeom prst="rect">
            <a:avLst/>
          </a:prstGeom>
        </p:spPr>
      </p:pic>
      <p:sp>
        <p:nvSpPr>
          <p:cNvPr id="6" name="TextBox 5"/>
          <p:cNvSpPr txBox="1"/>
          <p:nvPr/>
        </p:nvSpPr>
        <p:spPr>
          <a:xfrm>
            <a:off x="649995" y="3910988"/>
            <a:ext cx="367963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dirty="0"/>
              <a:t>The initial size of a star depends on the amount of matter present when the fusion process begins</a:t>
            </a:r>
          </a:p>
        </p:txBody>
      </p:sp>
    </p:spTree>
    <p:extLst>
      <p:ext uri="{BB962C8B-B14F-4D97-AF65-F5344CB8AC3E}">
        <p14:creationId xmlns:p14="http://schemas.microsoft.com/office/powerpoint/2010/main" val="12446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53" y="637987"/>
            <a:ext cx="10972800" cy="717088"/>
          </a:xfrm>
        </p:spPr>
        <p:txBody>
          <a:bodyPr>
            <a:normAutofit fontScale="90000"/>
          </a:bodyPr>
          <a:lstStyle/>
          <a:p>
            <a:r>
              <a:rPr lang="en-GB" dirty="0"/>
              <a:t>H-R diagrams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6453" y="652789"/>
            <a:ext cx="5611759" cy="5934436"/>
          </a:xfrm>
        </p:spPr>
      </p:pic>
      <p:sp>
        <p:nvSpPr>
          <p:cNvPr id="5" name="TextBox 4"/>
          <p:cNvSpPr txBox="1"/>
          <p:nvPr/>
        </p:nvSpPr>
        <p:spPr>
          <a:xfrm>
            <a:off x="352538" y="1357850"/>
            <a:ext cx="5332165" cy="4893647"/>
          </a:xfrm>
          <a:prstGeom prst="rect">
            <a:avLst/>
          </a:prstGeom>
          <a:noFill/>
        </p:spPr>
        <p:txBody>
          <a:bodyPr wrap="square" rtlCol="0">
            <a:spAutoFit/>
          </a:bodyPr>
          <a:lstStyle/>
          <a:p>
            <a:r>
              <a:rPr lang="en-GB" sz="2400" dirty="0"/>
              <a:t>A </a:t>
            </a:r>
            <a:r>
              <a:rPr lang="en-GB" sz="2400" dirty="0" err="1"/>
              <a:t>Hertzsprung</a:t>
            </a:r>
            <a:r>
              <a:rPr lang="en-GB" sz="2400" dirty="0"/>
              <a:t> Russell  (H-R) diagram is a scatter graph showing the relationship between a stars brightness (luminosity) and its temperature</a:t>
            </a:r>
          </a:p>
          <a:p>
            <a:endParaRPr lang="en-GB" sz="2400" dirty="0"/>
          </a:p>
          <a:p>
            <a:r>
              <a:rPr lang="en-GB" sz="2400" dirty="0"/>
              <a:t>There are 4 main regions</a:t>
            </a:r>
          </a:p>
          <a:p>
            <a:pPr marL="285750" indent="-285750">
              <a:buFont typeface="Arial" panose="020B0604020202020204" pitchFamily="34" charset="0"/>
              <a:buChar char="•"/>
            </a:pPr>
            <a:r>
              <a:rPr lang="en-GB" sz="2400" dirty="0"/>
              <a:t>Main sequence</a:t>
            </a:r>
          </a:p>
          <a:p>
            <a:pPr marL="285750" indent="-285750">
              <a:buFont typeface="Arial" panose="020B0604020202020204" pitchFamily="34" charset="0"/>
              <a:buChar char="•"/>
            </a:pPr>
            <a:r>
              <a:rPr lang="en-GB" sz="2400" dirty="0"/>
              <a:t>White dwarfs</a:t>
            </a:r>
          </a:p>
          <a:p>
            <a:pPr marL="285750" indent="-285750">
              <a:buFont typeface="Arial" panose="020B0604020202020204" pitchFamily="34" charset="0"/>
              <a:buChar char="•"/>
            </a:pPr>
            <a:r>
              <a:rPr lang="en-GB" sz="2400" dirty="0"/>
              <a:t>Giants</a:t>
            </a:r>
          </a:p>
          <a:p>
            <a:pPr marL="285750" indent="-285750">
              <a:buFont typeface="Arial" panose="020B0604020202020204" pitchFamily="34" charset="0"/>
              <a:buChar char="•"/>
            </a:pPr>
            <a:r>
              <a:rPr lang="en-GB" sz="2400" dirty="0" err="1"/>
              <a:t>Supergiants</a:t>
            </a:r>
            <a:endParaRPr lang="en-GB" sz="2400" dirty="0"/>
          </a:p>
          <a:p>
            <a:pPr marL="285750" indent="-285750">
              <a:buFont typeface="Arial" panose="020B0604020202020204" pitchFamily="34" charset="0"/>
              <a:buChar char="•"/>
            </a:pPr>
            <a:endParaRPr lang="en-GB" sz="2400" dirty="0"/>
          </a:p>
          <a:p>
            <a:r>
              <a:rPr lang="en-GB" sz="2400" dirty="0"/>
              <a:t>Our sun is a main sequence star </a:t>
            </a:r>
          </a:p>
          <a:p>
            <a:r>
              <a:rPr lang="en-GB" sz="2400" dirty="0"/>
              <a:t>Eventually it will become a red giant</a:t>
            </a:r>
          </a:p>
        </p:txBody>
      </p:sp>
    </p:spTree>
    <p:extLst>
      <p:ext uri="{BB962C8B-B14F-4D97-AF65-F5344CB8AC3E}">
        <p14:creationId xmlns:p14="http://schemas.microsoft.com/office/powerpoint/2010/main" val="5791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17088"/>
          </a:xfrm>
        </p:spPr>
        <p:txBody>
          <a:bodyPr>
            <a:normAutofit fontScale="90000"/>
          </a:bodyPr>
          <a:lstStyle/>
          <a:p>
            <a:r>
              <a:rPr lang="en-GB" dirty="0"/>
              <a:t>example</a:t>
            </a:r>
          </a:p>
        </p:txBody>
      </p:sp>
      <p:sp>
        <p:nvSpPr>
          <p:cNvPr id="3" name="Content Placeholder 2"/>
          <p:cNvSpPr>
            <a:spLocks noGrp="1"/>
          </p:cNvSpPr>
          <p:nvPr>
            <p:ph idx="1"/>
          </p:nvPr>
        </p:nvSpPr>
        <p:spPr>
          <a:xfrm>
            <a:off x="411297" y="1615991"/>
            <a:ext cx="4458158" cy="1160260"/>
          </a:xfrm>
        </p:spPr>
        <p:txBody>
          <a:bodyPr>
            <a:normAutofit/>
          </a:bodyPr>
          <a:lstStyle/>
          <a:p>
            <a:r>
              <a:rPr lang="en-GB" sz="2000" dirty="0"/>
              <a:t>In an exam you will only see a simple black and White HR diagram</a:t>
            </a:r>
          </a:p>
          <a:p>
            <a:r>
              <a:rPr lang="en-GB" sz="2000" dirty="0"/>
              <a:t>This is from the 2013 paper:</a:t>
            </a:r>
          </a:p>
        </p:txBody>
      </p:sp>
      <p:pic>
        <p:nvPicPr>
          <p:cNvPr id="4" name="Picture 3"/>
          <p:cNvPicPr>
            <a:picLocks noChangeAspect="1"/>
          </p:cNvPicPr>
          <p:nvPr/>
        </p:nvPicPr>
        <p:blipFill rotWithShape="1">
          <a:blip r:embed="rId2"/>
          <a:srcRect t="1005"/>
          <a:stretch/>
        </p:blipFill>
        <p:spPr>
          <a:xfrm>
            <a:off x="5515599" y="914400"/>
            <a:ext cx="6452392" cy="5522925"/>
          </a:xfrm>
          <a:prstGeom prst="rect">
            <a:avLst/>
          </a:prstGeom>
        </p:spPr>
      </p:pic>
      <p:sp>
        <p:nvSpPr>
          <p:cNvPr id="6" name="TextBox 5"/>
          <p:cNvSpPr txBox="1"/>
          <p:nvPr/>
        </p:nvSpPr>
        <p:spPr>
          <a:xfrm>
            <a:off x="609600" y="2971066"/>
            <a:ext cx="4700530" cy="2031325"/>
          </a:xfrm>
          <a:prstGeom prst="rect">
            <a:avLst/>
          </a:prstGeom>
          <a:noFill/>
        </p:spPr>
        <p:txBody>
          <a:bodyPr wrap="square" rtlCol="0">
            <a:spAutoFit/>
          </a:bodyPr>
          <a:lstStyle/>
          <a:p>
            <a:pPr marL="342900" indent="-342900">
              <a:buAutoNum type="alphaLcParenR"/>
            </a:pPr>
            <a:r>
              <a:rPr lang="en-GB" dirty="0"/>
              <a:t>What class of star is Sirius B              1</a:t>
            </a:r>
          </a:p>
          <a:p>
            <a:pPr marL="342900" indent="-342900">
              <a:buAutoNum type="alphaLcParenR"/>
            </a:pPr>
            <a:r>
              <a:rPr lang="en-GB" dirty="0"/>
              <a:t>Estimate the radius of Betelgeuse     2</a:t>
            </a:r>
          </a:p>
          <a:p>
            <a:pPr marL="342900" indent="-342900">
              <a:buAutoNum type="alphaLcParenR"/>
            </a:pPr>
            <a:r>
              <a:rPr lang="en-GB" dirty="0"/>
              <a:t>Ross 128 and Barnard’s star have similar temperatures but Barnard’s star has a slightly greater </a:t>
            </a:r>
            <a:r>
              <a:rPr lang="en-GB" dirty="0" err="1"/>
              <a:t>lumiosity</a:t>
            </a:r>
            <a:r>
              <a:rPr lang="en-GB" dirty="0"/>
              <a:t>. What other information does this tell you about the two stars?                   		 1</a:t>
            </a:r>
          </a:p>
        </p:txBody>
      </p:sp>
      <p:sp>
        <p:nvSpPr>
          <p:cNvPr id="5" name="TextBox 4">
            <a:extLst>
              <a:ext uri="{FF2B5EF4-FFF2-40B4-BE49-F238E27FC236}">
                <a16:creationId xmlns:a16="http://schemas.microsoft.com/office/drawing/2014/main" id="{520DA0A5-F7F1-426C-8369-90C796D4F697}"/>
              </a:ext>
            </a:extLst>
          </p:cNvPr>
          <p:cNvSpPr txBox="1"/>
          <p:nvPr/>
        </p:nvSpPr>
        <p:spPr>
          <a:xfrm>
            <a:off x="773723" y="5247249"/>
            <a:ext cx="4853354" cy="923330"/>
          </a:xfrm>
          <a:prstGeom prst="rect">
            <a:avLst/>
          </a:prstGeom>
          <a:noFill/>
        </p:spPr>
        <p:txBody>
          <a:bodyPr wrap="square" rtlCol="0">
            <a:spAutoFit/>
          </a:bodyPr>
          <a:lstStyle/>
          <a:p>
            <a:pPr marL="342900" indent="-342900">
              <a:buAutoNum type="alphaLcParenR"/>
            </a:pPr>
            <a:r>
              <a:rPr lang="en-US" dirty="0"/>
              <a:t>(white) dwarf</a:t>
            </a:r>
          </a:p>
          <a:p>
            <a:pPr marL="342900" indent="-342900">
              <a:buAutoNum type="alphaLcParenR"/>
            </a:pPr>
            <a:r>
              <a:rPr lang="en-US" dirty="0"/>
              <a:t>6.955 x 10</a:t>
            </a:r>
            <a:r>
              <a:rPr lang="en-US" baseline="30000" dirty="0"/>
              <a:t>11</a:t>
            </a:r>
            <a:r>
              <a:rPr lang="en-US" dirty="0"/>
              <a:t> m</a:t>
            </a:r>
          </a:p>
          <a:p>
            <a:pPr marL="342900" indent="-342900">
              <a:buAutoNum type="alphaLcParenR"/>
            </a:pPr>
            <a:r>
              <a:rPr lang="en-US" dirty="0"/>
              <a:t>Barnard’s star is larger / more massive</a:t>
            </a:r>
          </a:p>
        </p:txBody>
      </p:sp>
    </p:spTree>
    <p:extLst>
      <p:ext uri="{BB962C8B-B14F-4D97-AF65-F5344CB8AC3E}">
        <p14:creationId xmlns:p14="http://schemas.microsoft.com/office/powerpoint/2010/main" val="1064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60307"/>
          </a:xfrm>
        </p:spPr>
        <p:txBody>
          <a:bodyPr/>
          <a:lstStyle/>
          <a:p>
            <a:r>
              <a:rPr lang="en-GB" dirty="0"/>
              <a:t>Stellar Luminosity</a:t>
            </a:r>
          </a:p>
        </p:txBody>
      </p:sp>
      <p:sp>
        <p:nvSpPr>
          <p:cNvPr id="3" name="Content Placeholder 2"/>
          <p:cNvSpPr>
            <a:spLocks noGrp="1"/>
          </p:cNvSpPr>
          <p:nvPr>
            <p:ph idx="1"/>
          </p:nvPr>
        </p:nvSpPr>
        <p:spPr>
          <a:xfrm>
            <a:off x="609600" y="1704126"/>
            <a:ext cx="10972800" cy="4828876"/>
          </a:xfrm>
        </p:spPr>
        <p:txBody>
          <a:bodyPr>
            <a:normAutofit/>
          </a:bodyPr>
          <a:lstStyle/>
          <a:p>
            <a:r>
              <a:rPr lang="en-GB" dirty="0"/>
              <a:t>Luminosity of a star is a measure of the total energy given off per second.</a:t>
            </a:r>
          </a:p>
          <a:p>
            <a:r>
              <a:rPr lang="en-GB" dirty="0"/>
              <a:t>Luminosity is measured in watts  (It’s the total power output of the star!)</a:t>
            </a:r>
          </a:p>
          <a:p>
            <a:r>
              <a:rPr lang="en-GB" dirty="0"/>
              <a:t>Luminosity only depends on the </a:t>
            </a:r>
            <a:r>
              <a:rPr lang="en-GB" b="1" u="sng" dirty="0">
                <a:solidFill>
                  <a:srgbClr val="FF0000"/>
                </a:solidFill>
              </a:rPr>
              <a:t>temperature</a:t>
            </a:r>
            <a:r>
              <a:rPr lang="en-GB" dirty="0"/>
              <a:t> and </a:t>
            </a:r>
            <a:r>
              <a:rPr lang="en-GB" b="1" u="sng" dirty="0">
                <a:solidFill>
                  <a:srgbClr val="FF0000"/>
                </a:solidFill>
              </a:rPr>
              <a:t>surface area </a:t>
            </a:r>
            <a:r>
              <a:rPr lang="en-GB" dirty="0"/>
              <a:t>of the star.</a:t>
            </a:r>
          </a:p>
          <a:p>
            <a:pPr marL="0" indent="0">
              <a:buNone/>
            </a:pPr>
            <a:r>
              <a:rPr lang="en-GB" dirty="0"/>
              <a:t>The temperature of a star can be determined from the spectrum of light it emits.</a:t>
            </a:r>
          </a:p>
          <a:p>
            <a:pPr marL="0" indent="0">
              <a:buNone/>
            </a:pPr>
            <a:r>
              <a:rPr lang="en-GB" dirty="0"/>
              <a:t>You may have covered this in Higher Physics, The hotter a star is, the further  the peak wavelength in its spectrum is shifted towards the blue end of the visible spectrum. The relationship between peak wavelength and temperature is known as </a:t>
            </a:r>
            <a:r>
              <a:rPr lang="en-GB" b="1" u="sng" dirty="0">
                <a:solidFill>
                  <a:srgbClr val="FF0000"/>
                </a:solidFill>
              </a:rPr>
              <a:t>Wien’s Law</a:t>
            </a:r>
          </a:p>
        </p:txBody>
      </p:sp>
    </p:spTree>
    <p:extLst>
      <p:ext uri="{BB962C8B-B14F-4D97-AF65-F5344CB8AC3E}">
        <p14:creationId xmlns:p14="http://schemas.microsoft.com/office/powerpoint/2010/main" val="40699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28" y="700365"/>
            <a:ext cx="8229600" cy="868362"/>
          </a:xfrm>
        </p:spPr>
        <p:txBody>
          <a:bodyPr>
            <a:normAutofit fontScale="90000"/>
          </a:bodyPr>
          <a:lstStyle/>
          <a:p>
            <a:pPr algn="l"/>
            <a:r>
              <a:rPr lang="en-GB" dirty="0"/>
              <a:t>Temperature &amp; peak wavelength</a:t>
            </a:r>
          </a:p>
        </p:txBody>
      </p:sp>
      <p:pic>
        <p:nvPicPr>
          <p:cNvPr id="5" name="Content Placeholder 4" descr="black-body-radiation-curves.png"/>
          <p:cNvPicPr>
            <a:picLocks noGrp="1" noChangeAspect="1"/>
          </p:cNvPicPr>
          <p:nvPr>
            <p:ph idx="1"/>
          </p:nvPr>
        </p:nvPicPr>
        <p:blipFill>
          <a:blip r:embed="rId2"/>
          <a:stretch>
            <a:fillRect/>
          </a:stretch>
        </p:blipFill>
        <p:spPr>
          <a:xfrm>
            <a:off x="1456981" y="2975472"/>
            <a:ext cx="6781800" cy="3717114"/>
          </a:xfrm>
        </p:spPr>
      </p:pic>
      <p:sp>
        <p:nvSpPr>
          <p:cNvPr id="6" name="TextBox 5"/>
          <p:cNvSpPr txBox="1"/>
          <p:nvPr/>
        </p:nvSpPr>
        <p:spPr>
          <a:xfrm>
            <a:off x="672028" y="1671935"/>
            <a:ext cx="10675345" cy="1200329"/>
          </a:xfrm>
          <a:prstGeom prst="rect">
            <a:avLst/>
          </a:prstGeom>
          <a:noFill/>
        </p:spPr>
        <p:txBody>
          <a:bodyPr wrap="square" rtlCol="0">
            <a:spAutoFit/>
          </a:bodyPr>
          <a:lstStyle/>
          <a:p>
            <a:r>
              <a:rPr lang="en-GB" sz="2400" dirty="0"/>
              <a:t>The hotter a star is the more “blue” it appears. This is because the peak wavelength it emits shifts more towards the blue end of the spectrum. </a:t>
            </a:r>
          </a:p>
          <a:p>
            <a:r>
              <a:rPr lang="en-GB" sz="2400" dirty="0"/>
              <a:t>Also, the hotter it is, the brighter or more intense it is.</a:t>
            </a:r>
          </a:p>
        </p:txBody>
      </p:sp>
      <p:sp>
        <p:nvSpPr>
          <p:cNvPr id="7" name="TextBox 6"/>
          <p:cNvSpPr txBox="1"/>
          <p:nvPr/>
        </p:nvSpPr>
        <p:spPr>
          <a:xfrm>
            <a:off x="9209183" y="2508370"/>
            <a:ext cx="990600" cy="276999"/>
          </a:xfrm>
          <a:prstGeom prst="rect">
            <a:avLst/>
          </a:prstGeom>
          <a:noFill/>
        </p:spPr>
        <p:txBody>
          <a:bodyPr wrap="square" rtlCol="0">
            <a:spAutoFit/>
          </a:bodyPr>
          <a:lstStyle/>
          <a:p>
            <a:r>
              <a:rPr lang="en-GB" sz="1200" dirty="0">
                <a:hlinkClick r:id="rId3"/>
              </a:rPr>
              <a:t>simulation</a:t>
            </a:r>
            <a:endParaRPr lang="en-GB" sz="1200" dirty="0"/>
          </a:p>
        </p:txBody>
      </p:sp>
    </p:spTree>
    <p:extLst>
      <p:ext uri="{BB962C8B-B14F-4D97-AF65-F5344CB8AC3E}">
        <p14:creationId xmlns:p14="http://schemas.microsoft.com/office/powerpoint/2010/main" val="12984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5" y="621038"/>
            <a:ext cx="10269556" cy="868362"/>
          </a:xfrm>
        </p:spPr>
        <p:txBody>
          <a:bodyPr>
            <a:normAutofit/>
          </a:bodyPr>
          <a:lstStyle/>
          <a:p>
            <a:r>
              <a:rPr lang="en-GB"/>
              <a:t>Wien’s </a:t>
            </a:r>
            <a:r>
              <a:rPr lang="en-GB" dirty="0"/>
              <a:t>Law </a:t>
            </a:r>
            <a:r>
              <a:rPr lang="en-GB" sz="2200" dirty="0"/>
              <a:t>(revision from Higher Physics – not in the AH course) </a:t>
            </a:r>
          </a:p>
        </p:txBody>
      </p:sp>
      <p:sp>
        <p:nvSpPr>
          <p:cNvPr id="3" name="Content Placeholder 2"/>
          <p:cNvSpPr>
            <a:spLocks noGrp="1"/>
          </p:cNvSpPr>
          <p:nvPr>
            <p:ph idx="1"/>
          </p:nvPr>
        </p:nvSpPr>
        <p:spPr>
          <a:xfrm>
            <a:off x="648159" y="1573362"/>
            <a:ext cx="10357692" cy="990600"/>
          </a:xfrm>
        </p:spPr>
        <p:txBody>
          <a:bodyPr>
            <a:normAutofit/>
          </a:bodyPr>
          <a:lstStyle/>
          <a:p>
            <a:r>
              <a:rPr lang="en-GB" dirty="0"/>
              <a:t>The temperature of a star is related to the peak wavelength it emits by this relationship:</a:t>
            </a:r>
          </a:p>
        </p:txBody>
      </p:sp>
      <p:pic>
        <p:nvPicPr>
          <p:cNvPr id="4" name="Picture 3" descr="Weins law.png"/>
          <p:cNvPicPr>
            <a:picLocks noChangeAspect="1"/>
          </p:cNvPicPr>
          <p:nvPr/>
        </p:nvPicPr>
        <p:blipFill>
          <a:blip r:embed="rId2"/>
          <a:stretch>
            <a:fillRect/>
          </a:stretch>
        </p:blipFill>
        <p:spPr>
          <a:xfrm>
            <a:off x="1779454" y="2763917"/>
            <a:ext cx="2590800" cy="1285709"/>
          </a:xfrm>
          <a:prstGeom prst="rect">
            <a:avLst/>
          </a:prstGeom>
          <a:ln>
            <a:solidFill>
              <a:schemeClr val="accent1"/>
            </a:solidFill>
          </a:ln>
        </p:spPr>
      </p:pic>
      <p:pic>
        <p:nvPicPr>
          <p:cNvPr id="5" name="Picture 4" descr="Wiens_law.png"/>
          <p:cNvPicPr>
            <a:picLocks noChangeAspect="1"/>
          </p:cNvPicPr>
          <p:nvPr/>
        </p:nvPicPr>
        <p:blipFill>
          <a:blip r:embed="rId3" cstate="print"/>
          <a:srcRect r="5556"/>
          <a:stretch>
            <a:fillRect/>
          </a:stretch>
        </p:blipFill>
        <p:spPr>
          <a:xfrm>
            <a:off x="5871073" y="2316301"/>
            <a:ext cx="4317136" cy="3810000"/>
          </a:xfrm>
          <a:prstGeom prst="rect">
            <a:avLst/>
          </a:prstGeom>
        </p:spPr>
      </p:pic>
      <p:sp>
        <p:nvSpPr>
          <p:cNvPr id="6" name="TextBox 5"/>
          <p:cNvSpPr txBox="1"/>
          <p:nvPr/>
        </p:nvSpPr>
        <p:spPr>
          <a:xfrm>
            <a:off x="1024110" y="5124188"/>
            <a:ext cx="4576590" cy="1200329"/>
          </a:xfrm>
          <a:prstGeom prst="rect">
            <a:avLst/>
          </a:prstGeom>
          <a:noFill/>
        </p:spPr>
        <p:txBody>
          <a:bodyPr wrap="square" rtlCol="0">
            <a:spAutoFit/>
          </a:bodyPr>
          <a:lstStyle/>
          <a:p>
            <a:r>
              <a:rPr lang="en-GB" dirty="0"/>
              <a:t>Example: if a star has a peak wavelength of 600nm, what is it’s temperature?</a:t>
            </a:r>
          </a:p>
          <a:p>
            <a:endParaRPr lang="en-GB" dirty="0"/>
          </a:p>
          <a:p>
            <a:r>
              <a:rPr lang="en-GB" dirty="0"/>
              <a:t>T = 2.9 x10</a:t>
            </a:r>
            <a:r>
              <a:rPr lang="en-GB" baseline="30000" dirty="0"/>
              <a:t>-3</a:t>
            </a:r>
            <a:r>
              <a:rPr lang="en-GB" dirty="0"/>
              <a:t>  / 600 x 10</a:t>
            </a:r>
            <a:r>
              <a:rPr lang="en-GB" baseline="30000" dirty="0"/>
              <a:t>-9</a:t>
            </a:r>
            <a:r>
              <a:rPr lang="en-GB" dirty="0"/>
              <a:t>m      =  4830 K</a:t>
            </a:r>
          </a:p>
        </p:txBody>
      </p:sp>
      <p:sp>
        <p:nvSpPr>
          <p:cNvPr id="7" name="TextBox 6"/>
          <p:cNvSpPr txBox="1"/>
          <p:nvPr/>
        </p:nvSpPr>
        <p:spPr>
          <a:xfrm>
            <a:off x="1024110" y="4393895"/>
            <a:ext cx="4436125" cy="646331"/>
          </a:xfrm>
          <a:prstGeom prst="rect">
            <a:avLst/>
          </a:prstGeom>
          <a:noFill/>
        </p:spPr>
        <p:txBody>
          <a:bodyPr wrap="square" rtlCol="0">
            <a:spAutoFit/>
          </a:bodyPr>
          <a:lstStyle/>
          <a:p>
            <a:r>
              <a:rPr lang="en-GB" dirty="0"/>
              <a:t>Temperature is measured in </a:t>
            </a:r>
            <a:r>
              <a:rPr lang="en-GB" dirty="0" err="1"/>
              <a:t>kelvin</a:t>
            </a:r>
            <a:r>
              <a:rPr lang="en-GB" dirty="0"/>
              <a:t> (K) wavelength is measured in meters. (</a:t>
            </a:r>
            <a:r>
              <a:rPr lang="en-GB" dirty="0" err="1"/>
              <a:t>m</a:t>
            </a:r>
            <a:r>
              <a:rPr lang="en-GB" dirty="0"/>
              <a:t>)</a:t>
            </a:r>
          </a:p>
        </p:txBody>
      </p:sp>
    </p:spTree>
    <p:extLst>
      <p:ext uri="{BB962C8B-B14F-4D97-AF65-F5344CB8AC3E}">
        <p14:creationId xmlns:p14="http://schemas.microsoft.com/office/powerpoint/2010/main" val="309663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65" y="275210"/>
            <a:ext cx="10972800" cy="974528"/>
          </a:xfrm>
        </p:spPr>
        <p:txBody>
          <a:bodyPr/>
          <a:lstStyle/>
          <a:p>
            <a:r>
              <a:rPr lang="en-GB" dirty="0"/>
              <a:t>Temperature and Power per unit area</a:t>
            </a:r>
          </a:p>
        </p:txBody>
      </p:sp>
      <p:sp>
        <p:nvSpPr>
          <p:cNvPr id="3" name="Content Placeholder 2"/>
          <p:cNvSpPr>
            <a:spLocks noGrp="1"/>
          </p:cNvSpPr>
          <p:nvPr>
            <p:ph idx="1"/>
          </p:nvPr>
        </p:nvSpPr>
        <p:spPr>
          <a:xfrm>
            <a:off x="521465" y="1249738"/>
            <a:ext cx="10972800" cy="2657242"/>
          </a:xfrm>
        </p:spPr>
        <p:txBody>
          <a:bodyPr>
            <a:normAutofit/>
          </a:bodyPr>
          <a:lstStyle/>
          <a:p>
            <a:pPr marL="0" indent="0">
              <a:buNone/>
            </a:pPr>
            <a:r>
              <a:rPr lang="en-GB" sz="2000" dirty="0"/>
              <a:t>The greater the temperature of a hot object, the more energy it radiates per second (Power) per unit area.</a:t>
            </a:r>
          </a:p>
          <a:p>
            <a:pPr marL="0" indent="0">
              <a:buNone/>
            </a:pPr>
            <a:r>
              <a:rPr lang="en-GB" sz="2000" dirty="0"/>
              <a:t>The relationship between temperature and power emitted from hot objects was investigated by 2 scientists: Josef Stefan (1879) and Ludwig Boltzmann. </a:t>
            </a:r>
          </a:p>
          <a:p>
            <a:pPr marL="0" indent="0">
              <a:buNone/>
            </a:pPr>
            <a:r>
              <a:rPr lang="en-GB" sz="2000" dirty="0"/>
              <a:t>They both found that the power per unit area (in Wm</a:t>
            </a:r>
            <a:r>
              <a:rPr lang="en-GB" sz="2000" baseline="30000" dirty="0"/>
              <a:t>-2</a:t>
            </a:r>
            <a:r>
              <a:rPr lang="en-GB" sz="2000" dirty="0"/>
              <a:t>) was directly proportional to the </a:t>
            </a:r>
            <a:r>
              <a:rPr lang="en-GB" sz="2000" b="1" u="sng" dirty="0"/>
              <a:t>fourth</a:t>
            </a:r>
            <a:r>
              <a:rPr lang="en-GB" sz="2000" dirty="0"/>
              <a:t> power of the Kelvin temperature. (The Stefan-Boltzmann Law)</a:t>
            </a:r>
          </a:p>
          <a:p>
            <a:endParaRPr lang="en-GB" b="1" dirty="0"/>
          </a:p>
        </p:txBody>
      </p:sp>
      <mc:AlternateContent xmlns:mc="http://schemas.openxmlformats.org/markup-compatibility/2006" xmlns:a14="http://schemas.microsoft.com/office/drawing/2010/main">
        <mc:Choice Requires="a14">
          <p:sp>
            <p:nvSpPr>
              <p:cNvPr id="4" name="TextBox 3"/>
              <p:cNvSpPr txBox="1"/>
              <p:nvPr/>
            </p:nvSpPr>
            <p:spPr>
              <a:xfrm>
                <a:off x="1667955" y="3598209"/>
                <a:ext cx="45742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𝑝𝑜𝑤𝑒𝑟</m:t>
                      </m:r>
                      <m:r>
                        <a:rPr lang="en-GB" b="0" i="1" smtClean="0">
                          <a:latin typeface="Cambria Math" panose="02040503050406030204" pitchFamily="18" charset="0"/>
                        </a:rPr>
                        <m:t> </m:t>
                      </m:r>
                      <m:r>
                        <a:rPr lang="en-GB" b="0" i="1" smtClean="0">
                          <a:latin typeface="Cambria Math" panose="02040503050406030204" pitchFamily="18" charset="0"/>
                        </a:rPr>
                        <m:t>𝑝𝑒𝑟</m:t>
                      </m:r>
                      <m:r>
                        <a:rPr lang="en-GB" b="0" i="1" smtClean="0">
                          <a:latin typeface="Cambria Math" panose="02040503050406030204" pitchFamily="18" charset="0"/>
                        </a:rPr>
                        <m:t> </m:t>
                      </m:r>
                      <m:r>
                        <a:rPr lang="en-GB" b="0" i="1" smtClean="0">
                          <a:latin typeface="Cambria Math" panose="02040503050406030204" pitchFamily="18" charset="0"/>
                        </a:rPr>
                        <m:t>𝑢𝑛𝑖𝑡</m:t>
                      </m:r>
                      <m:r>
                        <a:rPr lang="en-GB" b="0" i="1" smtClean="0">
                          <a:latin typeface="Cambria Math" panose="02040503050406030204" pitchFamily="18" charset="0"/>
                        </a:rPr>
                        <m:t> </m:t>
                      </m:r>
                      <m:r>
                        <a:rPr lang="en-GB" b="0" i="1" smtClean="0">
                          <a:latin typeface="Cambria Math" panose="02040503050406030204" pitchFamily="18" charset="0"/>
                        </a:rPr>
                        <m:t>𝑎𝑟𝑒𝑎</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𝑘𝑒𝑙𝑣𝑖𝑛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𝑡𝑒𝑚𝑝𝑒𝑟𝑎𝑡𝑢𝑟𝑒</m:t>
                          </m:r>
                        </m:e>
                        <m:sup>
                          <m:r>
                            <a:rPr lang="en-GB" b="0" i="1" smtClean="0">
                              <a:latin typeface="Cambria Math" panose="02040503050406030204" pitchFamily="18" charset="0"/>
                              <a:ea typeface="Cambria Math" panose="02040503050406030204" pitchFamily="18" charset="0"/>
                            </a:rPr>
                            <m:t>4</m:t>
                          </m:r>
                        </m:sup>
                      </m:sSup>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1667955" y="3598209"/>
                <a:ext cx="4574201" cy="276999"/>
              </a:xfrm>
              <a:prstGeom prst="rect">
                <a:avLst/>
              </a:prstGeom>
              <a:blipFill rotWithShape="0">
                <a:blip r:embed="rId2"/>
                <a:stretch>
                  <a:fillRect l="-800" t="-4348" b="-30435"/>
                </a:stretch>
              </a:blipFill>
            </p:spPr>
            <p:txBody>
              <a:bodyPr/>
              <a:lstStyle/>
              <a:p>
                <a:r>
                  <a:rPr lang="en-GB">
                    <a:noFill/>
                  </a:rPr>
                  <a:t> </a:t>
                </a:r>
              </a:p>
            </p:txBody>
          </p:sp>
        </mc:Fallback>
      </mc:AlternateContent>
      <p:sp>
        <p:nvSpPr>
          <p:cNvPr id="5" name="TextBox 4"/>
          <p:cNvSpPr txBox="1"/>
          <p:nvPr/>
        </p:nvSpPr>
        <p:spPr>
          <a:xfrm>
            <a:off x="1667955" y="4075187"/>
            <a:ext cx="5050134" cy="646331"/>
          </a:xfrm>
          <a:prstGeom prst="rect">
            <a:avLst/>
          </a:prstGeom>
          <a:noFill/>
        </p:spPr>
        <p:txBody>
          <a:bodyPr wrap="square" rtlCol="0">
            <a:spAutoFit/>
          </a:bodyPr>
          <a:lstStyle/>
          <a:p>
            <a:r>
              <a:rPr lang="en-GB" dirty="0"/>
              <a:t>(The constant of proportionality is called the Stefan-Boltzmann constant. (</a:t>
            </a:r>
            <a:r>
              <a:rPr lang="el-GR" dirty="0"/>
              <a:t>σ</a:t>
            </a:r>
            <a:r>
              <a:rPr lang="en-GB" dirty="0"/>
              <a:t>) “sigma”)</a:t>
            </a:r>
          </a:p>
        </p:txBody>
      </p:sp>
      <mc:AlternateContent xmlns:mc="http://schemas.openxmlformats.org/markup-compatibility/2006" xmlns:a14="http://schemas.microsoft.com/office/drawing/2010/main">
        <mc:Choice Requires="a14">
          <p:sp>
            <p:nvSpPr>
              <p:cNvPr id="6" name="TextBox 5"/>
              <p:cNvSpPr txBox="1"/>
              <p:nvPr/>
            </p:nvSpPr>
            <p:spPr>
              <a:xfrm>
                <a:off x="1427784" y="4963231"/>
                <a:ext cx="488047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𝑝𝑜𝑤𝑒𝑟</m:t>
                      </m:r>
                      <m:r>
                        <a:rPr lang="en-GB" sz="2400" b="0" i="1" smtClean="0">
                          <a:latin typeface="Cambria Math" panose="02040503050406030204" pitchFamily="18" charset="0"/>
                        </a:rPr>
                        <m:t> </m:t>
                      </m:r>
                      <m:r>
                        <a:rPr lang="en-GB" sz="2400" b="0" i="1" smtClean="0">
                          <a:latin typeface="Cambria Math" panose="02040503050406030204" pitchFamily="18" charset="0"/>
                        </a:rPr>
                        <m:t>𝑝𝑒𝑟</m:t>
                      </m:r>
                      <m:r>
                        <a:rPr lang="en-GB" sz="2400" b="0" i="1" smtClean="0">
                          <a:latin typeface="Cambria Math" panose="02040503050406030204" pitchFamily="18" charset="0"/>
                        </a:rPr>
                        <m:t> </m:t>
                      </m:r>
                      <m:r>
                        <a:rPr lang="en-GB" sz="2400" b="0" i="1" smtClean="0">
                          <a:latin typeface="Cambria Math" panose="02040503050406030204" pitchFamily="18" charset="0"/>
                        </a:rPr>
                        <m:t>𝑢𝑛𝑖𝑡</m:t>
                      </m:r>
                      <m:r>
                        <a:rPr lang="en-GB" sz="2400" b="0" i="1" smtClean="0">
                          <a:latin typeface="Cambria Math" panose="02040503050406030204" pitchFamily="18" charset="0"/>
                        </a:rPr>
                        <m:t> </m:t>
                      </m:r>
                      <m:r>
                        <a:rPr lang="en-GB" sz="2400" b="0" i="1" smtClean="0">
                          <a:latin typeface="Cambria Math" panose="02040503050406030204" pitchFamily="18" charset="0"/>
                        </a:rPr>
                        <m:t>𝑎𝑟𝑒𝑎</m:t>
                      </m:r>
                      <m:r>
                        <a:rPr lang="en-GB" sz="2400" b="0" i="1" smtClean="0">
                          <a:latin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𝜎</m:t>
                      </m:r>
                      <m:r>
                        <a:rPr lang="en-GB" sz="2400" b="0" i="1" smtClean="0">
                          <a:latin typeface="Cambria Math" panose="02040503050406030204" pitchFamily="18" charset="0"/>
                          <a:ea typeface="Cambria Math" panose="02040503050406030204" pitchFamily="18" charset="0"/>
                        </a:rPr>
                        <m:t> </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𝑇</m:t>
                          </m:r>
                        </m:e>
                        <m:sup>
                          <m:r>
                            <a:rPr lang="en-GB" sz="2400" b="0" i="1" smtClean="0">
                              <a:latin typeface="Cambria Math" panose="02040503050406030204" pitchFamily="18" charset="0"/>
                              <a:ea typeface="Cambria Math" panose="02040503050406030204" pitchFamily="18" charset="0"/>
                            </a:rPr>
                            <m:t>4</m:t>
                          </m:r>
                        </m:sup>
                      </m:sSup>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427784" y="4963231"/>
                <a:ext cx="4880471" cy="369332"/>
              </a:xfrm>
              <a:prstGeom prst="rect">
                <a:avLst/>
              </a:prstGeom>
              <a:blipFill rotWithShape="0">
                <a:blip r:embed="rId3"/>
                <a:stretch>
                  <a:fillRect/>
                </a:stretch>
              </a:blipFill>
            </p:spPr>
            <p:txBody>
              <a:bodyPr/>
              <a:lstStyle/>
              <a:p>
                <a:r>
                  <a:rPr lang="en-GB">
                    <a:noFill/>
                  </a:rPr>
                  <a:t> </a:t>
                </a:r>
              </a:p>
            </p:txBody>
          </p:sp>
        </mc:Fallback>
      </mc:AlternateContent>
      <p:sp>
        <p:nvSpPr>
          <p:cNvPr id="7" name="TextBox 6"/>
          <p:cNvSpPr txBox="1"/>
          <p:nvPr/>
        </p:nvSpPr>
        <p:spPr>
          <a:xfrm>
            <a:off x="868131" y="5623321"/>
            <a:ext cx="5929276" cy="646331"/>
          </a:xfrm>
          <a:prstGeom prst="rect">
            <a:avLst/>
          </a:prstGeom>
          <a:noFill/>
        </p:spPr>
        <p:txBody>
          <a:bodyPr wrap="square" rtlCol="0">
            <a:spAutoFit/>
          </a:bodyPr>
          <a:lstStyle/>
          <a:p>
            <a:r>
              <a:rPr lang="en-GB" dirty="0"/>
              <a:t>The value of the </a:t>
            </a:r>
            <a:r>
              <a:rPr lang="en-GB" b="1" dirty="0"/>
              <a:t>Stefan</a:t>
            </a:r>
            <a:r>
              <a:rPr lang="en-GB" dirty="0"/>
              <a:t>-</a:t>
            </a:r>
            <a:r>
              <a:rPr lang="en-GB" b="1" dirty="0"/>
              <a:t>Boltzmann constant </a:t>
            </a:r>
            <a:r>
              <a:rPr lang="en-GB" dirty="0"/>
              <a:t>(</a:t>
            </a:r>
            <a:r>
              <a:rPr lang="el-GR" dirty="0"/>
              <a:t>σ</a:t>
            </a:r>
            <a:r>
              <a:rPr lang="en-GB" dirty="0"/>
              <a:t>) pronounced “sigma” is approximately 5.67 x 10 </a:t>
            </a:r>
            <a:r>
              <a:rPr lang="en-GB" baseline="30000" dirty="0"/>
              <a:t>-8 </a:t>
            </a:r>
            <a:r>
              <a:rPr lang="en-GB" dirty="0"/>
              <a:t>W m</a:t>
            </a:r>
            <a:r>
              <a:rPr lang="en-GB" baseline="30000" dirty="0"/>
              <a:t>-2</a:t>
            </a:r>
            <a:r>
              <a:rPr lang="en-GB" dirty="0"/>
              <a:t> K</a:t>
            </a:r>
            <a:r>
              <a:rPr lang="en-GB" baseline="30000" dirty="0"/>
              <a:t>-4</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138" y="3150745"/>
            <a:ext cx="2966482" cy="2230146"/>
          </a:xfrm>
          <a:prstGeom prst="rect">
            <a:avLst/>
          </a:prstGeom>
        </p:spPr>
      </p:pic>
      <p:sp>
        <p:nvSpPr>
          <p:cNvPr id="9" name="TextBox 8"/>
          <p:cNvSpPr txBox="1"/>
          <p:nvPr/>
        </p:nvSpPr>
        <p:spPr>
          <a:xfrm>
            <a:off x="7578868" y="5484821"/>
            <a:ext cx="321766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This equation is on the relationships sheet and the constant is on the data sheet.</a:t>
            </a:r>
          </a:p>
        </p:txBody>
      </p:sp>
      <p:cxnSp>
        <p:nvCxnSpPr>
          <p:cNvPr id="11" name="Straight Arrow Connector 10"/>
          <p:cNvCxnSpPr/>
          <p:nvPr/>
        </p:nvCxnSpPr>
        <p:spPr>
          <a:xfrm flipH="1" flipV="1">
            <a:off x="6510969" y="5380891"/>
            <a:ext cx="870332" cy="565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465" y="4721518"/>
            <a:ext cx="789542" cy="369332"/>
          </a:xfrm>
          <a:prstGeom prst="rect">
            <a:avLst/>
          </a:prstGeom>
          <a:noFill/>
        </p:spPr>
        <p:txBody>
          <a:bodyPr wrap="square" rtlCol="0">
            <a:spAutoFit/>
          </a:bodyPr>
          <a:lstStyle/>
          <a:p>
            <a:r>
              <a:rPr lang="en-GB" dirty="0"/>
              <a:t>Wm</a:t>
            </a:r>
            <a:r>
              <a:rPr lang="en-GB" baseline="30000" dirty="0"/>
              <a:t>-2</a:t>
            </a:r>
            <a:endParaRPr lang="en-GB" dirty="0"/>
          </a:p>
        </p:txBody>
      </p:sp>
      <p:cxnSp>
        <p:nvCxnSpPr>
          <p:cNvPr id="14" name="Straight Connector 13"/>
          <p:cNvCxnSpPr/>
          <p:nvPr/>
        </p:nvCxnSpPr>
        <p:spPr>
          <a:xfrm>
            <a:off x="1134737" y="4963231"/>
            <a:ext cx="661012"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57467" y="4359065"/>
            <a:ext cx="1009146" cy="400110"/>
          </a:xfrm>
          <a:prstGeom prst="rect">
            <a:avLst/>
          </a:prstGeom>
          <a:noFill/>
        </p:spPr>
        <p:txBody>
          <a:bodyPr wrap="square" rtlCol="0">
            <a:spAutoFit/>
          </a:bodyPr>
          <a:lstStyle/>
          <a:p>
            <a:pPr algn="ctr"/>
            <a:r>
              <a:rPr lang="en-GB" sz="1000" i="1" dirty="0"/>
              <a:t>Kelvin temperature</a:t>
            </a:r>
          </a:p>
        </p:txBody>
      </p:sp>
      <p:cxnSp>
        <p:nvCxnSpPr>
          <p:cNvPr id="17" name="Straight Connector 16"/>
          <p:cNvCxnSpPr/>
          <p:nvPr/>
        </p:nvCxnSpPr>
        <p:spPr>
          <a:xfrm flipH="1">
            <a:off x="5794872" y="4729935"/>
            <a:ext cx="674967" cy="4179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7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animBg="1"/>
      <p:bldP spid="7" grpId="0"/>
      <p:bldP spid="9" grpId="0" animBg="1"/>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06701"/>
          </a:xfrm>
        </p:spPr>
        <p:txBody>
          <a:bodyPr>
            <a:normAutofit fontScale="90000"/>
          </a:bodyPr>
          <a:lstStyle/>
          <a:p>
            <a:r>
              <a:rPr lang="en-GB" dirty="0"/>
              <a:t>Luminosity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5097" y="1530531"/>
                <a:ext cx="10972800" cy="2571206"/>
              </a:xfrm>
            </p:spPr>
            <p:txBody>
              <a:bodyPr/>
              <a:lstStyle/>
              <a:p>
                <a:r>
                  <a:rPr lang="en-GB" dirty="0"/>
                  <a:t>The luminosity of a star is a measure of it’s total power output.</a:t>
                </a:r>
              </a:p>
              <a:p>
                <a:r>
                  <a:rPr lang="en-GB" dirty="0"/>
                  <a:t>It is the power per unit area x surface area of the star.</a:t>
                </a:r>
              </a:p>
              <a:p>
                <a:r>
                  <a:rPr lang="en-GB" dirty="0"/>
                  <a:t>Considering the star to be a sphere: surface area =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𝜋</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𝑟</m:t>
                        </m:r>
                      </m:e>
                      <m:sup>
                        <m:r>
                          <a:rPr lang="en-GB" b="0" i="1" smtClean="0">
                            <a:latin typeface="Cambria Math" panose="02040503050406030204" pitchFamily="18" charset="0"/>
                            <a:ea typeface="Cambria Math" panose="02040503050406030204" pitchFamily="18" charset="0"/>
                          </a:rPr>
                          <m:t>2</m:t>
                        </m:r>
                      </m:sup>
                    </m:sSup>
                  </m:oMath>
                </a14:m>
                <a:endParaRPr lang="en-GB" dirty="0"/>
              </a:p>
              <a:p>
                <a:pPr marL="0" indent="0">
                  <a:buNone/>
                </a:pPr>
                <a:endParaRPr lang="en-GB" dirty="0"/>
              </a:p>
              <a:p>
                <a:r>
                  <a:rPr lang="en-GB" dirty="0"/>
                  <a:t>Therefore luminosity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5097" y="1530531"/>
                <a:ext cx="10972800" cy="2571206"/>
              </a:xfrm>
              <a:blipFill>
                <a:blip r:embed="rId3"/>
                <a:stretch>
                  <a:fillRect l="-722" t="-1896"/>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535" y="2923410"/>
            <a:ext cx="5230302" cy="3333342"/>
          </a:xfrm>
          <a:prstGeom prst="rect">
            <a:avLst/>
          </a:prstGeom>
        </p:spPr>
      </p:pic>
      <p:sp>
        <p:nvSpPr>
          <p:cNvPr id="5" name="TextBox 4"/>
          <p:cNvSpPr txBox="1"/>
          <p:nvPr/>
        </p:nvSpPr>
        <p:spPr>
          <a:xfrm>
            <a:off x="511083" y="4576720"/>
            <a:ext cx="6066622" cy="1015663"/>
          </a:xfrm>
          <a:prstGeom prst="rect">
            <a:avLst/>
          </a:prstGeom>
          <a:noFill/>
        </p:spPr>
        <p:txBody>
          <a:bodyPr wrap="square" rtlCol="0">
            <a:spAutoFit/>
          </a:bodyPr>
          <a:lstStyle/>
          <a:p>
            <a:r>
              <a:rPr lang="en-GB" sz="2000" dirty="0"/>
              <a:t>Example:</a:t>
            </a:r>
          </a:p>
          <a:p>
            <a:r>
              <a:rPr lang="en-GB" sz="2000" dirty="0"/>
              <a:t>Calculate the luminosity of the sun if it has a surface temperature of 5780K and a radius of 6.94 x 10</a:t>
            </a:r>
            <a:r>
              <a:rPr lang="en-GB" sz="2000" baseline="30000" dirty="0"/>
              <a:t>8</a:t>
            </a:r>
            <a:r>
              <a:rPr lang="en-GB" sz="2000" dirty="0"/>
              <a:t>m</a:t>
            </a:r>
          </a:p>
        </p:txBody>
      </p:sp>
      <p:sp>
        <p:nvSpPr>
          <p:cNvPr id="6" name="TextBox 5"/>
          <p:cNvSpPr txBox="1"/>
          <p:nvPr/>
        </p:nvSpPr>
        <p:spPr>
          <a:xfrm>
            <a:off x="3338112" y="6067366"/>
            <a:ext cx="2941504" cy="369332"/>
          </a:xfrm>
          <a:prstGeom prst="rect">
            <a:avLst/>
          </a:prstGeom>
          <a:noFill/>
        </p:spPr>
        <p:txBody>
          <a:bodyPr wrap="square" rtlCol="0">
            <a:spAutoFit/>
          </a:bodyPr>
          <a:lstStyle/>
          <a:p>
            <a:r>
              <a:rPr lang="en-GB" dirty="0"/>
              <a:t>Answer: 3.86 x 10</a:t>
            </a:r>
            <a:r>
              <a:rPr lang="en-GB" baseline="30000" dirty="0"/>
              <a:t>26</a:t>
            </a:r>
            <a:r>
              <a:rPr lang="en-GB" dirty="0"/>
              <a:t> W</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74BFD6-6530-454E-86AD-1B206BFCD963}"/>
                  </a:ext>
                </a:extLst>
              </p:cNvPr>
              <p:cNvSpPr txBox="1"/>
              <p:nvPr/>
            </p:nvSpPr>
            <p:spPr>
              <a:xfrm>
                <a:off x="4006736" y="3337473"/>
                <a:ext cx="289938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a:latin typeface="Cambria Math" panose="02040503050406030204" pitchFamily="18" charset="0"/>
                        </a:rPr>
                        <m:t>𝐿</m:t>
                      </m:r>
                      <m:r>
                        <a:rPr lang="en-GB" sz="3200" i="1">
                          <a:latin typeface="Cambria Math" panose="02040503050406030204" pitchFamily="18" charset="0"/>
                        </a:rPr>
                        <m:t>=(4</m:t>
                      </m:r>
                      <m:r>
                        <a:rPr lang="en-GB" sz="3200" i="1">
                          <a:latin typeface="Cambria Math" panose="02040503050406030204" pitchFamily="18" charset="0"/>
                          <a:ea typeface="Cambria Math" panose="02040503050406030204" pitchFamily="18" charset="0"/>
                        </a:rPr>
                        <m:t>𝜋</m:t>
                      </m:r>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𝑟</m:t>
                          </m:r>
                        </m:e>
                        <m:sup>
                          <m:r>
                            <a:rPr lang="en-GB" sz="3200" i="1">
                              <a:latin typeface="Cambria Math" panose="02040503050406030204" pitchFamily="18" charset="0"/>
                              <a:ea typeface="Cambria Math" panose="02040503050406030204" pitchFamily="18" charset="0"/>
                            </a:rPr>
                            <m:t>2</m:t>
                          </m:r>
                        </m:sup>
                      </m:sSup>
                      <m:r>
                        <a:rPr lang="en-GB" sz="3200" i="1">
                          <a:latin typeface="Cambria Math" panose="02040503050406030204" pitchFamily="18" charset="0"/>
                          <a:ea typeface="Cambria Math" panose="02040503050406030204" pitchFamily="18" charset="0"/>
                        </a:rPr>
                        <m:t>)</m:t>
                      </m:r>
                      <m:r>
                        <a:rPr lang="en-GB" sz="3200" i="1">
                          <a:latin typeface="Cambria Math" panose="02040503050406030204" pitchFamily="18" charset="0"/>
                          <a:ea typeface="Cambria Math" panose="02040503050406030204" pitchFamily="18" charset="0"/>
                        </a:rPr>
                        <m:t>𝜎</m:t>
                      </m:r>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𝑇</m:t>
                          </m:r>
                        </m:e>
                        <m:sup>
                          <m:r>
                            <a:rPr lang="en-GB" sz="3200" i="1">
                              <a:latin typeface="Cambria Math" panose="02040503050406030204" pitchFamily="18" charset="0"/>
                              <a:ea typeface="Cambria Math" panose="02040503050406030204" pitchFamily="18" charset="0"/>
                            </a:rPr>
                            <m:t>4</m:t>
                          </m:r>
                        </m:sup>
                      </m:sSup>
                    </m:oMath>
                  </m:oMathPara>
                </a14:m>
                <a:endParaRPr lang="en-US" sz="3200" dirty="0"/>
              </a:p>
            </p:txBody>
          </p:sp>
        </mc:Choice>
        <mc:Fallback xmlns="">
          <p:sp>
            <p:nvSpPr>
              <p:cNvPr id="7" name="TextBox 6">
                <a:extLst>
                  <a:ext uri="{FF2B5EF4-FFF2-40B4-BE49-F238E27FC236}">
                    <a16:creationId xmlns:a16="http://schemas.microsoft.com/office/drawing/2014/main" id="{5774BFD6-6530-454E-86AD-1B206BFCD963}"/>
                  </a:ext>
                </a:extLst>
              </p:cNvPr>
              <p:cNvSpPr txBox="1">
                <a:spLocks noRot="1" noChangeAspect="1" noMove="1" noResize="1" noEditPoints="1" noAdjustHandles="1" noChangeArrowheads="1" noChangeShapeType="1" noTextEdit="1"/>
              </p:cNvSpPr>
              <p:nvPr/>
            </p:nvSpPr>
            <p:spPr>
              <a:xfrm>
                <a:off x="4006736" y="3337473"/>
                <a:ext cx="2899389"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61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447</TotalTime>
  <Words>1451</Words>
  <Application>Microsoft Office PowerPoint</Application>
  <PresentationFormat>Widescreen</PresentationFormat>
  <Paragraphs>100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Constantia</vt:lpstr>
      <vt:lpstr>Wingdings 2</vt:lpstr>
      <vt:lpstr>Flow</vt:lpstr>
      <vt:lpstr>Stellar Physics</vt:lpstr>
      <vt:lpstr>Birth of Stars</vt:lpstr>
      <vt:lpstr>H-R diagrams</vt:lpstr>
      <vt:lpstr>example</vt:lpstr>
      <vt:lpstr>Stellar Luminosity</vt:lpstr>
      <vt:lpstr>Temperature &amp; peak wavelength</vt:lpstr>
      <vt:lpstr>Wien’s Law (revision from Higher Physics – not in the AH course) </vt:lpstr>
      <vt:lpstr>Temperature and Power per unit area</vt:lpstr>
      <vt:lpstr>Luminosity</vt:lpstr>
      <vt:lpstr>Apparent Brightness ‘b’</vt:lpstr>
      <vt:lpstr>Proton-proton chain</vt:lpstr>
      <vt:lpstr>p-p chain</vt:lpstr>
      <vt:lpstr>Example –(2017 paper)</vt:lpstr>
      <vt:lpstr>The Life cycle of stars</vt:lpstr>
      <vt:lpstr>Death of a star</vt:lpstr>
      <vt:lpstr>Death of a massive star (Research)</vt:lpstr>
      <vt:lpstr>2015 Open-ended question</vt:lpstr>
      <vt:lpstr>“Billion year-old stardust” sample answer</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Stellar Physics</dc:title>
  <dc:creator>Mr Stewart (Physics)</dc:creator>
  <cp:lastModifiedBy>S Marshallsay</cp:lastModifiedBy>
  <cp:revision>53</cp:revision>
  <dcterms:created xsi:type="dcterms:W3CDTF">2017-09-20T10:27:40Z</dcterms:created>
  <dcterms:modified xsi:type="dcterms:W3CDTF">2018-09-26T08:41:54Z</dcterms:modified>
</cp:coreProperties>
</file>