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59" r:id="rId6"/>
    <p:sldId id="265" r:id="rId7"/>
    <p:sldId id="266" r:id="rId8"/>
    <p:sldId id="268" r:id="rId9"/>
    <p:sldId id="267" r:id="rId10"/>
    <p:sldId id="269" r:id="rId11"/>
    <p:sldId id="261" r:id="rId12"/>
    <p:sldId id="270" r:id="rId13"/>
    <p:sldId id="271" r:id="rId14"/>
    <p:sldId id="272" r:id="rId15"/>
    <p:sldId id="273" r:id="rId16"/>
    <p:sldId id="274" r:id="rId17"/>
    <p:sldId id="262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E64AB-D648-4853-A7AA-5DF9A7846847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873C-C50B-4F49-ACB8-20544FD25F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65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E64AB-D648-4853-A7AA-5DF9A7846847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873C-C50B-4F49-ACB8-20544FD25F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724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E64AB-D648-4853-A7AA-5DF9A7846847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873C-C50B-4F49-ACB8-20544FD25F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860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E64AB-D648-4853-A7AA-5DF9A7846847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873C-C50B-4F49-ACB8-20544FD25F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00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E64AB-D648-4853-A7AA-5DF9A7846847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873C-C50B-4F49-ACB8-20544FD25F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64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E64AB-D648-4853-A7AA-5DF9A7846847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873C-C50B-4F49-ACB8-20544FD25F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26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E64AB-D648-4853-A7AA-5DF9A7846847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873C-C50B-4F49-ACB8-20544FD25F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632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E64AB-D648-4853-A7AA-5DF9A7846847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873C-C50B-4F49-ACB8-20544FD25F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916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E64AB-D648-4853-A7AA-5DF9A7846847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873C-C50B-4F49-ACB8-20544FD25F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996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E64AB-D648-4853-A7AA-5DF9A7846847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873C-C50B-4F49-ACB8-20544FD25F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744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E64AB-D648-4853-A7AA-5DF9A7846847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873C-C50B-4F49-ACB8-20544FD25F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047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E64AB-D648-4853-A7AA-5DF9A7846847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C873C-C50B-4F49-ACB8-20544FD25F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647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36699"/>
                </a:solidFill>
              </a:rPr>
              <a:t>S3/S4 Physics</a:t>
            </a:r>
            <a:endParaRPr lang="en-GB" dirty="0">
              <a:solidFill>
                <a:srgbClr val="33669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36699"/>
                </a:solidFill>
              </a:rPr>
              <a:t>Potential Dividers</a:t>
            </a:r>
            <a:endParaRPr lang="en-GB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93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Potential Dividers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                                            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                                            </a:t>
            </a:r>
            <a:r>
              <a:rPr lang="en-GB" dirty="0" smtClean="0">
                <a:solidFill>
                  <a:srgbClr val="336699"/>
                </a:solidFill>
              </a:rPr>
              <a:t>V</a:t>
            </a:r>
            <a:r>
              <a:rPr lang="en-GB" baseline="-25000" dirty="0" smtClean="0">
                <a:solidFill>
                  <a:srgbClr val="336699"/>
                </a:solidFill>
              </a:rPr>
              <a:t>1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                                             </a:t>
            </a:r>
            <a:r>
              <a:rPr lang="en-GB" dirty="0" smtClean="0">
                <a:solidFill>
                  <a:srgbClr val="336699"/>
                </a:solidFill>
              </a:rPr>
              <a:t>V</a:t>
            </a:r>
            <a:r>
              <a:rPr lang="en-GB" baseline="-25000" dirty="0" smtClean="0">
                <a:solidFill>
                  <a:srgbClr val="336699"/>
                </a:solidFill>
              </a:rPr>
              <a:t>s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                                            </a:t>
            </a:r>
            <a:r>
              <a:rPr lang="en-GB" dirty="0" smtClean="0">
                <a:solidFill>
                  <a:srgbClr val="336699"/>
                </a:solidFill>
              </a:rPr>
              <a:t>V</a:t>
            </a:r>
            <a:r>
              <a:rPr lang="en-GB" baseline="-25000" dirty="0" smtClean="0">
                <a:solidFill>
                  <a:srgbClr val="336699"/>
                </a:solidFill>
              </a:rPr>
              <a:t>2</a:t>
            </a:r>
            <a:endParaRPr lang="en-GB" baseline="-25000" dirty="0">
              <a:solidFill>
                <a:srgbClr val="336699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1749" y="2082381"/>
            <a:ext cx="2524694" cy="383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24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Potential Dividers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For the previous circuit calculate the missing value in each row.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479272"/>
              </p:ext>
            </p:extLst>
          </p:nvPr>
        </p:nvGraphicFramePr>
        <p:xfrm>
          <a:off x="1449657" y="2475571"/>
          <a:ext cx="9155152" cy="3627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87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87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87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887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1363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V</a:t>
                      </a:r>
                      <a:r>
                        <a:rPr lang="en-GB" sz="2800" b="1" baseline="-25000" dirty="0" smtClean="0">
                          <a:solidFill>
                            <a:srgbClr val="336699"/>
                          </a:solidFill>
                        </a:rPr>
                        <a:t>1 </a:t>
                      </a:r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(Volts)</a:t>
                      </a:r>
                      <a:endParaRPr lang="en-GB" sz="28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V</a:t>
                      </a:r>
                      <a:r>
                        <a:rPr lang="en-GB" sz="2800" b="1" baseline="-25000" dirty="0" smtClean="0">
                          <a:solidFill>
                            <a:srgbClr val="336699"/>
                          </a:solidFill>
                        </a:rPr>
                        <a:t>2 </a:t>
                      </a:r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(Volts)</a:t>
                      </a:r>
                      <a:endParaRPr lang="en-GB" sz="28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R</a:t>
                      </a:r>
                      <a:r>
                        <a:rPr lang="en-GB" sz="2800" b="1" baseline="-25000" dirty="0" smtClean="0">
                          <a:solidFill>
                            <a:srgbClr val="336699"/>
                          </a:solidFill>
                        </a:rPr>
                        <a:t>1</a:t>
                      </a:r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 (Ohms)</a:t>
                      </a:r>
                      <a:endParaRPr lang="en-GB" sz="28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R</a:t>
                      </a:r>
                      <a:r>
                        <a:rPr lang="en-GB" sz="2800" b="1" baseline="-25000" dirty="0" smtClean="0">
                          <a:solidFill>
                            <a:srgbClr val="336699"/>
                          </a:solidFill>
                        </a:rPr>
                        <a:t>2</a:t>
                      </a:r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 (Ohms)</a:t>
                      </a:r>
                      <a:endParaRPr lang="en-GB" sz="28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1363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5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15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30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1363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30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40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60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1363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5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2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8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1363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12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60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36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1363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4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1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24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11363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35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14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6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Potential Dividers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Answers</a:t>
            </a:r>
            <a:endParaRPr lang="en-GB" b="1" dirty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038917"/>
              </p:ext>
            </p:extLst>
          </p:nvPr>
        </p:nvGraphicFramePr>
        <p:xfrm>
          <a:off x="1449657" y="2475571"/>
          <a:ext cx="9155152" cy="3992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87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87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87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887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1363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V</a:t>
                      </a:r>
                      <a:r>
                        <a:rPr lang="en-GB" sz="2800" b="1" baseline="-25000" dirty="0" smtClean="0">
                          <a:solidFill>
                            <a:srgbClr val="336699"/>
                          </a:solidFill>
                        </a:rPr>
                        <a:t>1 </a:t>
                      </a:r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(Volts)</a:t>
                      </a:r>
                      <a:endParaRPr lang="en-GB" sz="28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V</a:t>
                      </a:r>
                      <a:r>
                        <a:rPr lang="en-GB" sz="2800" b="1" baseline="-25000" dirty="0" smtClean="0">
                          <a:solidFill>
                            <a:srgbClr val="336699"/>
                          </a:solidFill>
                        </a:rPr>
                        <a:t>2 </a:t>
                      </a:r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(Volts)</a:t>
                      </a:r>
                      <a:endParaRPr lang="en-GB" sz="28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R</a:t>
                      </a:r>
                      <a:r>
                        <a:rPr lang="en-GB" sz="2800" b="1" baseline="-25000" dirty="0" smtClean="0">
                          <a:solidFill>
                            <a:srgbClr val="336699"/>
                          </a:solidFill>
                        </a:rPr>
                        <a:t>1</a:t>
                      </a:r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 (Ohms)</a:t>
                      </a:r>
                      <a:endParaRPr lang="en-GB" sz="28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R</a:t>
                      </a:r>
                      <a:r>
                        <a:rPr lang="en-GB" sz="2800" b="1" baseline="-25000" dirty="0" smtClean="0">
                          <a:solidFill>
                            <a:srgbClr val="336699"/>
                          </a:solidFill>
                        </a:rPr>
                        <a:t>2</a:t>
                      </a:r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 (Ohms)</a:t>
                      </a:r>
                      <a:endParaRPr lang="en-GB" sz="28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1363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5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15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336699"/>
                          </a:solidFill>
                        </a:rPr>
                        <a:t>10</a:t>
                      </a:r>
                      <a:endParaRPr lang="en-GB" sz="32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30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1363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336699"/>
                          </a:solidFill>
                        </a:rPr>
                        <a:t>20</a:t>
                      </a:r>
                      <a:endParaRPr lang="en-GB" sz="32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30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40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60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1363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5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2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336699"/>
                          </a:solidFill>
                        </a:rPr>
                        <a:t>20</a:t>
                      </a:r>
                      <a:endParaRPr lang="en-GB" sz="32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8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1363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336699"/>
                          </a:solidFill>
                        </a:rPr>
                        <a:t>20</a:t>
                      </a:r>
                      <a:endParaRPr lang="en-GB" sz="32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12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60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36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1363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4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1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24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336699"/>
                          </a:solidFill>
                        </a:rPr>
                        <a:t>6</a:t>
                      </a:r>
                      <a:endParaRPr lang="en-GB" sz="32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11363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35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336699"/>
                          </a:solidFill>
                        </a:rPr>
                        <a:t>15</a:t>
                      </a:r>
                      <a:endParaRPr lang="en-GB" sz="32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14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6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375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Potential Dividers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Not all potential (voltage) divider circuits can be solved using ratios.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An alternative equation is shown below.</a:t>
            </a: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0803" y="3052868"/>
            <a:ext cx="3150394" cy="120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35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Potential Dividers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                                            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                                            </a:t>
            </a:r>
            <a:r>
              <a:rPr lang="en-GB" dirty="0" smtClean="0">
                <a:solidFill>
                  <a:srgbClr val="336699"/>
                </a:solidFill>
              </a:rPr>
              <a:t>V</a:t>
            </a:r>
            <a:r>
              <a:rPr lang="en-GB" baseline="-25000" dirty="0" smtClean="0">
                <a:solidFill>
                  <a:srgbClr val="336699"/>
                </a:solidFill>
              </a:rPr>
              <a:t>1</a:t>
            </a:r>
            <a:r>
              <a:rPr lang="en-GB" dirty="0" smtClean="0">
                <a:solidFill>
                  <a:srgbClr val="336699"/>
                </a:solidFill>
              </a:rPr>
              <a:t>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                                           </a:t>
            </a:r>
            <a:r>
              <a:rPr lang="en-GB" dirty="0" smtClean="0">
                <a:solidFill>
                  <a:srgbClr val="336699"/>
                </a:solidFill>
              </a:rPr>
              <a:t>V</a:t>
            </a:r>
            <a:r>
              <a:rPr lang="en-GB" baseline="-25000" dirty="0" smtClean="0">
                <a:solidFill>
                  <a:srgbClr val="336699"/>
                </a:solidFill>
              </a:rPr>
              <a:t>s</a:t>
            </a:r>
            <a:r>
              <a:rPr lang="en-GB" dirty="0" smtClean="0">
                <a:solidFill>
                  <a:srgbClr val="336699"/>
                </a:solidFill>
              </a:rPr>
              <a:t>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                                            </a:t>
            </a:r>
            <a:r>
              <a:rPr lang="en-GB" dirty="0" smtClean="0">
                <a:solidFill>
                  <a:srgbClr val="336699"/>
                </a:solidFill>
              </a:rPr>
              <a:t>V</a:t>
            </a:r>
            <a:r>
              <a:rPr lang="en-GB" baseline="-25000" dirty="0" smtClean="0">
                <a:solidFill>
                  <a:srgbClr val="336699"/>
                </a:solidFill>
              </a:rPr>
              <a:t>2</a:t>
            </a:r>
            <a:r>
              <a:rPr lang="en-GB" dirty="0" smtClean="0">
                <a:solidFill>
                  <a:srgbClr val="336699"/>
                </a:solidFill>
              </a:rPr>
              <a:t> = ?</a:t>
            </a:r>
            <a:endParaRPr lang="en-GB" dirty="0">
              <a:solidFill>
                <a:srgbClr val="336699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1749" y="2082381"/>
            <a:ext cx="2524694" cy="383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90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Potential Dividers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3000" b="1" u="sng" dirty="0" smtClean="0">
                <a:solidFill>
                  <a:srgbClr val="336699"/>
                </a:solidFill>
              </a:rPr>
              <a:t>Example</a:t>
            </a:r>
          </a:p>
          <a:p>
            <a:pPr marL="0" indent="0">
              <a:buNone/>
            </a:pPr>
            <a:r>
              <a:rPr lang="en-GB" sz="3000" dirty="0" smtClean="0">
                <a:solidFill>
                  <a:srgbClr val="336699"/>
                </a:solidFill>
              </a:rPr>
              <a:t>The value of R</a:t>
            </a:r>
            <a:r>
              <a:rPr lang="en-GB" sz="3000" baseline="-25000" dirty="0" smtClean="0">
                <a:solidFill>
                  <a:srgbClr val="336699"/>
                </a:solidFill>
              </a:rPr>
              <a:t>1</a:t>
            </a:r>
            <a:r>
              <a:rPr lang="en-GB" sz="3000" dirty="0" smtClean="0">
                <a:solidFill>
                  <a:srgbClr val="336699"/>
                </a:solidFill>
              </a:rPr>
              <a:t> in the previous circuit is 150 </a:t>
            </a:r>
            <a:r>
              <a:rPr lang="el-GR" sz="3000" dirty="0" smtClean="0">
                <a:solidFill>
                  <a:srgbClr val="336699"/>
                </a:solidFill>
              </a:rPr>
              <a:t>Ω</a:t>
            </a:r>
            <a:r>
              <a:rPr lang="en-GB" sz="3000" dirty="0" smtClean="0">
                <a:solidFill>
                  <a:srgbClr val="336699"/>
                </a:solidFill>
              </a:rPr>
              <a:t>, and R</a:t>
            </a:r>
            <a:r>
              <a:rPr lang="en-GB" sz="3000" baseline="-25000" dirty="0" smtClean="0">
                <a:solidFill>
                  <a:srgbClr val="336699"/>
                </a:solidFill>
              </a:rPr>
              <a:t>2</a:t>
            </a:r>
            <a:r>
              <a:rPr lang="en-GB" sz="3000" dirty="0" smtClean="0">
                <a:solidFill>
                  <a:srgbClr val="336699"/>
                </a:solidFill>
              </a:rPr>
              <a:t> = 300 </a:t>
            </a:r>
            <a:r>
              <a:rPr lang="el-GR" sz="3000" dirty="0" smtClean="0">
                <a:solidFill>
                  <a:srgbClr val="336699"/>
                </a:solidFill>
              </a:rPr>
              <a:t>Ω</a:t>
            </a:r>
            <a:r>
              <a:rPr lang="en-GB" sz="3000" dirty="0" smtClean="0">
                <a:solidFill>
                  <a:srgbClr val="336699"/>
                </a:solidFill>
              </a:rPr>
              <a:t>. Calculate the value of V</a:t>
            </a:r>
            <a:r>
              <a:rPr lang="en-GB" sz="3000" baseline="-25000" dirty="0" smtClean="0">
                <a:solidFill>
                  <a:srgbClr val="336699"/>
                </a:solidFill>
              </a:rPr>
              <a:t>2</a:t>
            </a:r>
            <a:r>
              <a:rPr lang="en-GB" sz="3000" dirty="0" smtClean="0">
                <a:solidFill>
                  <a:srgbClr val="336699"/>
                </a:solidFill>
              </a:rPr>
              <a:t>.</a:t>
            </a:r>
          </a:p>
          <a:p>
            <a:pPr marL="0" indent="0">
              <a:buNone/>
            </a:pPr>
            <a:endParaRPr lang="en-GB" sz="3000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sz="3000" b="1" u="sng" dirty="0" smtClean="0">
                <a:solidFill>
                  <a:srgbClr val="336699"/>
                </a:solidFill>
              </a:rPr>
              <a:t>Solution</a:t>
            </a:r>
          </a:p>
          <a:p>
            <a:pPr marL="0" indent="0">
              <a:buNone/>
            </a:pPr>
            <a:r>
              <a:rPr lang="en-GB" sz="3000" dirty="0" smtClean="0">
                <a:solidFill>
                  <a:srgbClr val="336699"/>
                </a:solidFill>
              </a:rPr>
              <a:t>It can be useful to find the value in the bracket first.</a:t>
            </a:r>
          </a:p>
          <a:p>
            <a:pPr marL="0" indent="0">
              <a:buNone/>
            </a:pPr>
            <a:r>
              <a:rPr lang="en-GB" sz="3000" dirty="0" smtClean="0">
                <a:solidFill>
                  <a:srgbClr val="336699"/>
                </a:solidFill>
              </a:rPr>
              <a:t>R</a:t>
            </a:r>
            <a:r>
              <a:rPr lang="en-GB" sz="3000" baseline="-25000" dirty="0" smtClean="0">
                <a:solidFill>
                  <a:srgbClr val="336699"/>
                </a:solidFill>
              </a:rPr>
              <a:t>2</a:t>
            </a:r>
            <a:r>
              <a:rPr lang="en-GB" sz="3000" dirty="0">
                <a:solidFill>
                  <a:srgbClr val="336699"/>
                </a:solidFill>
              </a:rPr>
              <a:t> </a:t>
            </a:r>
            <a:r>
              <a:rPr lang="en-GB" sz="3000" dirty="0" smtClean="0">
                <a:solidFill>
                  <a:srgbClr val="336699"/>
                </a:solidFill>
              </a:rPr>
              <a:t>/ </a:t>
            </a:r>
            <a:r>
              <a:rPr lang="en-GB" sz="3000" dirty="0" smtClean="0">
                <a:solidFill>
                  <a:srgbClr val="336699"/>
                </a:solidFill>
              </a:rPr>
              <a:t>(R</a:t>
            </a:r>
            <a:r>
              <a:rPr lang="en-GB" sz="3000" baseline="-25000" dirty="0" smtClean="0">
                <a:solidFill>
                  <a:srgbClr val="336699"/>
                </a:solidFill>
              </a:rPr>
              <a:t>1</a:t>
            </a:r>
            <a:r>
              <a:rPr lang="en-GB" sz="3000" dirty="0" smtClean="0">
                <a:solidFill>
                  <a:srgbClr val="336699"/>
                </a:solidFill>
              </a:rPr>
              <a:t> </a:t>
            </a:r>
            <a:r>
              <a:rPr lang="en-GB" sz="3000" dirty="0" smtClean="0">
                <a:solidFill>
                  <a:srgbClr val="336699"/>
                </a:solidFill>
              </a:rPr>
              <a:t>+ </a:t>
            </a:r>
            <a:r>
              <a:rPr lang="en-GB" sz="3000" dirty="0" smtClean="0">
                <a:solidFill>
                  <a:srgbClr val="336699"/>
                </a:solidFill>
              </a:rPr>
              <a:t>R</a:t>
            </a:r>
            <a:r>
              <a:rPr lang="en-GB" sz="3000" baseline="-25000" dirty="0" smtClean="0">
                <a:solidFill>
                  <a:srgbClr val="336699"/>
                </a:solidFill>
              </a:rPr>
              <a:t>2</a:t>
            </a:r>
            <a:r>
              <a:rPr lang="en-GB" sz="3000" dirty="0" smtClean="0">
                <a:solidFill>
                  <a:srgbClr val="336699"/>
                </a:solidFill>
              </a:rPr>
              <a:t>) </a:t>
            </a:r>
            <a:r>
              <a:rPr lang="en-GB" sz="3000" dirty="0" smtClean="0">
                <a:solidFill>
                  <a:srgbClr val="336699"/>
                </a:solidFill>
              </a:rPr>
              <a:t>= 300 / (150 + 300) = 300 / 450 = 0.67</a:t>
            </a:r>
          </a:p>
          <a:p>
            <a:pPr marL="0" indent="0">
              <a:buNone/>
            </a:pPr>
            <a:r>
              <a:rPr lang="en-GB" sz="3000" dirty="0" smtClean="0">
                <a:solidFill>
                  <a:srgbClr val="336699"/>
                </a:solidFill>
              </a:rPr>
              <a:t>V</a:t>
            </a:r>
            <a:r>
              <a:rPr lang="en-GB" sz="3000" baseline="-25000" dirty="0" smtClean="0">
                <a:solidFill>
                  <a:srgbClr val="336699"/>
                </a:solidFill>
              </a:rPr>
              <a:t>2</a:t>
            </a:r>
            <a:r>
              <a:rPr lang="en-GB" sz="3000" dirty="0" smtClean="0">
                <a:solidFill>
                  <a:srgbClr val="336699"/>
                </a:solidFill>
              </a:rPr>
              <a:t> = 0.67 x V</a:t>
            </a:r>
            <a:r>
              <a:rPr lang="en-GB" sz="3000" baseline="-25000" dirty="0" smtClean="0">
                <a:solidFill>
                  <a:srgbClr val="336699"/>
                </a:solidFill>
              </a:rPr>
              <a:t>s</a:t>
            </a:r>
          </a:p>
          <a:p>
            <a:pPr marL="0" indent="0">
              <a:buNone/>
            </a:pPr>
            <a:r>
              <a:rPr lang="en-GB" sz="3000" dirty="0" smtClean="0">
                <a:solidFill>
                  <a:srgbClr val="336699"/>
                </a:solidFill>
              </a:rPr>
              <a:t>V</a:t>
            </a:r>
            <a:r>
              <a:rPr lang="en-GB" sz="3000" baseline="-25000" dirty="0" smtClean="0">
                <a:solidFill>
                  <a:srgbClr val="336699"/>
                </a:solidFill>
              </a:rPr>
              <a:t>2</a:t>
            </a:r>
            <a:r>
              <a:rPr lang="en-GB" sz="3000" dirty="0" smtClean="0">
                <a:solidFill>
                  <a:srgbClr val="336699"/>
                </a:solidFill>
              </a:rPr>
              <a:t> = 0.67 x 12</a:t>
            </a:r>
          </a:p>
          <a:p>
            <a:pPr marL="0" indent="0">
              <a:buNone/>
            </a:pPr>
            <a:r>
              <a:rPr lang="en-GB" sz="3000" dirty="0" smtClean="0">
                <a:solidFill>
                  <a:srgbClr val="336699"/>
                </a:solidFill>
              </a:rPr>
              <a:t>V</a:t>
            </a:r>
            <a:r>
              <a:rPr lang="en-GB" sz="3000" baseline="-25000" dirty="0" smtClean="0">
                <a:solidFill>
                  <a:srgbClr val="336699"/>
                </a:solidFill>
              </a:rPr>
              <a:t>2</a:t>
            </a:r>
            <a:r>
              <a:rPr lang="en-GB" sz="3000" dirty="0" smtClean="0">
                <a:solidFill>
                  <a:srgbClr val="336699"/>
                </a:solidFill>
              </a:rPr>
              <a:t> = 8 V  </a:t>
            </a:r>
            <a:r>
              <a:rPr lang="en-GB" sz="3000" dirty="0" smtClean="0"/>
              <a:t>      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8447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Potential Dividers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                                            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                                            </a:t>
            </a:r>
            <a:r>
              <a:rPr lang="en-GB" dirty="0" smtClean="0">
                <a:solidFill>
                  <a:srgbClr val="336699"/>
                </a:solidFill>
              </a:rPr>
              <a:t>V</a:t>
            </a:r>
            <a:r>
              <a:rPr lang="en-GB" baseline="-25000" dirty="0" smtClean="0">
                <a:solidFill>
                  <a:srgbClr val="336699"/>
                </a:solidFill>
              </a:rPr>
              <a:t>1</a:t>
            </a:r>
            <a:r>
              <a:rPr lang="en-GB" dirty="0" smtClean="0">
                <a:solidFill>
                  <a:srgbClr val="336699"/>
                </a:solidFill>
              </a:rPr>
              <a:t>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                                           </a:t>
            </a:r>
            <a:r>
              <a:rPr lang="en-GB" dirty="0" smtClean="0">
                <a:solidFill>
                  <a:srgbClr val="336699"/>
                </a:solidFill>
              </a:rPr>
              <a:t>V</a:t>
            </a:r>
            <a:r>
              <a:rPr lang="en-GB" baseline="-25000" dirty="0" smtClean="0">
                <a:solidFill>
                  <a:srgbClr val="336699"/>
                </a:solidFill>
              </a:rPr>
              <a:t>s</a:t>
            </a:r>
            <a:r>
              <a:rPr lang="en-GB" dirty="0" smtClean="0">
                <a:solidFill>
                  <a:srgbClr val="336699"/>
                </a:solidFill>
              </a:rPr>
              <a:t>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                                            </a:t>
            </a:r>
            <a:r>
              <a:rPr lang="en-GB" dirty="0" smtClean="0">
                <a:solidFill>
                  <a:srgbClr val="336699"/>
                </a:solidFill>
              </a:rPr>
              <a:t>V</a:t>
            </a:r>
            <a:r>
              <a:rPr lang="en-GB" baseline="-25000" dirty="0" smtClean="0">
                <a:solidFill>
                  <a:srgbClr val="336699"/>
                </a:solidFill>
              </a:rPr>
              <a:t>2</a:t>
            </a:r>
            <a:r>
              <a:rPr lang="en-GB" dirty="0" smtClean="0">
                <a:solidFill>
                  <a:srgbClr val="336699"/>
                </a:solidFill>
              </a:rPr>
              <a:t> = ?</a:t>
            </a:r>
            <a:endParaRPr lang="en-GB" dirty="0">
              <a:solidFill>
                <a:srgbClr val="336699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1749" y="2082381"/>
            <a:ext cx="2524694" cy="383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88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Potential Dividers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For the previous circuit calculate V</a:t>
            </a:r>
            <a:r>
              <a:rPr lang="en-GB" baseline="-25000" dirty="0">
                <a:solidFill>
                  <a:srgbClr val="336699"/>
                </a:solidFill>
              </a:rPr>
              <a:t>2</a:t>
            </a:r>
            <a:r>
              <a:rPr lang="en-GB" dirty="0" smtClean="0">
                <a:solidFill>
                  <a:srgbClr val="336699"/>
                </a:solidFill>
              </a:rPr>
              <a:t> for each row.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699672"/>
              </p:ext>
            </p:extLst>
          </p:nvPr>
        </p:nvGraphicFramePr>
        <p:xfrm>
          <a:off x="1260086" y="2397515"/>
          <a:ext cx="9210908" cy="37794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27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027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0272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02727"/>
              </a:tblGrid>
              <a:tr h="539921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V</a:t>
                      </a:r>
                      <a:r>
                        <a:rPr lang="en-GB" sz="2800" b="1" baseline="-25000" dirty="0" smtClean="0">
                          <a:solidFill>
                            <a:srgbClr val="336699"/>
                          </a:solidFill>
                        </a:rPr>
                        <a:t>S</a:t>
                      </a:r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 (Volts)</a:t>
                      </a:r>
                      <a:endParaRPr lang="en-GB" sz="28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R</a:t>
                      </a:r>
                      <a:r>
                        <a:rPr lang="en-GB" sz="2800" b="1" baseline="-25000" dirty="0" smtClean="0">
                          <a:solidFill>
                            <a:srgbClr val="336699"/>
                          </a:solidFill>
                        </a:rPr>
                        <a:t>1</a:t>
                      </a:r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 (Ohms)</a:t>
                      </a:r>
                      <a:endParaRPr lang="en-GB" sz="28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R</a:t>
                      </a:r>
                      <a:r>
                        <a:rPr lang="en-GB" sz="2800" b="1" baseline="-25000" dirty="0" smtClean="0">
                          <a:solidFill>
                            <a:srgbClr val="336699"/>
                          </a:solidFill>
                        </a:rPr>
                        <a:t>2</a:t>
                      </a:r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 (Ohms)</a:t>
                      </a:r>
                      <a:endParaRPr lang="en-GB" sz="28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V</a:t>
                      </a:r>
                      <a:r>
                        <a:rPr lang="en-GB" sz="2800" b="1" baseline="-25000" dirty="0" smtClean="0">
                          <a:solidFill>
                            <a:srgbClr val="336699"/>
                          </a:solidFill>
                        </a:rPr>
                        <a:t>2</a:t>
                      </a:r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 (Volts)</a:t>
                      </a:r>
                      <a:endParaRPr lang="en-GB" sz="28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9921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5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10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10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9921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6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12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24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9921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21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40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200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9921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12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5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3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9921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8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28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4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39921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15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20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30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333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Potential Dividers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Answers</a:t>
            </a:r>
            <a:endParaRPr lang="en-GB" b="1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780678"/>
              </p:ext>
            </p:extLst>
          </p:nvPr>
        </p:nvGraphicFramePr>
        <p:xfrm>
          <a:off x="1260086" y="2397515"/>
          <a:ext cx="9210908" cy="40146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27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027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0272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02727"/>
              </a:tblGrid>
              <a:tr h="539921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V</a:t>
                      </a:r>
                      <a:r>
                        <a:rPr lang="en-GB" sz="2800" b="1" baseline="-25000" dirty="0" smtClean="0">
                          <a:solidFill>
                            <a:srgbClr val="336699"/>
                          </a:solidFill>
                        </a:rPr>
                        <a:t>S</a:t>
                      </a:r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 (Volts)</a:t>
                      </a:r>
                      <a:endParaRPr lang="en-GB" sz="28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R</a:t>
                      </a:r>
                      <a:r>
                        <a:rPr lang="en-GB" sz="2800" b="1" baseline="-25000" dirty="0" smtClean="0">
                          <a:solidFill>
                            <a:srgbClr val="336699"/>
                          </a:solidFill>
                        </a:rPr>
                        <a:t>1</a:t>
                      </a:r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 (Ohms)</a:t>
                      </a:r>
                      <a:endParaRPr lang="en-GB" sz="28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R</a:t>
                      </a:r>
                      <a:r>
                        <a:rPr lang="en-GB" sz="2800" b="1" baseline="-25000" dirty="0" smtClean="0">
                          <a:solidFill>
                            <a:srgbClr val="336699"/>
                          </a:solidFill>
                        </a:rPr>
                        <a:t>2</a:t>
                      </a:r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 (Ohms)</a:t>
                      </a:r>
                      <a:endParaRPr lang="en-GB" sz="28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V</a:t>
                      </a:r>
                      <a:r>
                        <a:rPr lang="en-GB" sz="2800" b="1" baseline="-25000" dirty="0" smtClean="0">
                          <a:solidFill>
                            <a:srgbClr val="336699"/>
                          </a:solidFill>
                        </a:rPr>
                        <a:t>2</a:t>
                      </a:r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 (Volts)</a:t>
                      </a:r>
                      <a:endParaRPr lang="en-GB" sz="28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9921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5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10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10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336699"/>
                          </a:solidFill>
                        </a:rPr>
                        <a:t>2.5</a:t>
                      </a:r>
                      <a:endParaRPr lang="en-GB" sz="32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9921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6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12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24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336699"/>
                          </a:solidFill>
                        </a:rPr>
                        <a:t>4</a:t>
                      </a:r>
                      <a:endParaRPr lang="en-GB" sz="32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9921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21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40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200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336699"/>
                          </a:solidFill>
                        </a:rPr>
                        <a:t>17.5</a:t>
                      </a:r>
                      <a:endParaRPr lang="en-GB" sz="32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9921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12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5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3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336699"/>
                          </a:solidFill>
                        </a:rPr>
                        <a:t>4.5</a:t>
                      </a:r>
                      <a:endParaRPr lang="en-GB" sz="32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9921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8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28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4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336699"/>
                          </a:solidFill>
                        </a:rPr>
                        <a:t>1</a:t>
                      </a:r>
                      <a:endParaRPr lang="en-GB" sz="32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39921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15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20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30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336699"/>
                          </a:solidFill>
                        </a:rPr>
                        <a:t>9</a:t>
                      </a:r>
                      <a:endParaRPr lang="en-GB" sz="32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6842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Potential Dividers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 potential (voltage) divider circuit is a very useful circuit.</a:t>
            </a:r>
          </a:p>
          <a:p>
            <a:pPr marL="0" indent="0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 potential (voltage) divider circuit usually consists of a supply voltage and resistive components (usually two) connected in series.</a:t>
            </a:r>
          </a:p>
          <a:p>
            <a:pPr marL="0" indent="0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The supply potential (voltage) is divided up across the resistors in the circuit.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16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Potential Dividers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                                            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                                            </a:t>
            </a:r>
            <a:r>
              <a:rPr lang="en-GB" dirty="0" smtClean="0">
                <a:solidFill>
                  <a:srgbClr val="336699"/>
                </a:solidFill>
              </a:rPr>
              <a:t>V</a:t>
            </a:r>
            <a:r>
              <a:rPr lang="en-GB" baseline="-25000" dirty="0" smtClean="0">
                <a:solidFill>
                  <a:srgbClr val="336699"/>
                </a:solidFill>
              </a:rPr>
              <a:t>1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                                             </a:t>
            </a:r>
            <a:r>
              <a:rPr lang="en-GB" dirty="0" smtClean="0">
                <a:solidFill>
                  <a:srgbClr val="336699"/>
                </a:solidFill>
              </a:rPr>
              <a:t>V</a:t>
            </a:r>
            <a:r>
              <a:rPr lang="en-GB" baseline="-25000" dirty="0" smtClean="0">
                <a:solidFill>
                  <a:srgbClr val="336699"/>
                </a:solidFill>
              </a:rPr>
              <a:t>s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                                            </a:t>
            </a:r>
            <a:r>
              <a:rPr lang="en-GB" dirty="0" smtClean="0">
                <a:solidFill>
                  <a:srgbClr val="336699"/>
                </a:solidFill>
              </a:rPr>
              <a:t>V</a:t>
            </a:r>
            <a:r>
              <a:rPr lang="en-GB" baseline="-25000" dirty="0" smtClean="0">
                <a:solidFill>
                  <a:srgbClr val="336699"/>
                </a:solidFill>
              </a:rPr>
              <a:t>2</a:t>
            </a:r>
            <a:endParaRPr lang="en-GB" baseline="-25000" dirty="0">
              <a:solidFill>
                <a:srgbClr val="336699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1749" y="2082381"/>
            <a:ext cx="2524694" cy="383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1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Potential Dividers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For all potential (voltage) dividers the following is true:</a:t>
            </a:r>
          </a:p>
          <a:p>
            <a:pPr marL="0" indent="0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r>
              <a:rPr lang="en-GB" dirty="0" smtClean="0">
                <a:solidFill>
                  <a:srgbClr val="336699"/>
                </a:solidFill>
              </a:rPr>
              <a:t>The larger resistance will always have the greater potential difference (voltage ) across it</a:t>
            </a:r>
          </a:p>
          <a:p>
            <a:endParaRPr lang="en-GB" dirty="0" smtClean="0">
              <a:solidFill>
                <a:srgbClr val="336699"/>
              </a:solidFill>
            </a:endParaRPr>
          </a:p>
          <a:p>
            <a:r>
              <a:rPr lang="en-GB" dirty="0" smtClean="0">
                <a:solidFill>
                  <a:srgbClr val="336699"/>
                </a:solidFill>
              </a:rPr>
              <a:t>The sum of the individual potential differences (voltages) will be equal to the supply voltage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rgbClr val="336699"/>
                </a:solidFill>
              </a:rPr>
              <a:t>  </a:t>
            </a:r>
            <a:r>
              <a:rPr lang="en-GB" dirty="0">
                <a:solidFill>
                  <a:srgbClr val="336699"/>
                </a:solidFill>
              </a:rPr>
              <a:t>V</a:t>
            </a:r>
            <a:r>
              <a:rPr lang="en-GB" baseline="-25000" dirty="0">
                <a:solidFill>
                  <a:srgbClr val="336699"/>
                </a:solidFill>
              </a:rPr>
              <a:t>1</a:t>
            </a:r>
            <a:r>
              <a:rPr lang="en-GB" dirty="0">
                <a:solidFill>
                  <a:srgbClr val="336699"/>
                </a:solidFill>
              </a:rPr>
              <a:t> + V</a:t>
            </a:r>
            <a:r>
              <a:rPr lang="en-GB" baseline="-25000" dirty="0">
                <a:solidFill>
                  <a:srgbClr val="336699"/>
                </a:solidFill>
              </a:rPr>
              <a:t>2</a:t>
            </a:r>
            <a:r>
              <a:rPr lang="en-GB" dirty="0">
                <a:solidFill>
                  <a:srgbClr val="336699"/>
                </a:solidFill>
              </a:rPr>
              <a:t> = V</a:t>
            </a:r>
            <a:r>
              <a:rPr lang="en-GB" baseline="-25000" dirty="0">
                <a:solidFill>
                  <a:srgbClr val="336699"/>
                </a:solidFill>
              </a:rPr>
              <a:t>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07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Potential Dividers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The ratio of the potential differences (voltages) will depend on the ratio of resistance values.</a:t>
            </a:r>
          </a:p>
          <a:p>
            <a:pPr marL="0" indent="0" algn="ctr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This can also be written as: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rgbClr val="336699"/>
                </a:solidFill>
              </a:rPr>
              <a:t>V</a:t>
            </a:r>
            <a:r>
              <a:rPr lang="en-GB" baseline="-25000" dirty="0" smtClean="0">
                <a:solidFill>
                  <a:srgbClr val="336699"/>
                </a:solidFill>
              </a:rPr>
              <a:t>1</a:t>
            </a:r>
            <a:r>
              <a:rPr lang="en-GB" dirty="0" smtClean="0">
                <a:solidFill>
                  <a:srgbClr val="336699"/>
                </a:solidFill>
              </a:rPr>
              <a:t> / V</a:t>
            </a:r>
            <a:r>
              <a:rPr lang="en-GB" baseline="-25000" dirty="0" smtClean="0">
                <a:solidFill>
                  <a:srgbClr val="336699"/>
                </a:solidFill>
              </a:rPr>
              <a:t>2</a:t>
            </a:r>
            <a:r>
              <a:rPr lang="en-GB" dirty="0" smtClean="0">
                <a:solidFill>
                  <a:srgbClr val="336699"/>
                </a:solidFill>
              </a:rPr>
              <a:t> = R</a:t>
            </a:r>
            <a:r>
              <a:rPr lang="en-GB" baseline="-25000" dirty="0" smtClean="0">
                <a:solidFill>
                  <a:srgbClr val="336699"/>
                </a:solidFill>
              </a:rPr>
              <a:t>1</a:t>
            </a:r>
            <a:r>
              <a:rPr lang="en-GB" dirty="0" smtClean="0">
                <a:solidFill>
                  <a:srgbClr val="336699"/>
                </a:solidFill>
              </a:rPr>
              <a:t> / R</a:t>
            </a:r>
            <a:r>
              <a:rPr lang="en-GB" baseline="-25000" dirty="0" smtClean="0">
                <a:solidFill>
                  <a:srgbClr val="336699"/>
                </a:solidFill>
              </a:rPr>
              <a:t>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1592" y="2725706"/>
            <a:ext cx="1948815" cy="127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55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Potential Dividers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                                            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                                            </a:t>
            </a:r>
            <a:r>
              <a:rPr lang="en-GB" dirty="0" smtClean="0">
                <a:solidFill>
                  <a:srgbClr val="336699"/>
                </a:solidFill>
              </a:rPr>
              <a:t>V</a:t>
            </a:r>
            <a:r>
              <a:rPr lang="en-GB" baseline="-25000" dirty="0" smtClean="0">
                <a:solidFill>
                  <a:srgbClr val="336699"/>
                </a:solidFill>
              </a:rPr>
              <a:t>1  </a:t>
            </a:r>
            <a:r>
              <a:rPr lang="en-GB" dirty="0" smtClean="0">
                <a:solidFill>
                  <a:srgbClr val="336699"/>
                </a:solidFill>
              </a:rPr>
              <a:t>= 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                                             </a:t>
            </a:r>
            <a:r>
              <a:rPr lang="en-GB" dirty="0" smtClean="0">
                <a:solidFill>
                  <a:srgbClr val="336699"/>
                </a:solidFill>
              </a:rPr>
              <a:t>V</a:t>
            </a:r>
            <a:r>
              <a:rPr lang="en-GB" baseline="-25000" dirty="0" smtClean="0">
                <a:solidFill>
                  <a:srgbClr val="336699"/>
                </a:solidFill>
              </a:rPr>
              <a:t>s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                                            </a:t>
            </a:r>
            <a:r>
              <a:rPr lang="en-GB" dirty="0" smtClean="0">
                <a:solidFill>
                  <a:srgbClr val="336699"/>
                </a:solidFill>
              </a:rPr>
              <a:t>V</a:t>
            </a:r>
            <a:r>
              <a:rPr lang="en-GB" baseline="-25000" dirty="0" smtClean="0">
                <a:solidFill>
                  <a:srgbClr val="336699"/>
                </a:solidFill>
              </a:rPr>
              <a:t>2 </a:t>
            </a:r>
            <a:r>
              <a:rPr lang="en-GB" dirty="0" smtClean="0">
                <a:solidFill>
                  <a:srgbClr val="336699"/>
                </a:solidFill>
              </a:rPr>
              <a:t>= 16 V</a:t>
            </a:r>
            <a:endParaRPr lang="en-GB" dirty="0">
              <a:solidFill>
                <a:srgbClr val="336699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1749" y="2082381"/>
            <a:ext cx="2524694" cy="383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04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Potential Dividers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Example One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In the previous circuit R</a:t>
            </a:r>
            <a:r>
              <a:rPr lang="en-GB" baseline="-25000" dirty="0" smtClean="0">
                <a:solidFill>
                  <a:srgbClr val="336699"/>
                </a:solidFill>
              </a:rPr>
              <a:t>1</a:t>
            </a:r>
            <a:r>
              <a:rPr lang="en-GB" dirty="0" smtClean="0">
                <a:solidFill>
                  <a:srgbClr val="336699"/>
                </a:solidFill>
              </a:rPr>
              <a:t> = 20 </a:t>
            </a:r>
            <a:r>
              <a:rPr lang="el-GR" dirty="0" smtClean="0">
                <a:solidFill>
                  <a:srgbClr val="336699"/>
                </a:solidFill>
              </a:rPr>
              <a:t>Ω</a:t>
            </a:r>
            <a:r>
              <a:rPr lang="en-GB" dirty="0" smtClean="0">
                <a:solidFill>
                  <a:srgbClr val="336699"/>
                </a:solidFill>
              </a:rPr>
              <a:t> and R</a:t>
            </a:r>
            <a:r>
              <a:rPr lang="en-GB" baseline="-25000" dirty="0" smtClean="0">
                <a:solidFill>
                  <a:srgbClr val="336699"/>
                </a:solidFill>
              </a:rPr>
              <a:t>2</a:t>
            </a:r>
            <a:r>
              <a:rPr lang="en-GB" dirty="0" smtClean="0">
                <a:solidFill>
                  <a:srgbClr val="336699"/>
                </a:solidFill>
              </a:rPr>
              <a:t> = 80 </a:t>
            </a:r>
            <a:r>
              <a:rPr lang="el-GR" dirty="0" smtClean="0">
                <a:solidFill>
                  <a:srgbClr val="336699"/>
                </a:solidFill>
              </a:rPr>
              <a:t>Ω</a:t>
            </a:r>
            <a:r>
              <a:rPr lang="en-GB" dirty="0" smtClean="0">
                <a:solidFill>
                  <a:srgbClr val="336699"/>
                </a:solidFill>
              </a:rPr>
              <a:t>. Calculate the value of V</a:t>
            </a:r>
            <a:r>
              <a:rPr lang="en-GB" baseline="-25000" dirty="0" smtClean="0">
                <a:solidFill>
                  <a:srgbClr val="336699"/>
                </a:solidFill>
              </a:rPr>
              <a:t>1</a:t>
            </a:r>
            <a:r>
              <a:rPr lang="en-GB" dirty="0" smtClean="0">
                <a:solidFill>
                  <a:srgbClr val="336699"/>
                </a:solidFill>
              </a:rPr>
              <a:t>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V</a:t>
            </a:r>
            <a:r>
              <a:rPr lang="en-GB" baseline="-25000" dirty="0" smtClean="0">
                <a:solidFill>
                  <a:srgbClr val="336699"/>
                </a:solidFill>
              </a:rPr>
              <a:t>1</a:t>
            </a:r>
            <a:r>
              <a:rPr lang="en-GB" dirty="0" smtClean="0">
                <a:solidFill>
                  <a:srgbClr val="336699"/>
                </a:solidFill>
              </a:rPr>
              <a:t> / V</a:t>
            </a:r>
            <a:r>
              <a:rPr lang="en-GB" baseline="-25000" dirty="0" smtClean="0">
                <a:solidFill>
                  <a:srgbClr val="336699"/>
                </a:solidFill>
              </a:rPr>
              <a:t>2</a:t>
            </a:r>
            <a:r>
              <a:rPr lang="en-GB" dirty="0" smtClean="0">
                <a:solidFill>
                  <a:srgbClr val="336699"/>
                </a:solidFill>
              </a:rPr>
              <a:t> = R</a:t>
            </a:r>
            <a:r>
              <a:rPr lang="en-GB" baseline="-25000" dirty="0" smtClean="0">
                <a:solidFill>
                  <a:srgbClr val="336699"/>
                </a:solidFill>
              </a:rPr>
              <a:t>1</a:t>
            </a:r>
            <a:r>
              <a:rPr lang="en-GB" dirty="0" smtClean="0">
                <a:solidFill>
                  <a:srgbClr val="336699"/>
                </a:solidFill>
              </a:rPr>
              <a:t> / R</a:t>
            </a:r>
            <a:r>
              <a:rPr lang="en-GB" baseline="-25000" dirty="0" smtClean="0">
                <a:solidFill>
                  <a:srgbClr val="336699"/>
                </a:solidFill>
              </a:rPr>
              <a:t>2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V</a:t>
            </a:r>
            <a:r>
              <a:rPr lang="en-GB" baseline="-25000" dirty="0" smtClean="0">
                <a:solidFill>
                  <a:srgbClr val="336699"/>
                </a:solidFill>
              </a:rPr>
              <a:t>1</a:t>
            </a:r>
            <a:r>
              <a:rPr lang="en-GB" dirty="0" smtClean="0">
                <a:solidFill>
                  <a:srgbClr val="336699"/>
                </a:solidFill>
              </a:rPr>
              <a:t> / 16 = 20 / 80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V</a:t>
            </a:r>
            <a:r>
              <a:rPr lang="en-GB" baseline="-25000" dirty="0" smtClean="0">
                <a:solidFill>
                  <a:srgbClr val="336699"/>
                </a:solidFill>
              </a:rPr>
              <a:t>1</a:t>
            </a:r>
            <a:r>
              <a:rPr lang="en-GB" dirty="0" smtClean="0">
                <a:solidFill>
                  <a:srgbClr val="336699"/>
                </a:solidFill>
              </a:rPr>
              <a:t> / 16 = 0.25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V</a:t>
            </a:r>
            <a:r>
              <a:rPr lang="en-GB" baseline="-25000" dirty="0" smtClean="0">
                <a:solidFill>
                  <a:srgbClr val="336699"/>
                </a:solidFill>
              </a:rPr>
              <a:t>1</a:t>
            </a:r>
            <a:r>
              <a:rPr lang="en-GB" dirty="0" smtClean="0">
                <a:solidFill>
                  <a:srgbClr val="336699"/>
                </a:solidFill>
              </a:rPr>
              <a:t> = 0.25 x 16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V</a:t>
            </a:r>
            <a:r>
              <a:rPr lang="en-GB" baseline="-25000" dirty="0" smtClean="0">
                <a:solidFill>
                  <a:srgbClr val="336699"/>
                </a:solidFill>
              </a:rPr>
              <a:t>1</a:t>
            </a:r>
            <a:r>
              <a:rPr lang="en-GB" dirty="0" smtClean="0">
                <a:solidFill>
                  <a:srgbClr val="336699"/>
                </a:solidFill>
              </a:rPr>
              <a:t> = 4 V</a:t>
            </a:r>
            <a:endParaRPr lang="en-GB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06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Potential Dividers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                                            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                                            </a:t>
            </a:r>
            <a:r>
              <a:rPr lang="en-GB" dirty="0" smtClean="0">
                <a:solidFill>
                  <a:srgbClr val="336699"/>
                </a:solidFill>
              </a:rPr>
              <a:t>V</a:t>
            </a:r>
            <a:r>
              <a:rPr lang="en-GB" baseline="-25000" dirty="0" smtClean="0">
                <a:solidFill>
                  <a:srgbClr val="336699"/>
                </a:solidFill>
              </a:rPr>
              <a:t>1  </a:t>
            </a:r>
            <a:r>
              <a:rPr lang="en-GB" dirty="0" smtClean="0">
                <a:solidFill>
                  <a:srgbClr val="336699"/>
                </a:solidFill>
              </a:rPr>
              <a:t>= 25 V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                                             </a:t>
            </a:r>
            <a:r>
              <a:rPr lang="en-GB" dirty="0" smtClean="0">
                <a:solidFill>
                  <a:srgbClr val="336699"/>
                </a:solidFill>
              </a:rPr>
              <a:t>V</a:t>
            </a:r>
            <a:r>
              <a:rPr lang="en-GB" baseline="-25000" dirty="0" smtClean="0">
                <a:solidFill>
                  <a:srgbClr val="336699"/>
                </a:solidFill>
              </a:rPr>
              <a:t>s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                                            </a:t>
            </a:r>
            <a:r>
              <a:rPr lang="en-GB" dirty="0" smtClean="0">
                <a:solidFill>
                  <a:srgbClr val="336699"/>
                </a:solidFill>
              </a:rPr>
              <a:t>V</a:t>
            </a:r>
            <a:r>
              <a:rPr lang="en-GB" baseline="-25000" dirty="0" smtClean="0">
                <a:solidFill>
                  <a:srgbClr val="336699"/>
                </a:solidFill>
              </a:rPr>
              <a:t>2 </a:t>
            </a:r>
            <a:r>
              <a:rPr lang="en-GB" dirty="0" smtClean="0">
                <a:solidFill>
                  <a:srgbClr val="336699"/>
                </a:solidFill>
              </a:rPr>
              <a:t>= 10 V</a:t>
            </a:r>
            <a:endParaRPr lang="en-GB" dirty="0">
              <a:solidFill>
                <a:srgbClr val="336699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1749" y="2082381"/>
            <a:ext cx="2524694" cy="383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5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Potential Dividers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Example Two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In the previous circuit R</a:t>
            </a:r>
            <a:r>
              <a:rPr lang="en-GB" baseline="-25000" dirty="0" smtClean="0">
                <a:solidFill>
                  <a:srgbClr val="336699"/>
                </a:solidFill>
              </a:rPr>
              <a:t>2</a:t>
            </a:r>
            <a:r>
              <a:rPr lang="en-GB" dirty="0" smtClean="0">
                <a:solidFill>
                  <a:srgbClr val="336699"/>
                </a:solidFill>
              </a:rPr>
              <a:t> = 80 </a:t>
            </a:r>
            <a:r>
              <a:rPr lang="el-GR" dirty="0" smtClean="0">
                <a:solidFill>
                  <a:srgbClr val="336699"/>
                </a:solidFill>
              </a:rPr>
              <a:t>Ω</a:t>
            </a:r>
            <a:r>
              <a:rPr lang="en-GB" dirty="0" smtClean="0">
                <a:solidFill>
                  <a:srgbClr val="336699"/>
                </a:solidFill>
              </a:rPr>
              <a:t>. Calculate the value of R</a:t>
            </a:r>
            <a:r>
              <a:rPr lang="en-GB" baseline="-25000" dirty="0" smtClean="0">
                <a:solidFill>
                  <a:srgbClr val="336699"/>
                </a:solidFill>
              </a:rPr>
              <a:t>1</a:t>
            </a:r>
            <a:r>
              <a:rPr lang="en-GB" dirty="0" smtClean="0">
                <a:solidFill>
                  <a:srgbClr val="336699"/>
                </a:solidFill>
              </a:rPr>
              <a:t>.</a:t>
            </a:r>
          </a:p>
          <a:p>
            <a:pPr marL="0" indent="0">
              <a:buNone/>
            </a:pPr>
            <a:r>
              <a:rPr lang="en-GB" u="sng" dirty="0" smtClean="0">
                <a:solidFill>
                  <a:srgbClr val="336699"/>
                </a:solidFill>
              </a:rPr>
              <a:t>V</a:t>
            </a:r>
            <a:r>
              <a:rPr lang="en-GB" baseline="-25000" dirty="0" smtClean="0">
                <a:solidFill>
                  <a:srgbClr val="336699"/>
                </a:solidFill>
              </a:rPr>
              <a:t>1</a:t>
            </a:r>
            <a:r>
              <a:rPr lang="en-GB" dirty="0" smtClean="0">
                <a:solidFill>
                  <a:srgbClr val="336699"/>
                </a:solidFill>
              </a:rPr>
              <a:t>  =  </a:t>
            </a:r>
            <a:r>
              <a:rPr lang="en-GB" u="sng" dirty="0" smtClean="0">
                <a:solidFill>
                  <a:srgbClr val="336699"/>
                </a:solidFill>
              </a:rPr>
              <a:t>R</a:t>
            </a:r>
            <a:r>
              <a:rPr lang="en-GB" baseline="-25000" dirty="0" smtClean="0">
                <a:solidFill>
                  <a:srgbClr val="336699"/>
                </a:solidFill>
              </a:rPr>
              <a:t>1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V</a:t>
            </a:r>
            <a:r>
              <a:rPr lang="en-GB" baseline="-25000" dirty="0" smtClean="0">
                <a:solidFill>
                  <a:srgbClr val="336699"/>
                </a:solidFill>
              </a:rPr>
              <a:t>2</a:t>
            </a:r>
            <a:r>
              <a:rPr lang="en-GB" dirty="0" smtClean="0">
                <a:solidFill>
                  <a:srgbClr val="336699"/>
                </a:solidFill>
              </a:rPr>
              <a:t>      R</a:t>
            </a:r>
            <a:r>
              <a:rPr lang="en-GB" baseline="-25000" dirty="0" smtClean="0">
                <a:solidFill>
                  <a:srgbClr val="336699"/>
                </a:solidFill>
              </a:rPr>
              <a:t>2</a:t>
            </a:r>
          </a:p>
          <a:p>
            <a:pPr marL="0" indent="0">
              <a:buNone/>
            </a:pPr>
            <a:r>
              <a:rPr lang="en-GB" u="sng" dirty="0" smtClean="0">
                <a:solidFill>
                  <a:srgbClr val="336699"/>
                </a:solidFill>
              </a:rPr>
              <a:t>25</a:t>
            </a:r>
            <a:r>
              <a:rPr lang="en-GB" dirty="0" smtClean="0">
                <a:solidFill>
                  <a:srgbClr val="336699"/>
                </a:solidFill>
              </a:rPr>
              <a:t>  =  </a:t>
            </a:r>
            <a:r>
              <a:rPr lang="en-GB" u="sng" dirty="0" smtClean="0">
                <a:solidFill>
                  <a:srgbClr val="336699"/>
                </a:solidFill>
              </a:rPr>
              <a:t>R</a:t>
            </a:r>
            <a:r>
              <a:rPr lang="en-GB" baseline="-25000" dirty="0" smtClean="0">
                <a:solidFill>
                  <a:srgbClr val="336699"/>
                </a:solidFill>
              </a:rPr>
              <a:t>1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10      80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R</a:t>
            </a:r>
            <a:r>
              <a:rPr lang="en-GB" baseline="-25000" dirty="0" smtClean="0">
                <a:solidFill>
                  <a:srgbClr val="336699"/>
                </a:solidFill>
              </a:rPr>
              <a:t>1</a:t>
            </a:r>
            <a:r>
              <a:rPr lang="en-GB" dirty="0" smtClean="0">
                <a:solidFill>
                  <a:srgbClr val="336699"/>
                </a:solidFill>
              </a:rPr>
              <a:t>  =  </a:t>
            </a:r>
            <a:r>
              <a:rPr lang="en-GB" u="sng" dirty="0" smtClean="0">
                <a:solidFill>
                  <a:srgbClr val="336699"/>
                </a:solidFill>
              </a:rPr>
              <a:t>25 x 80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              10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R</a:t>
            </a:r>
            <a:r>
              <a:rPr lang="en-GB" baseline="-25000" dirty="0" smtClean="0">
                <a:solidFill>
                  <a:srgbClr val="336699"/>
                </a:solidFill>
              </a:rPr>
              <a:t>1</a:t>
            </a:r>
            <a:r>
              <a:rPr lang="en-GB" dirty="0" smtClean="0">
                <a:solidFill>
                  <a:srgbClr val="336699"/>
                </a:solidFill>
              </a:rPr>
              <a:t> = 200 </a:t>
            </a:r>
            <a:r>
              <a:rPr lang="en-GB" dirty="0">
                <a:solidFill>
                  <a:srgbClr val="336699"/>
                </a:solidFill>
              </a:rPr>
              <a:t>Ω</a:t>
            </a: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18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592</Words>
  <Application>Microsoft Office PowerPoint</Application>
  <PresentationFormat>Widescreen</PresentationFormat>
  <Paragraphs>204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S3/S4 Physics</vt:lpstr>
      <vt:lpstr>Potential Dividers</vt:lpstr>
      <vt:lpstr>Potential Dividers</vt:lpstr>
      <vt:lpstr>Potential Dividers</vt:lpstr>
      <vt:lpstr>Potential Dividers</vt:lpstr>
      <vt:lpstr>Potential Dividers</vt:lpstr>
      <vt:lpstr>Potential Dividers</vt:lpstr>
      <vt:lpstr>Potential Dividers</vt:lpstr>
      <vt:lpstr>Potential Dividers</vt:lpstr>
      <vt:lpstr>Potential Dividers</vt:lpstr>
      <vt:lpstr>Potential Dividers</vt:lpstr>
      <vt:lpstr>Potential Dividers</vt:lpstr>
      <vt:lpstr>Potential Dividers</vt:lpstr>
      <vt:lpstr>Potential Dividers</vt:lpstr>
      <vt:lpstr>Potential Dividers</vt:lpstr>
      <vt:lpstr>Potential Dividers</vt:lpstr>
      <vt:lpstr>Potential Dividers</vt:lpstr>
      <vt:lpstr>Potential Dividers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N5 Physics</dc:title>
  <dc:creator>Ian Downie</dc:creator>
  <cp:lastModifiedBy>Ian Downie</cp:lastModifiedBy>
  <cp:revision>19</cp:revision>
  <dcterms:created xsi:type="dcterms:W3CDTF">2015-07-11T15:13:32Z</dcterms:created>
  <dcterms:modified xsi:type="dcterms:W3CDTF">2020-06-13T14:19:59Z</dcterms:modified>
</cp:coreProperties>
</file>