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9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41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10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06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4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7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3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8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54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2AED-CF7D-437C-AEE0-23349A980B40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58317-6830-4358-B91E-0FC2CEBA6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17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S3/S4 Physics</a:t>
            </a:r>
            <a:endParaRPr lang="en-GB" dirty="0">
              <a:solidFill>
                <a:srgbClr val="3366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6699"/>
                </a:solidFill>
              </a:rPr>
              <a:t>Power Calculations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155312"/>
              </p:ext>
            </p:extLst>
          </p:nvPr>
        </p:nvGraphicFramePr>
        <p:xfrm>
          <a:off x="2032000" y="2258060"/>
          <a:ext cx="6552000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000"/>
                <a:gridCol w="2184000"/>
                <a:gridCol w="2184000"/>
              </a:tblGrid>
              <a:tr h="93978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Power</a:t>
                      </a:r>
                      <a:r>
                        <a:rPr lang="en-GB" sz="2800" b="1" baseline="0" dirty="0" smtClean="0">
                          <a:solidFill>
                            <a:srgbClr val="336699"/>
                          </a:solidFill>
                        </a:rPr>
                        <a:t> 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Current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Potential</a:t>
                      </a:r>
                    </a:p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Difference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endParaRPr lang="en-GB" sz="28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 mA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500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120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60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2.3 kW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230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0.9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0.1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6.9 kW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427603"/>
              </p:ext>
            </p:extLst>
          </p:nvPr>
        </p:nvGraphicFramePr>
        <p:xfrm>
          <a:off x="2078653" y="2230017"/>
          <a:ext cx="6552000" cy="4215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4000"/>
                <a:gridCol w="2184000"/>
                <a:gridCol w="2184000"/>
              </a:tblGrid>
              <a:tr h="110647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Power</a:t>
                      </a:r>
                      <a:r>
                        <a:rPr lang="en-GB" sz="2800" b="1" baseline="0" dirty="0" smtClean="0">
                          <a:solidFill>
                            <a:srgbClr val="336699"/>
                          </a:solidFill>
                        </a:rPr>
                        <a:t> 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Current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Potential</a:t>
                      </a:r>
                      <a:r>
                        <a:rPr lang="en-GB" sz="2800" b="1" baseline="0" dirty="0" smtClean="0">
                          <a:solidFill>
                            <a:srgbClr val="336699"/>
                          </a:solidFill>
                        </a:rPr>
                        <a:t> Difference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617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24 W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617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2.5 W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 mA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500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61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120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3 A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40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61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2.3 kW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r>
                        <a:rPr lang="en-GB" sz="2800" b="1" baseline="0" dirty="0" smtClean="0">
                          <a:solidFill>
                            <a:srgbClr val="336699"/>
                          </a:solidFill>
                        </a:rPr>
                        <a:t> A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230 V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61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0.9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0.1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9 V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5061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6.9 kW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30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230 V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36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A Plug for Safety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Can you correctly wire a plug?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683" y="2391569"/>
            <a:ext cx="6900862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6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For household appliances the current that flows to them is controlled by a </a:t>
            </a:r>
            <a:r>
              <a:rPr lang="en-GB" b="1" dirty="0">
                <a:solidFill>
                  <a:srgbClr val="336699"/>
                </a:solidFill>
              </a:rPr>
              <a:t>fuse </a:t>
            </a:r>
            <a:r>
              <a:rPr lang="en-GB" dirty="0">
                <a:solidFill>
                  <a:srgbClr val="336699"/>
                </a:solidFill>
              </a:rPr>
              <a:t>in the plug. 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In </a:t>
            </a:r>
            <a:r>
              <a:rPr lang="en-GB" dirty="0">
                <a:solidFill>
                  <a:srgbClr val="336699"/>
                </a:solidFill>
              </a:rPr>
              <a:t>the UK the two most common values of fuse are </a:t>
            </a:r>
            <a:endParaRPr lang="en-GB" dirty="0" smtClean="0">
              <a:solidFill>
                <a:srgbClr val="336699"/>
              </a:solidFill>
            </a:endParaRPr>
          </a:p>
          <a:p>
            <a:r>
              <a:rPr lang="en-GB" dirty="0" smtClean="0">
                <a:solidFill>
                  <a:srgbClr val="336699"/>
                </a:solidFill>
              </a:rPr>
              <a:t>3 amperes </a:t>
            </a:r>
            <a:r>
              <a:rPr lang="en-GB" dirty="0">
                <a:solidFill>
                  <a:srgbClr val="336699"/>
                </a:solidFill>
              </a:rPr>
              <a:t>(3A) and </a:t>
            </a:r>
            <a:endParaRPr lang="en-GB" dirty="0" smtClean="0">
              <a:solidFill>
                <a:srgbClr val="336699"/>
              </a:solidFill>
            </a:endParaRPr>
          </a:p>
          <a:p>
            <a:r>
              <a:rPr lang="en-GB" dirty="0" smtClean="0">
                <a:solidFill>
                  <a:srgbClr val="336699"/>
                </a:solidFill>
              </a:rPr>
              <a:t>13 amperes </a:t>
            </a:r>
            <a:r>
              <a:rPr lang="en-GB" dirty="0">
                <a:solidFill>
                  <a:srgbClr val="336699"/>
                </a:solidFill>
              </a:rPr>
              <a:t>(13A</a:t>
            </a:r>
            <a:r>
              <a:rPr lang="en-GB" dirty="0" smtClean="0">
                <a:solidFill>
                  <a:srgbClr val="336699"/>
                </a:solidFill>
              </a:rPr>
              <a:t>)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</a:t>
            </a:r>
            <a:r>
              <a:rPr lang="en-GB" dirty="0">
                <a:solidFill>
                  <a:srgbClr val="336699"/>
                </a:solidFill>
              </a:rPr>
              <a:t>symbol for a fuse is</a:t>
            </a:r>
            <a:r>
              <a:rPr lang="en-GB" dirty="0" smtClean="0">
                <a:solidFill>
                  <a:srgbClr val="336699"/>
                </a:solidFill>
              </a:rPr>
              <a:t>: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994" y="43307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0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Calculate the fuse value needed for a 1200W hair dryer.</a:t>
            </a:r>
          </a:p>
          <a:p>
            <a:pPr marL="0" indent="0">
              <a:buNone/>
            </a:pP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Calculate the fuse value needed for a 350W electric saw.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It appears that we do not have enough data to complete the above </a:t>
            </a:r>
            <a:r>
              <a:rPr lang="en-GB" dirty="0" smtClean="0">
                <a:solidFill>
                  <a:srgbClr val="336699"/>
                </a:solidFill>
              </a:rPr>
              <a:t>calculations…to use P = I x V a value for “V” is needed.</a:t>
            </a:r>
            <a:endParaRPr lang="en-GB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47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all </a:t>
            </a:r>
            <a:r>
              <a:rPr lang="en-GB" b="1" dirty="0" smtClean="0">
                <a:solidFill>
                  <a:srgbClr val="336699"/>
                </a:solidFill>
              </a:rPr>
              <a:t>domestic sockets </a:t>
            </a:r>
            <a:r>
              <a:rPr lang="en-GB" dirty="0" smtClean="0">
                <a:solidFill>
                  <a:srgbClr val="336699"/>
                </a:solidFill>
              </a:rPr>
              <a:t>in the UK </a:t>
            </a:r>
            <a:r>
              <a:rPr lang="en-GB" b="1" dirty="0" smtClean="0">
                <a:solidFill>
                  <a:srgbClr val="336699"/>
                </a:solidFill>
              </a:rPr>
              <a:t>“V”</a:t>
            </a:r>
            <a:r>
              <a:rPr lang="en-GB" dirty="0" smtClean="0">
                <a:solidFill>
                  <a:srgbClr val="336699"/>
                </a:solidFill>
              </a:rPr>
              <a:t> is quoted as </a:t>
            </a:r>
            <a:r>
              <a:rPr lang="en-GB" b="1" dirty="0" smtClean="0">
                <a:solidFill>
                  <a:srgbClr val="336699"/>
                </a:solidFill>
              </a:rPr>
              <a:t>230 V.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 – 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I x V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1200 = I x 230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= 1200 / 230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= 5.2 A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As 5.2 A is greater than 3 A, a 13 A fuse will be needed.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9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>
                <a:solidFill>
                  <a:srgbClr val="336699"/>
                </a:solidFill>
              </a:rPr>
              <a:t>Example </a:t>
            </a:r>
            <a:r>
              <a:rPr lang="en-GB" b="1" u="sng" dirty="0" smtClean="0">
                <a:solidFill>
                  <a:srgbClr val="336699"/>
                </a:solidFill>
              </a:rPr>
              <a:t>Two </a:t>
            </a:r>
            <a:r>
              <a:rPr lang="en-GB" b="1" u="sng" dirty="0">
                <a:solidFill>
                  <a:srgbClr val="336699"/>
                </a:solidFill>
              </a:rPr>
              <a:t>– Solution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P = I x V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350 </a:t>
            </a:r>
            <a:r>
              <a:rPr lang="en-GB" dirty="0">
                <a:solidFill>
                  <a:srgbClr val="336699"/>
                </a:solidFill>
              </a:rPr>
              <a:t>= I x 230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 = </a:t>
            </a:r>
            <a:r>
              <a:rPr lang="en-GB" dirty="0" smtClean="0">
                <a:solidFill>
                  <a:srgbClr val="336699"/>
                </a:solidFill>
              </a:rPr>
              <a:t>350 </a:t>
            </a:r>
            <a:r>
              <a:rPr lang="en-GB" dirty="0">
                <a:solidFill>
                  <a:srgbClr val="336699"/>
                </a:solidFill>
              </a:rPr>
              <a:t>/ 230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I = </a:t>
            </a:r>
            <a:r>
              <a:rPr lang="en-GB" dirty="0" smtClean="0">
                <a:solidFill>
                  <a:srgbClr val="336699"/>
                </a:solidFill>
              </a:rPr>
              <a:t>1.5 </a:t>
            </a:r>
            <a:r>
              <a:rPr lang="en-GB" dirty="0">
                <a:solidFill>
                  <a:srgbClr val="336699"/>
                </a:solidFill>
              </a:rPr>
              <a:t>A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As </a:t>
            </a:r>
            <a:r>
              <a:rPr lang="en-GB" dirty="0" smtClean="0">
                <a:solidFill>
                  <a:srgbClr val="336699"/>
                </a:solidFill>
              </a:rPr>
              <a:t>1.5 </a:t>
            </a:r>
            <a:r>
              <a:rPr lang="en-GB" dirty="0">
                <a:solidFill>
                  <a:srgbClr val="336699"/>
                </a:solidFill>
              </a:rPr>
              <a:t>A is </a:t>
            </a:r>
            <a:r>
              <a:rPr lang="en-GB" dirty="0" smtClean="0">
                <a:solidFill>
                  <a:srgbClr val="336699"/>
                </a:solidFill>
              </a:rPr>
              <a:t>less </a:t>
            </a:r>
            <a:r>
              <a:rPr lang="en-GB" dirty="0">
                <a:solidFill>
                  <a:srgbClr val="336699"/>
                </a:solidFill>
              </a:rPr>
              <a:t>than 3 A, a </a:t>
            </a:r>
            <a:r>
              <a:rPr lang="en-GB" dirty="0" smtClean="0">
                <a:solidFill>
                  <a:srgbClr val="336699"/>
                </a:solidFill>
              </a:rPr>
              <a:t>3 </a:t>
            </a:r>
            <a:r>
              <a:rPr lang="en-GB" dirty="0">
                <a:solidFill>
                  <a:srgbClr val="336699"/>
                </a:solidFill>
              </a:rPr>
              <a:t>A fuse will be needed.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68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As a general rule if an appliance has a power rating </a:t>
            </a:r>
            <a:r>
              <a:rPr lang="en-GB" sz="3200" b="1" dirty="0" smtClean="0">
                <a:solidFill>
                  <a:srgbClr val="336699"/>
                </a:solidFill>
              </a:rPr>
              <a:t>greater than 720 W a 13 A fuse</a:t>
            </a:r>
            <a:r>
              <a:rPr lang="en-GB" sz="3200" dirty="0" smtClean="0">
                <a:solidFill>
                  <a:srgbClr val="336699"/>
                </a:solidFill>
              </a:rPr>
              <a:t> must be used.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If </a:t>
            </a:r>
            <a:r>
              <a:rPr lang="en-GB" sz="3200" dirty="0">
                <a:solidFill>
                  <a:srgbClr val="336699"/>
                </a:solidFill>
              </a:rPr>
              <a:t>an appliance has a power rating </a:t>
            </a:r>
            <a:r>
              <a:rPr lang="en-GB" sz="3200" b="1" dirty="0" smtClean="0">
                <a:solidFill>
                  <a:srgbClr val="336699"/>
                </a:solidFill>
              </a:rPr>
              <a:t>less </a:t>
            </a:r>
            <a:r>
              <a:rPr lang="en-GB" sz="3200" b="1" dirty="0">
                <a:solidFill>
                  <a:srgbClr val="336699"/>
                </a:solidFill>
              </a:rPr>
              <a:t>than 720 W a </a:t>
            </a:r>
            <a:r>
              <a:rPr lang="en-GB" sz="3200" b="1" dirty="0" smtClean="0">
                <a:solidFill>
                  <a:srgbClr val="336699"/>
                </a:solidFill>
              </a:rPr>
              <a:t>3 </a:t>
            </a:r>
            <a:r>
              <a:rPr lang="en-GB" sz="3200" b="1" dirty="0">
                <a:solidFill>
                  <a:srgbClr val="336699"/>
                </a:solidFill>
              </a:rPr>
              <a:t>A fuse </a:t>
            </a:r>
            <a:r>
              <a:rPr lang="en-GB" sz="3200" dirty="0">
                <a:solidFill>
                  <a:srgbClr val="336699"/>
                </a:solidFill>
              </a:rPr>
              <a:t>must be used</a:t>
            </a:r>
            <a:r>
              <a:rPr lang="en-GB" sz="3200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336699"/>
                </a:solidFill>
              </a:rPr>
              <a:t>Mains sockets </a:t>
            </a:r>
            <a:r>
              <a:rPr lang="en-GB" sz="3200" dirty="0" smtClean="0">
                <a:solidFill>
                  <a:srgbClr val="336699"/>
                </a:solidFill>
              </a:rPr>
              <a:t>– series or parallel?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The </a:t>
            </a:r>
            <a:r>
              <a:rPr lang="en-GB" sz="3200" dirty="0">
                <a:solidFill>
                  <a:srgbClr val="336699"/>
                </a:solidFill>
              </a:rPr>
              <a:t>mains supply to a house is always connected in </a:t>
            </a:r>
            <a:r>
              <a:rPr lang="en-GB" sz="3200" b="1" dirty="0">
                <a:solidFill>
                  <a:srgbClr val="336699"/>
                </a:solidFill>
              </a:rPr>
              <a:t>parallel</a:t>
            </a:r>
            <a:r>
              <a:rPr lang="en-GB" sz="3200" dirty="0">
                <a:solidFill>
                  <a:srgbClr val="336699"/>
                </a:solidFill>
              </a:rPr>
              <a:t> – you can turn one socket off and all other sockets will continue to operate.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1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5483" y="348615"/>
            <a:ext cx="9701561" cy="650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Another equation that can be used for power calculations is: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here,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is power measured in Watts (W) or Joules per second (Js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is current measured in Amperes (A)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is resistance measured in Ohms (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 algn="ctr">
              <a:buNone/>
            </a:pP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991" y="2459628"/>
            <a:ext cx="2153222" cy="83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 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power rating of lamps and resistors can be checked using the following circuit: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073" y="2449180"/>
            <a:ext cx="4180512" cy="372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flex of an appliance has a resistance of 0.2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. The maximum safe current that can pass through the flex is 5.0 A. </a:t>
            </a:r>
            <a:r>
              <a:rPr lang="en-GB" dirty="0">
                <a:solidFill>
                  <a:srgbClr val="336699"/>
                </a:solidFill>
              </a:rPr>
              <a:t>C</a:t>
            </a:r>
            <a:r>
              <a:rPr lang="en-GB" dirty="0" smtClean="0">
                <a:solidFill>
                  <a:srgbClr val="336699"/>
                </a:solidFill>
              </a:rPr>
              <a:t>alculate the maximum power rating of the flex.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I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(5)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x 0.2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25 x 0.2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5 W</a:t>
            </a:r>
          </a:p>
        </p:txBody>
      </p:sp>
    </p:spTree>
    <p:extLst>
      <p:ext uri="{BB962C8B-B14F-4D97-AF65-F5344CB8AC3E}">
        <p14:creationId xmlns:p14="http://schemas.microsoft.com/office/powerpoint/2010/main" val="377253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power rating of a kettle is 2300 W. When the current in the element is 10 A, calculate the resistance of the element.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I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2300 = (10)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2300 = 100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= 2300 /100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= 23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The element of a toaster has a resistance of 57.5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. If the power rating of the toaster is 920 W, calculate the current in the element.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I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x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920 = I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x 57.5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920 / 57.5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16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= √16 = 4 A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29468"/>
              </p:ext>
            </p:extLst>
          </p:nvPr>
        </p:nvGraphicFramePr>
        <p:xfrm>
          <a:off x="2032000" y="2428723"/>
          <a:ext cx="8127999" cy="3807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69903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Power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Current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Resistance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15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endParaRPr lang="en-GB" sz="28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100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1150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120 kW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20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36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60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2.4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28898"/>
              </p:ext>
            </p:extLst>
          </p:nvPr>
        </p:nvGraphicFramePr>
        <p:xfrm>
          <a:off x="2032000" y="2428723"/>
          <a:ext cx="8127999" cy="38079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69903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Power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Current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336699"/>
                          </a:solidFill>
                        </a:rPr>
                        <a:t>Resistance</a:t>
                      </a:r>
                      <a:endParaRPr lang="en-GB" sz="32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60 W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15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900 W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100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1150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5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46 </a:t>
                      </a:r>
                      <a:r>
                        <a:rPr lang="el-GR" sz="2800" b="1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120 kW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20 A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300 </a:t>
                      </a:r>
                      <a:r>
                        <a:rPr lang="el-GR" sz="2800" b="1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36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3 A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4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4149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60 W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5 A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rgbClr val="336699"/>
                          </a:solidFill>
                        </a:rPr>
                        <a:t>2.4 </a:t>
                      </a:r>
                      <a:r>
                        <a:rPr lang="el-GR" sz="2800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endParaRPr lang="en-GB" sz="28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61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Another equation that can be used for power calculations is: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where,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is power measured in Watts (W) or Joules per second (Js</a:t>
            </a:r>
            <a:r>
              <a:rPr lang="en-GB" baseline="30000" dirty="0" smtClean="0">
                <a:solidFill>
                  <a:srgbClr val="336699"/>
                </a:solidFill>
              </a:rPr>
              <a:t>-1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V</a:t>
            </a:r>
            <a:r>
              <a:rPr lang="en-GB" dirty="0" smtClean="0">
                <a:solidFill>
                  <a:srgbClr val="336699"/>
                </a:solidFill>
              </a:rPr>
              <a:t> is potential difference (voltage) measured in Volts (V)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is resistance measured in Ohms (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</a:p>
          <a:p>
            <a:pPr marL="0" indent="0" algn="ctr">
              <a:buNone/>
            </a:pPr>
            <a:endParaRPr lang="en-GB" dirty="0">
              <a:solidFill>
                <a:srgbClr val="3366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15" y="2287394"/>
            <a:ext cx="2109978" cy="115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5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microphone has a resistance of </a:t>
            </a:r>
            <a:r>
              <a:rPr lang="en-GB" dirty="0" smtClean="0">
                <a:solidFill>
                  <a:srgbClr val="336699"/>
                </a:solidFill>
              </a:rPr>
              <a:t>75 </a:t>
            </a:r>
            <a:r>
              <a:rPr lang="en-GB" dirty="0" err="1" smtClean="0">
                <a:solidFill>
                  <a:srgbClr val="336699"/>
                </a:solidFill>
              </a:rPr>
              <a:t>kΩ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>
                <a:solidFill>
                  <a:srgbClr val="336699"/>
                </a:solidFill>
              </a:rPr>
              <a:t>when it is operated from a </a:t>
            </a:r>
            <a:r>
              <a:rPr lang="en-GB" dirty="0" smtClean="0">
                <a:solidFill>
                  <a:srgbClr val="336699"/>
                </a:solidFill>
              </a:rPr>
              <a:t>3 V </a:t>
            </a:r>
            <a:r>
              <a:rPr lang="en-GB" dirty="0">
                <a:solidFill>
                  <a:srgbClr val="336699"/>
                </a:solidFill>
              </a:rPr>
              <a:t>supply. Calculate the power rating of the microphone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(Remember “k” or “kilo” means “x10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  <a:r>
              <a:rPr lang="en-GB" dirty="0" smtClean="0">
                <a:solidFill>
                  <a:srgbClr val="336699"/>
                </a:solidFill>
              </a:rPr>
              <a:t>” or multiply by 1000)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V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/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</a:t>
            </a:r>
            <a:r>
              <a:rPr lang="en-GB" dirty="0" smtClean="0">
                <a:solidFill>
                  <a:srgbClr val="336699"/>
                </a:solidFill>
              </a:rPr>
              <a:t>(3)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/ 75 x 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9 </a:t>
            </a:r>
            <a:r>
              <a:rPr lang="en-GB" dirty="0" smtClean="0">
                <a:solidFill>
                  <a:srgbClr val="336699"/>
                </a:solidFill>
              </a:rPr>
              <a:t> / </a:t>
            </a:r>
            <a:r>
              <a:rPr lang="en-GB" dirty="0" smtClean="0">
                <a:solidFill>
                  <a:srgbClr val="336699"/>
                </a:solidFill>
              </a:rPr>
              <a:t>75 x 10</a:t>
            </a:r>
            <a:r>
              <a:rPr lang="en-GB" baseline="30000" dirty="0" smtClean="0">
                <a:solidFill>
                  <a:srgbClr val="336699"/>
                </a:solidFill>
              </a:rPr>
              <a:t>3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</a:t>
            </a:r>
            <a:r>
              <a:rPr lang="en-GB" dirty="0" smtClean="0">
                <a:solidFill>
                  <a:srgbClr val="336699"/>
                </a:solidFill>
              </a:rPr>
              <a:t>1.2 x10</a:t>
            </a:r>
            <a:r>
              <a:rPr lang="en-GB" baseline="30000" dirty="0" smtClean="0">
                <a:solidFill>
                  <a:srgbClr val="336699"/>
                </a:solidFill>
              </a:rPr>
              <a:t>-4</a:t>
            </a:r>
            <a:r>
              <a:rPr lang="en-GB" dirty="0" smtClean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W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0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>
                <a:solidFill>
                  <a:srgbClr val="336699"/>
                </a:solidFill>
              </a:rPr>
              <a:t>A 9.6W speaker has a resistance of 15Ω. Calculate the maximum operating voltage of the speaker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V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/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9.6 = V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/ 15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9.6 x 15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= 144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√144 = 12 V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5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0.16mW amplifier, has a voltage of 20 mV across it. Calculate the resistance of the amplifier.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(Remember “m” or “</a:t>
            </a:r>
            <a:r>
              <a:rPr lang="en-GB" dirty="0" err="1" smtClean="0">
                <a:solidFill>
                  <a:srgbClr val="336699"/>
                </a:solidFill>
              </a:rPr>
              <a:t>milli</a:t>
            </a:r>
            <a:r>
              <a:rPr lang="en-GB" dirty="0" smtClean="0">
                <a:solidFill>
                  <a:srgbClr val="336699"/>
                </a:solidFill>
              </a:rPr>
              <a:t>” means “x10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” or divide by 1000)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V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/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0.16 x 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 = (20 x 10</a:t>
            </a:r>
            <a:r>
              <a:rPr lang="en-GB" baseline="30000" dirty="0" smtClean="0">
                <a:solidFill>
                  <a:srgbClr val="336699"/>
                </a:solidFill>
              </a:rPr>
              <a:t>-3</a:t>
            </a:r>
            <a:r>
              <a:rPr lang="en-GB" dirty="0" smtClean="0">
                <a:solidFill>
                  <a:srgbClr val="336699"/>
                </a:solidFill>
              </a:rPr>
              <a:t>)</a:t>
            </a:r>
            <a:r>
              <a:rPr lang="en-GB" baseline="30000" dirty="0" smtClean="0">
                <a:solidFill>
                  <a:srgbClr val="336699"/>
                </a:solidFill>
              </a:rPr>
              <a:t>2</a:t>
            </a:r>
            <a:r>
              <a:rPr lang="en-GB" dirty="0" smtClean="0">
                <a:solidFill>
                  <a:srgbClr val="336699"/>
                </a:solidFill>
              </a:rPr>
              <a:t> / 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= </a:t>
            </a:r>
            <a:r>
              <a:rPr lang="en-GB" dirty="0">
                <a:solidFill>
                  <a:srgbClr val="336699"/>
                </a:solidFill>
              </a:rPr>
              <a:t>(20 x 10</a:t>
            </a:r>
            <a:r>
              <a:rPr lang="en-GB" baseline="30000" dirty="0">
                <a:solidFill>
                  <a:srgbClr val="336699"/>
                </a:solidFill>
              </a:rPr>
              <a:t>-3</a:t>
            </a:r>
            <a:r>
              <a:rPr lang="en-GB" dirty="0">
                <a:solidFill>
                  <a:srgbClr val="336699"/>
                </a:solidFill>
              </a:rPr>
              <a:t>)</a:t>
            </a:r>
            <a:r>
              <a:rPr lang="en-GB" baseline="30000" dirty="0">
                <a:solidFill>
                  <a:srgbClr val="336699"/>
                </a:solidFill>
              </a:rPr>
              <a:t>2</a:t>
            </a:r>
            <a:r>
              <a:rPr lang="en-GB" dirty="0">
                <a:solidFill>
                  <a:srgbClr val="336699"/>
                </a:solidFill>
              </a:rPr>
              <a:t> </a:t>
            </a:r>
            <a:r>
              <a:rPr lang="en-GB" dirty="0" smtClean="0">
                <a:solidFill>
                  <a:srgbClr val="336699"/>
                </a:solidFill>
              </a:rPr>
              <a:t>/ </a:t>
            </a:r>
            <a:r>
              <a:rPr lang="en-GB" dirty="0">
                <a:solidFill>
                  <a:srgbClr val="336699"/>
                </a:solidFill>
              </a:rPr>
              <a:t>0.16 x 10</a:t>
            </a:r>
            <a:r>
              <a:rPr lang="en-GB" baseline="30000" dirty="0">
                <a:solidFill>
                  <a:srgbClr val="336699"/>
                </a:solidFill>
              </a:rPr>
              <a:t>-3</a:t>
            </a:r>
            <a:r>
              <a:rPr lang="en-GB" dirty="0">
                <a:solidFill>
                  <a:srgbClr val="336699"/>
                </a:solidFill>
              </a:rPr>
              <a:t> 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R = 2.5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01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030826"/>
              </p:ext>
            </p:extLst>
          </p:nvPr>
        </p:nvGraphicFramePr>
        <p:xfrm>
          <a:off x="1694986" y="2263698"/>
          <a:ext cx="8892000" cy="3913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4000"/>
                <a:gridCol w="2964000"/>
                <a:gridCol w="2964000"/>
              </a:tblGrid>
              <a:tr h="96476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Power (W)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Potential Difference (V)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Resistance (</a:t>
                      </a:r>
                      <a:r>
                        <a:rPr lang="el-GR" sz="2800" b="1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1000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230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36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0.25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98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336699"/>
                </a:solidFill>
              </a:rPr>
              <a:t>Power Calculations</a:t>
            </a:r>
            <a:endParaRPr lang="en-GB" sz="4800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solidFill>
                  <a:srgbClr val="336699"/>
                </a:solidFill>
              </a:rPr>
              <a:t>The potential difference from the supply is varied. At each new setting the following readings are taken:</a:t>
            </a:r>
          </a:p>
          <a:p>
            <a:r>
              <a:rPr lang="en-GB" sz="4400" b="1" dirty="0" smtClean="0">
                <a:solidFill>
                  <a:srgbClr val="336699"/>
                </a:solidFill>
              </a:rPr>
              <a:t>Current</a:t>
            </a:r>
            <a:r>
              <a:rPr lang="en-GB" sz="4400" dirty="0" smtClean="0">
                <a:solidFill>
                  <a:srgbClr val="336699"/>
                </a:solidFill>
              </a:rPr>
              <a:t> from the </a:t>
            </a:r>
            <a:r>
              <a:rPr lang="en-GB" sz="4400" b="1" dirty="0" smtClean="0">
                <a:solidFill>
                  <a:srgbClr val="336699"/>
                </a:solidFill>
              </a:rPr>
              <a:t>ammeter (meter Z)</a:t>
            </a:r>
          </a:p>
          <a:p>
            <a:r>
              <a:rPr lang="en-GB" sz="4400" b="1" dirty="0" smtClean="0">
                <a:solidFill>
                  <a:srgbClr val="336699"/>
                </a:solidFill>
              </a:rPr>
              <a:t>Potential difference (voltage) </a:t>
            </a:r>
            <a:r>
              <a:rPr lang="en-GB" sz="4400" dirty="0" smtClean="0">
                <a:solidFill>
                  <a:srgbClr val="336699"/>
                </a:solidFill>
              </a:rPr>
              <a:t>from the </a:t>
            </a:r>
            <a:r>
              <a:rPr lang="en-GB" sz="4400" b="1" dirty="0" smtClean="0">
                <a:solidFill>
                  <a:srgbClr val="336699"/>
                </a:solidFill>
              </a:rPr>
              <a:t>voltmeter (meter Y)</a:t>
            </a:r>
          </a:p>
        </p:txBody>
      </p:sp>
    </p:spTree>
    <p:extLst>
      <p:ext uri="{BB962C8B-B14F-4D97-AF65-F5344CB8AC3E}">
        <p14:creationId xmlns:p14="http://schemas.microsoft.com/office/powerpoint/2010/main" val="55154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Copy and complete the following table: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3702"/>
              </p:ext>
            </p:extLst>
          </p:nvPr>
        </p:nvGraphicFramePr>
        <p:xfrm>
          <a:off x="1694986" y="2263698"/>
          <a:ext cx="8892000" cy="3913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4000"/>
                <a:gridCol w="2964000"/>
                <a:gridCol w="2964000"/>
              </a:tblGrid>
              <a:tr h="96476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Power (W)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Potential Difference (V)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Resistance (</a:t>
                      </a:r>
                      <a:r>
                        <a:rPr lang="el-GR" sz="2800" b="1" dirty="0" smtClean="0">
                          <a:solidFill>
                            <a:srgbClr val="336699"/>
                          </a:solidFill>
                        </a:rPr>
                        <a:t>Ω</a:t>
                      </a:r>
                      <a:r>
                        <a:rPr lang="en-GB" sz="2800" b="1" dirty="0" smtClean="0">
                          <a:solidFill>
                            <a:srgbClr val="336699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0.25 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7.2 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50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0.08 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1000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230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52.9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36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3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0.25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49141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40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336699"/>
                          </a:solidFill>
                        </a:rPr>
                        <a:t>10</a:t>
                      </a:r>
                      <a:endParaRPr lang="en-GB" sz="2400" b="1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rgbClr val="336699"/>
                          </a:solidFill>
                        </a:rPr>
                        <a:t>2.5</a:t>
                      </a:r>
                      <a:endParaRPr lang="en-GB" sz="24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0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For these review questions the following triangles could be used: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440" y="3077369"/>
            <a:ext cx="591312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9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336699"/>
                </a:solidFill>
              </a:rPr>
              <a:t>Q.1.</a:t>
            </a:r>
            <a:r>
              <a:rPr lang="en-GB" dirty="0">
                <a:solidFill>
                  <a:srgbClr val="336699"/>
                </a:solidFill>
              </a:rPr>
              <a:t> A </a:t>
            </a:r>
            <a:r>
              <a:rPr lang="en-GB" dirty="0" smtClean="0">
                <a:solidFill>
                  <a:srgbClr val="336699"/>
                </a:solidFill>
              </a:rPr>
              <a:t>920 W </a:t>
            </a:r>
            <a:r>
              <a:rPr lang="en-GB" dirty="0">
                <a:solidFill>
                  <a:srgbClr val="336699"/>
                </a:solidFill>
              </a:rPr>
              <a:t>microwave is operated from a </a:t>
            </a:r>
            <a:r>
              <a:rPr lang="en-GB" dirty="0" smtClean="0">
                <a:solidFill>
                  <a:srgbClr val="336699"/>
                </a:solidFill>
              </a:rPr>
              <a:t>230 V </a:t>
            </a:r>
            <a:r>
              <a:rPr lang="en-GB" dirty="0">
                <a:solidFill>
                  <a:srgbClr val="336699"/>
                </a:solidFill>
              </a:rPr>
              <a:t>mains socket. Calculate the current flowing through the microwave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</a:t>
            </a:r>
            <a:r>
              <a:rPr lang="en-GB" b="1" dirty="0">
                <a:solidFill>
                  <a:srgbClr val="336699"/>
                </a:solidFill>
              </a:rPr>
              <a:t>.</a:t>
            </a:r>
            <a:r>
              <a:rPr lang="en-GB" dirty="0">
                <a:solidFill>
                  <a:srgbClr val="336699"/>
                </a:solidFill>
              </a:rPr>
              <a:t> The current flowing through the heater in a shower </a:t>
            </a:r>
            <a:r>
              <a:rPr lang="en-GB">
                <a:solidFill>
                  <a:srgbClr val="336699"/>
                </a:solidFill>
              </a:rPr>
              <a:t>is </a:t>
            </a:r>
            <a:r>
              <a:rPr lang="en-GB" smtClean="0">
                <a:solidFill>
                  <a:srgbClr val="336699"/>
                </a:solidFill>
              </a:rPr>
              <a:t>6 A</a:t>
            </a:r>
            <a:r>
              <a:rPr lang="en-GB" dirty="0">
                <a:solidFill>
                  <a:srgbClr val="336699"/>
                </a:solidFill>
              </a:rPr>
              <a:t>. If the resistance of the heater is </a:t>
            </a:r>
            <a:r>
              <a:rPr lang="en-GB" dirty="0" smtClean="0">
                <a:solidFill>
                  <a:srgbClr val="336699"/>
                </a:solidFill>
              </a:rPr>
              <a:t>2 </a:t>
            </a:r>
            <a:r>
              <a:rPr lang="en-GB" dirty="0" err="1" smtClean="0">
                <a:solidFill>
                  <a:srgbClr val="336699"/>
                </a:solidFill>
              </a:rPr>
              <a:t>kΩ</a:t>
            </a:r>
            <a:r>
              <a:rPr lang="en-GB" dirty="0">
                <a:solidFill>
                  <a:srgbClr val="336699"/>
                </a:solidFill>
              </a:rPr>
              <a:t>, calculate the power rating of the shower</a:t>
            </a:r>
            <a:r>
              <a:rPr lang="en-GB" dirty="0" smtClean="0">
                <a:solidFill>
                  <a:srgbClr val="336699"/>
                </a:solidFill>
              </a:rPr>
              <a:t>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</a:t>
            </a:r>
            <a:r>
              <a:rPr lang="en-GB" dirty="0" smtClean="0">
                <a:solidFill>
                  <a:srgbClr val="336699"/>
                </a:solidFill>
              </a:rPr>
              <a:t> A spotlight has a resistance of 3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r>
              <a:rPr lang="en-GB" dirty="0" smtClean="0">
                <a:solidFill>
                  <a:srgbClr val="336699"/>
                </a:solidFill>
              </a:rPr>
              <a:t> and is operated at 12 V. Calculate the power rating of the spotlight when it is operating at 12 V.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Q.4.</a:t>
            </a:r>
            <a:r>
              <a:rPr lang="en-GB" dirty="0" smtClean="0">
                <a:solidFill>
                  <a:srgbClr val="336699"/>
                </a:solidFill>
              </a:rPr>
              <a:t> The power developed in a resistor is 7.5 </a:t>
            </a:r>
            <a:r>
              <a:rPr lang="en-GB" dirty="0">
                <a:solidFill>
                  <a:srgbClr val="336699"/>
                </a:solidFill>
              </a:rPr>
              <a:t>W</a:t>
            </a:r>
            <a:r>
              <a:rPr lang="en-GB" dirty="0" smtClean="0">
                <a:solidFill>
                  <a:srgbClr val="336699"/>
                </a:solidFill>
              </a:rPr>
              <a:t> when the current through it is 1.25 </a:t>
            </a:r>
            <a:r>
              <a:rPr lang="en-GB" dirty="0">
                <a:solidFill>
                  <a:srgbClr val="336699"/>
                </a:solidFill>
              </a:rPr>
              <a:t>A</a:t>
            </a:r>
            <a:r>
              <a:rPr lang="en-GB" dirty="0" smtClean="0">
                <a:solidFill>
                  <a:srgbClr val="336699"/>
                </a:solidFill>
              </a:rPr>
              <a:t>. Calculate the resistance of the resistor.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5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Q.5.</a:t>
            </a:r>
            <a:r>
              <a:rPr lang="en-GB" dirty="0" smtClean="0">
                <a:solidFill>
                  <a:srgbClr val="336699"/>
                </a:solidFill>
              </a:rPr>
              <a:t> The information shown below is for an electric food mixer.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Calculate the resistance of the electric food mixer.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337" y="2310493"/>
            <a:ext cx="45053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8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 – Review Questions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336699"/>
                </a:solidFill>
              </a:rPr>
              <a:t>Q.6.</a:t>
            </a:r>
            <a:r>
              <a:rPr lang="en-GB" sz="3100" b="1" dirty="0" smtClean="0">
                <a:solidFill>
                  <a:srgbClr val="336699"/>
                </a:solidFill>
              </a:rPr>
              <a:t> </a:t>
            </a:r>
            <a:r>
              <a:rPr lang="en-GB" sz="4000" dirty="0" smtClean="0">
                <a:solidFill>
                  <a:srgbClr val="336699"/>
                </a:solidFill>
              </a:rPr>
              <a:t>A circuit is set up as shown.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000" dirty="0" smtClean="0">
                <a:solidFill>
                  <a:srgbClr val="336699"/>
                </a:solidFill>
              </a:rPr>
              <a:t>The current in the lamp is 1.5 A. The reading on the voltmeter is 6 V. Calculate the power developed in the lamp.</a:t>
            </a:r>
          </a:p>
          <a:p>
            <a:pPr marL="0" indent="0" algn="ctr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7147" y="1825626"/>
            <a:ext cx="3587687" cy="311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 - Answers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Q.1. </a:t>
            </a:r>
            <a:r>
              <a:rPr lang="en-GB" dirty="0" smtClean="0">
                <a:solidFill>
                  <a:srgbClr val="336699"/>
                </a:solidFill>
              </a:rPr>
              <a:t>4 A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Q.2.</a:t>
            </a:r>
            <a:r>
              <a:rPr lang="en-GB" dirty="0" smtClean="0">
                <a:solidFill>
                  <a:srgbClr val="336699"/>
                </a:solidFill>
              </a:rPr>
              <a:t> 72000 W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Q.3.</a:t>
            </a:r>
            <a:r>
              <a:rPr lang="en-GB" dirty="0" smtClean="0">
                <a:solidFill>
                  <a:srgbClr val="336699"/>
                </a:solidFill>
              </a:rPr>
              <a:t> 48 W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Q.4.</a:t>
            </a:r>
            <a:r>
              <a:rPr lang="en-GB" dirty="0" smtClean="0">
                <a:solidFill>
                  <a:srgbClr val="336699"/>
                </a:solidFill>
              </a:rPr>
              <a:t> 4.8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Q.5.</a:t>
            </a:r>
            <a:r>
              <a:rPr lang="en-GB" dirty="0" smtClean="0">
                <a:solidFill>
                  <a:srgbClr val="336699"/>
                </a:solidFill>
              </a:rPr>
              <a:t> 529 </a:t>
            </a:r>
            <a:r>
              <a:rPr lang="el-GR" dirty="0" smtClean="0">
                <a:solidFill>
                  <a:srgbClr val="336699"/>
                </a:solidFill>
              </a:rPr>
              <a:t>Ω</a:t>
            </a:r>
            <a:endParaRPr lang="en-GB" dirty="0" smtClean="0">
              <a:solidFill>
                <a:srgbClr val="336699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336699"/>
                </a:solidFill>
              </a:rPr>
              <a:t>Q.6.</a:t>
            </a:r>
            <a:r>
              <a:rPr lang="en-GB" dirty="0" smtClean="0">
                <a:solidFill>
                  <a:srgbClr val="336699"/>
                </a:solidFill>
              </a:rPr>
              <a:t> 4.5 W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8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336699"/>
                </a:solidFill>
              </a:rPr>
              <a:t>Power Calculations </a:t>
            </a:r>
            <a:endParaRPr lang="en-GB" sz="4800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possible set of results for four different lamps is shown below.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062108"/>
              </p:ext>
            </p:extLst>
          </p:nvPr>
        </p:nvGraphicFramePr>
        <p:xfrm>
          <a:off x="1438506" y="2440940"/>
          <a:ext cx="950400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0800"/>
                <a:gridCol w="1900800"/>
                <a:gridCol w="1900800"/>
                <a:gridCol w="1900800"/>
                <a:gridCol w="1900800"/>
              </a:tblGrid>
              <a:tr h="33466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Lamp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Power rating </a:t>
                      </a:r>
                    </a:p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(W)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Current</a:t>
                      </a:r>
                      <a:r>
                        <a:rPr lang="en-GB" sz="3200" baseline="0" dirty="0" smtClean="0">
                          <a:solidFill>
                            <a:srgbClr val="336699"/>
                          </a:solidFill>
                        </a:rPr>
                        <a:t> (A)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Potential Difference (V)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I x V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3466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A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0.6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0.2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2.8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0.56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3466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B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12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0.95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11.4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10.83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3466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C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36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3.0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11.6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34.8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  <a:tr h="33466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D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48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3.9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11.6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336699"/>
                          </a:solidFill>
                        </a:rPr>
                        <a:t>45.24</a:t>
                      </a:r>
                      <a:endParaRPr lang="en-GB" sz="3200" dirty="0">
                        <a:solidFill>
                          <a:srgbClr val="3366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5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u="sng" dirty="0" smtClean="0">
                <a:solidFill>
                  <a:srgbClr val="336699"/>
                </a:solidFill>
              </a:rPr>
              <a:t>Data Analysis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336699"/>
                </a:solidFill>
              </a:rPr>
              <a:t>Comparing the data in the “Power Rating” column with the data in the “I x V” column it can be shown that:</a:t>
            </a:r>
          </a:p>
          <a:p>
            <a:pPr marL="0" indent="0">
              <a:buNone/>
            </a:pPr>
            <a:endParaRPr lang="en-GB" sz="3200" dirty="0" smtClean="0">
              <a:solidFill>
                <a:srgbClr val="336699"/>
              </a:solidFill>
            </a:endParaRPr>
          </a:p>
          <a:p>
            <a:pPr marL="0" indent="0" algn="ctr">
              <a:buNone/>
            </a:pPr>
            <a:r>
              <a:rPr lang="en-GB" sz="5400" dirty="0" smtClean="0">
                <a:solidFill>
                  <a:srgbClr val="336699"/>
                </a:solidFill>
              </a:rPr>
              <a:t>Power rating = I x V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78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This equation can also be represented as a triangle: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011" y="2609493"/>
            <a:ext cx="3131820" cy="282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2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One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car headlamp is operated from a 12 V car battery. A current of 4 A passes through the headlamp when it is switched on. Calculate the power rating of the headlamp.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I x V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4 x 12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48 W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0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Two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An appliance is operated from a 25 V supply. Calculate the current in the appliance if it has a power rating of 225 W.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I x V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225 = I x 25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= 225 / 25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I = 9 A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336699"/>
                </a:solidFill>
              </a:rPr>
              <a:t>Power Calculations</a:t>
            </a:r>
            <a:endParaRPr lang="en-GB" b="1" dirty="0">
              <a:solidFill>
                <a:srgbClr val="3366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Example Three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A current of 0.16 A goes through a lamp of power rating 0.72 W. Calculate the potential difference across the lamp.</a:t>
            </a:r>
          </a:p>
          <a:p>
            <a:pPr marL="0" indent="0">
              <a:buNone/>
            </a:pPr>
            <a:r>
              <a:rPr lang="en-GB" b="1" u="sng" dirty="0" smtClean="0">
                <a:solidFill>
                  <a:srgbClr val="336699"/>
                </a:solidFill>
              </a:rPr>
              <a:t>Solution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P = I x V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0.72 = 0.16 x V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0.72 / 0.16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336699"/>
                </a:solidFill>
              </a:rPr>
              <a:t>V = 4.5 V</a:t>
            </a:r>
            <a:endParaRPr lang="en-GB" dirty="0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2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1558</Words>
  <Application>Microsoft Office PowerPoint</Application>
  <PresentationFormat>Widescreen</PresentationFormat>
  <Paragraphs>326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S3/S4 Physics</vt:lpstr>
      <vt:lpstr>Power Calculations </vt:lpstr>
      <vt:lpstr>Power Calculations</vt:lpstr>
      <vt:lpstr>Power Calculations 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A Plug for Safety</vt:lpstr>
      <vt:lpstr>Power Calculations</vt:lpstr>
      <vt:lpstr>Power Calculations</vt:lpstr>
      <vt:lpstr>Power Calculations</vt:lpstr>
      <vt:lpstr>Power Calculations</vt:lpstr>
      <vt:lpstr>Power Calculations</vt:lpstr>
      <vt:lpstr>PowerPoint Presentation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</vt:lpstr>
      <vt:lpstr>Power Calculations – Review Questions</vt:lpstr>
      <vt:lpstr>Power Calculations – Review Questions</vt:lpstr>
      <vt:lpstr>Power Calculations – Review Questions</vt:lpstr>
      <vt:lpstr>Power Calculations – Review Questions</vt:lpstr>
      <vt:lpstr>Power Calculations -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S3/S4 Physics</dc:title>
  <dc:creator>Ian Downie</dc:creator>
  <cp:lastModifiedBy>Ian Downie</cp:lastModifiedBy>
  <cp:revision>24</cp:revision>
  <dcterms:created xsi:type="dcterms:W3CDTF">2020-06-28T13:59:04Z</dcterms:created>
  <dcterms:modified xsi:type="dcterms:W3CDTF">2020-06-29T14:14:18Z</dcterms:modified>
</cp:coreProperties>
</file>